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8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ec\Desktop\TVEP_&#51088;&#44552;&#49688;&#51648;\0.TVEP_&#51088;&#44552;&#49688;&#51648;&#50577;&#49885;_rev.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EC\Desktop\&#49569;&#51116;&#50857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EC\Desktop\&#49569;&#51116;&#50857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EC\Desktop\&#49569;&#51116;&#50857;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EC\Desktop\&#49569;&#51116;&#50857;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EC\Desktop\&#49569;&#51116;&#50857;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EC\Desktop\&#49569;&#51116;&#50857;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자금수지_rev0!$A$5</c:f>
              <c:strCache>
                <c:ptCount val="1"/>
                <c:pt idx="0">
                  <c:v>월별수금</c:v>
                </c:pt>
              </c:strCache>
            </c:strRef>
          </c:tx>
          <c:invertIfNegative val="0"/>
          <c:cat>
            <c:multiLvlStrRef>
              <c:f>자금수지_rev0!$B$1:$BE$2</c:f>
              <c:multiLvlStrCache>
                <c:ptCount val="56"/>
                <c:lvl>
                  <c:pt idx="0">
                    <c:v>5</c:v>
                  </c:pt>
                  <c:pt idx="1">
                    <c:v>6</c:v>
                  </c:pt>
                  <c:pt idx="2">
                    <c:v>7</c:v>
                  </c:pt>
                  <c:pt idx="3">
                    <c:v>8</c:v>
                  </c:pt>
                  <c:pt idx="4">
                    <c:v>9</c:v>
                  </c:pt>
                  <c:pt idx="5">
                    <c:v>10</c:v>
                  </c:pt>
                  <c:pt idx="6">
                    <c:v>11</c:v>
                  </c:pt>
                  <c:pt idx="7">
                    <c:v>12</c:v>
                  </c:pt>
                  <c:pt idx="8">
                    <c:v>1</c:v>
                  </c:pt>
                  <c:pt idx="9">
                    <c:v>2</c:v>
                  </c:pt>
                  <c:pt idx="10">
                    <c:v>3</c:v>
                  </c:pt>
                  <c:pt idx="11">
                    <c:v>4</c:v>
                  </c:pt>
                  <c:pt idx="12">
                    <c:v>5</c:v>
                  </c:pt>
                  <c:pt idx="13">
                    <c:v>6</c:v>
                  </c:pt>
                  <c:pt idx="14">
                    <c:v>7</c:v>
                  </c:pt>
                  <c:pt idx="15">
                    <c:v>8</c:v>
                  </c:pt>
                  <c:pt idx="16">
                    <c:v>9</c:v>
                  </c:pt>
                  <c:pt idx="17">
                    <c:v>10</c:v>
                  </c:pt>
                  <c:pt idx="18">
                    <c:v>11</c:v>
                  </c:pt>
                  <c:pt idx="19">
                    <c:v>12</c:v>
                  </c:pt>
                  <c:pt idx="20">
                    <c:v>1</c:v>
                  </c:pt>
                  <c:pt idx="21">
                    <c:v>2</c:v>
                  </c:pt>
                  <c:pt idx="22">
                    <c:v>3</c:v>
                  </c:pt>
                  <c:pt idx="23">
                    <c:v>4</c:v>
                  </c:pt>
                  <c:pt idx="24">
                    <c:v>5</c:v>
                  </c:pt>
                  <c:pt idx="25">
                    <c:v>6</c:v>
                  </c:pt>
                  <c:pt idx="26">
                    <c:v>7</c:v>
                  </c:pt>
                  <c:pt idx="27">
                    <c:v>8</c:v>
                  </c:pt>
                  <c:pt idx="28">
                    <c:v>9</c:v>
                  </c:pt>
                  <c:pt idx="29">
                    <c:v>10</c:v>
                  </c:pt>
                  <c:pt idx="30">
                    <c:v>11</c:v>
                  </c:pt>
                  <c:pt idx="31">
                    <c:v>12</c:v>
                  </c:pt>
                  <c:pt idx="32">
                    <c:v>1</c:v>
                  </c:pt>
                  <c:pt idx="33">
                    <c:v>2</c:v>
                  </c:pt>
                  <c:pt idx="34">
                    <c:v>3</c:v>
                  </c:pt>
                  <c:pt idx="35">
                    <c:v>4</c:v>
                  </c:pt>
                  <c:pt idx="36">
                    <c:v>5</c:v>
                  </c:pt>
                  <c:pt idx="37">
                    <c:v>6</c:v>
                  </c:pt>
                  <c:pt idx="38">
                    <c:v>7</c:v>
                  </c:pt>
                  <c:pt idx="39">
                    <c:v>8</c:v>
                  </c:pt>
                  <c:pt idx="40">
                    <c:v>9</c:v>
                  </c:pt>
                  <c:pt idx="41">
                    <c:v>10</c:v>
                  </c:pt>
                  <c:pt idx="42">
                    <c:v>11</c:v>
                  </c:pt>
                  <c:pt idx="43">
                    <c:v>12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</c:lvl>
                <c:lvl>
                  <c:pt idx="0">
                    <c:v>2014</c:v>
                  </c:pt>
                  <c:pt idx="8">
                    <c:v>2015</c:v>
                  </c:pt>
                  <c:pt idx="20">
                    <c:v>2016</c:v>
                  </c:pt>
                  <c:pt idx="32">
                    <c:v>2017</c:v>
                  </c:pt>
                  <c:pt idx="44">
                    <c:v>2018</c:v>
                  </c:pt>
                </c:lvl>
              </c:multiLvlStrCache>
            </c:multiLvlStrRef>
          </c:cat>
          <c:val>
            <c:numRef>
              <c:f>자금수지_rev0!$B$5:$BE$5</c:f>
              <c:numCache>
                <c:formatCode>_(* #,##0_);_(* \(#,##0\);_(* "-"_);_(@_)</c:formatCode>
                <c:ptCount val="56"/>
                <c:pt idx="0">
                  <c:v>0</c:v>
                </c:pt>
                <c:pt idx="1">
                  <c:v>0</c:v>
                </c:pt>
                <c:pt idx="2">
                  <c:v>13.320164277962675</c:v>
                </c:pt>
                <c:pt idx="3">
                  <c:v>12.476416347329391</c:v>
                </c:pt>
                <c:pt idx="4">
                  <c:v>12.035971619452564</c:v>
                </c:pt>
                <c:pt idx="5">
                  <c:v>7.7785717882936911</c:v>
                </c:pt>
                <c:pt idx="6">
                  <c:v>0</c:v>
                </c:pt>
                <c:pt idx="7">
                  <c:v>12.721071829493617</c:v>
                </c:pt>
                <c:pt idx="8">
                  <c:v>38.867839318890525</c:v>
                </c:pt>
                <c:pt idx="9">
                  <c:v>13.529731468900227</c:v>
                </c:pt>
                <c:pt idx="10">
                  <c:v>28.1651784691913</c:v>
                </c:pt>
                <c:pt idx="11">
                  <c:v>416.99382007220697</c:v>
                </c:pt>
                <c:pt idx="12">
                  <c:v>15.07315721532826</c:v>
                </c:pt>
                <c:pt idx="13">
                  <c:v>61.990507264262099</c:v>
                </c:pt>
                <c:pt idx="14">
                  <c:v>37.1384772642621</c:v>
                </c:pt>
                <c:pt idx="15">
                  <c:v>30.091417554787071</c:v>
                </c:pt>
                <c:pt idx="16">
                  <c:v>37.527038983647657</c:v>
                </c:pt>
                <c:pt idx="17">
                  <c:v>53.89698954058202</c:v>
                </c:pt>
                <c:pt idx="18">
                  <c:v>104.39208314824614</c:v>
                </c:pt>
                <c:pt idx="19">
                  <c:v>290.23047786977895</c:v>
                </c:pt>
                <c:pt idx="20">
                  <c:v>68.039550654099372</c:v>
                </c:pt>
                <c:pt idx="21">
                  <c:v>248.44409820923778</c:v>
                </c:pt>
                <c:pt idx="22">
                  <c:v>110.70401569062409</c:v>
                </c:pt>
                <c:pt idx="23">
                  <c:v>256.20358431034612</c:v>
                </c:pt>
                <c:pt idx="24">
                  <c:v>209.3546538023455</c:v>
                </c:pt>
                <c:pt idx="25">
                  <c:v>327.71991586118963</c:v>
                </c:pt>
                <c:pt idx="26">
                  <c:v>138.20655813750975</c:v>
                </c:pt>
                <c:pt idx="27">
                  <c:v>471.57883813750965</c:v>
                </c:pt>
                <c:pt idx="28">
                  <c:v>391.90902290797635</c:v>
                </c:pt>
                <c:pt idx="29">
                  <c:v>288.51833179410761</c:v>
                </c:pt>
                <c:pt idx="30">
                  <c:v>174.46559344044391</c:v>
                </c:pt>
                <c:pt idx="31">
                  <c:v>133.3594647959037</c:v>
                </c:pt>
                <c:pt idx="32">
                  <c:v>132.29437455431253</c:v>
                </c:pt>
                <c:pt idx="33">
                  <c:v>127.54823314991896</c:v>
                </c:pt>
                <c:pt idx="34">
                  <c:v>101.08198080054956</c:v>
                </c:pt>
                <c:pt idx="35">
                  <c:v>81.713585763673521</c:v>
                </c:pt>
                <c:pt idx="36">
                  <c:v>68.864105739557942</c:v>
                </c:pt>
                <c:pt idx="37">
                  <c:v>58.773902107778262</c:v>
                </c:pt>
                <c:pt idx="38">
                  <c:v>66.056398135836957</c:v>
                </c:pt>
                <c:pt idx="39">
                  <c:v>36.693672566844867</c:v>
                </c:pt>
                <c:pt idx="40">
                  <c:v>35.628582566844862</c:v>
                </c:pt>
                <c:pt idx="41">
                  <c:v>46.634482566844852</c:v>
                </c:pt>
                <c:pt idx="42">
                  <c:v>36.219058160655301</c:v>
                </c:pt>
                <c:pt idx="43">
                  <c:v>118.32155266436123</c:v>
                </c:pt>
                <c:pt idx="44">
                  <c:v>48.536661477443062</c:v>
                </c:pt>
                <c:pt idx="45">
                  <c:v>36.108285568992123</c:v>
                </c:pt>
                <c:pt idx="46">
                  <c:v>133.1300716628802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BF-4207-A30C-04932157CC99}"/>
            </c:ext>
          </c:extLst>
        </c:ser>
        <c:ser>
          <c:idx val="1"/>
          <c:order val="1"/>
          <c:tx>
            <c:strRef>
              <c:f>자금수지_rev0!$A$7</c:f>
              <c:strCache>
                <c:ptCount val="1"/>
                <c:pt idx="0">
                  <c:v>월별 매출원가</c:v>
                </c:pt>
              </c:strCache>
            </c:strRef>
          </c:tx>
          <c:invertIfNegative val="0"/>
          <c:cat>
            <c:multiLvlStrRef>
              <c:f>자금수지_rev0!$B$1:$BE$2</c:f>
              <c:multiLvlStrCache>
                <c:ptCount val="56"/>
                <c:lvl>
                  <c:pt idx="0">
                    <c:v>5</c:v>
                  </c:pt>
                  <c:pt idx="1">
                    <c:v>6</c:v>
                  </c:pt>
                  <c:pt idx="2">
                    <c:v>7</c:v>
                  </c:pt>
                  <c:pt idx="3">
                    <c:v>8</c:v>
                  </c:pt>
                  <c:pt idx="4">
                    <c:v>9</c:v>
                  </c:pt>
                  <c:pt idx="5">
                    <c:v>10</c:v>
                  </c:pt>
                  <c:pt idx="6">
                    <c:v>11</c:v>
                  </c:pt>
                  <c:pt idx="7">
                    <c:v>12</c:v>
                  </c:pt>
                  <c:pt idx="8">
                    <c:v>1</c:v>
                  </c:pt>
                  <c:pt idx="9">
                    <c:v>2</c:v>
                  </c:pt>
                  <c:pt idx="10">
                    <c:v>3</c:v>
                  </c:pt>
                  <c:pt idx="11">
                    <c:v>4</c:v>
                  </c:pt>
                  <c:pt idx="12">
                    <c:v>5</c:v>
                  </c:pt>
                  <c:pt idx="13">
                    <c:v>6</c:v>
                  </c:pt>
                  <c:pt idx="14">
                    <c:v>7</c:v>
                  </c:pt>
                  <c:pt idx="15">
                    <c:v>8</c:v>
                  </c:pt>
                  <c:pt idx="16">
                    <c:v>9</c:v>
                  </c:pt>
                  <c:pt idx="17">
                    <c:v>10</c:v>
                  </c:pt>
                  <c:pt idx="18">
                    <c:v>11</c:v>
                  </c:pt>
                  <c:pt idx="19">
                    <c:v>12</c:v>
                  </c:pt>
                  <c:pt idx="20">
                    <c:v>1</c:v>
                  </c:pt>
                  <c:pt idx="21">
                    <c:v>2</c:v>
                  </c:pt>
                  <c:pt idx="22">
                    <c:v>3</c:v>
                  </c:pt>
                  <c:pt idx="23">
                    <c:v>4</c:v>
                  </c:pt>
                  <c:pt idx="24">
                    <c:v>5</c:v>
                  </c:pt>
                  <c:pt idx="25">
                    <c:v>6</c:v>
                  </c:pt>
                  <c:pt idx="26">
                    <c:v>7</c:v>
                  </c:pt>
                  <c:pt idx="27">
                    <c:v>8</c:v>
                  </c:pt>
                  <c:pt idx="28">
                    <c:v>9</c:v>
                  </c:pt>
                  <c:pt idx="29">
                    <c:v>10</c:v>
                  </c:pt>
                  <c:pt idx="30">
                    <c:v>11</c:v>
                  </c:pt>
                  <c:pt idx="31">
                    <c:v>12</c:v>
                  </c:pt>
                  <c:pt idx="32">
                    <c:v>1</c:v>
                  </c:pt>
                  <c:pt idx="33">
                    <c:v>2</c:v>
                  </c:pt>
                  <c:pt idx="34">
                    <c:v>3</c:v>
                  </c:pt>
                  <c:pt idx="35">
                    <c:v>4</c:v>
                  </c:pt>
                  <c:pt idx="36">
                    <c:v>5</c:v>
                  </c:pt>
                  <c:pt idx="37">
                    <c:v>6</c:v>
                  </c:pt>
                  <c:pt idx="38">
                    <c:v>7</c:v>
                  </c:pt>
                  <c:pt idx="39">
                    <c:v>8</c:v>
                  </c:pt>
                  <c:pt idx="40">
                    <c:v>9</c:v>
                  </c:pt>
                  <c:pt idx="41">
                    <c:v>10</c:v>
                  </c:pt>
                  <c:pt idx="42">
                    <c:v>11</c:v>
                  </c:pt>
                  <c:pt idx="43">
                    <c:v>12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</c:lvl>
                <c:lvl>
                  <c:pt idx="0">
                    <c:v>2014</c:v>
                  </c:pt>
                  <c:pt idx="8">
                    <c:v>2015</c:v>
                  </c:pt>
                  <c:pt idx="20">
                    <c:v>2016</c:v>
                  </c:pt>
                  <c:pt idx="32">
                    <c:v>2017</c:v>
                  </c:pt>
                  <c:pt idx="44">
                    <c:v>2018</c:v>
                  </c:pt>
                </c:lvl>
              </c:multiLvlStrCache>
            </c:multiLvlStrRef>
          </c:cat>
          <c:val>
            <c:numRef>
              <c:f>자금수지_rev0!$B$7:$BE$7</c:f>
              <c:numCache>
                <c:formatCode>_(* #,##0_);_(* \(#,##0\);_(* "-"_);_(@_)</c:formatCode>
                <c:ptCount val="56"/>
                <c:pt idx="0">
                  <c:v>0</c:v>
                </c:pt>
                <c:pt idx="1">
                  <c:v>8.7970627238095194</c:v>
                </c:pt>
                <c:pt idx="2">
                  <c:v>1.2598694285714283</c:v>
                </c:pt>
                <c:pt idx="3">
                  <c:v>5.7985000666666666</c:v>
                </c:pt>
                <c:pt idx="4">
                  <c:v>3.2038422285714292</c:v>
                </c:pt>
                <c:pt idx="5">
                  <c:v>6.3256817999999981</c:v>
                </c:pt>
                <c:pt idx="6">
                  <c:v>8.9816985142857177</c:v>
                </c:pt>
                <c:pt idx="7">
                  <c:v>22.774214485714285</c:v>
                </c:pt>
                <c:pt idx="8">
                  <c:v>15.18249798095238</c:v>
                </c:pt>
                <c:pt idx="9">
                  <c:v>23.038358314285723</c:v>
                </c:pt>
                <c:pt idx="10">
                  <c:v>45.750378695238098</c:v>
                </c:pt>
                <c:pt idx="11">
                  <c:v>15.231755</c:v>
                </c:pt>
                <c:pt idx="12">
                  <c:v>76.508074780952384</c:v>
                </c:pt>
                <c:pt idx="13">
                  <c:v>193.07145666666665</c:v>
                </c:pt>
                <c:pt idx="14">
                  <c:v>92.630994285714294</c:v>
                </c:pt>
                <c:pt idx="15">
                  <c:v>76.118934285714303</c:v>
                </c:pt>
                <c:pt idx="16">
                  <c:v>92.907440000000022</c:v>
                </c:pt>
                <c:pt idx="17">
                  <c:v>103.00830190476184</c:v>
                </c:pt>
                <c:pt idx="18">
                  <c:v>96.248289047619068</c:v>
                </c:pt>
                <c:pt idx="19">
                  <c:v>134.50986317260475</c:v>
                </c:pt>
                <c:pt idx="20">
                  <c:v>70.303750204077303</c:v>
                </c:pt>
                <c:pt idx="21">
                  <c:v>137.71554108246028</c:v>
                </c:pt>
                <c:pt idx="22">
                  <c:v>132.93381762090218</c:v>
                </c:pt>
                <c:pt idx="23">
                  <c:v>216.55650835975015</c:v>
                </c:pt>
                <c:pt idx="24">
                  <c:v>312.95939921693844</c:v>
                </c:pt>
                <c:pt idx="25">
                  <c:v>168.7001777130034</c:v>
                </c:pt>
                <c:pt idx="26">
                  <c:v>170.46914331224002</c:v>
                </c:pt>
                <c:pt idx="27">
                  <c:v>222.72424707566165</c:v>
                </c:pt>
                <c:pt idx="28">
                  <c:v>147.09517719896661</c:v>
                </c:pt>
                <c:pt idx="29">
                  <c:v>398.4251215970084</c:v>
                </c:pt>
                <c:pt idx="30">
                  <c:v>274.9876167193911</c:v>
                </c:pt>
                <c:pt idx="31">
                  <c:v>161.86207775645624</c:v>
                </c:pt>
                <c:pt idx="32">
                  <c:v>109.54583376602767</c:v>
                </c:pt>
                <c:pt idx="33">
                  <c:v>105.47978576602758</c:v>
                </c:pt>
                <c:pt idx="34">
                  <c:v>107.51934576602758</c:v>
                </c:pt>
                <c:pt idx="35">
                  <c:v>98.938778058889511</c:v>
                </c:pt>
                <c:pt idx="36">
                  <c:v>73.318650353951384</c:v>
                </c:pt>
                <c:pt idx="37">
                  <c:v>73.739450353951383</c:v>
                </c:pt>
                <c:pt idx="38">
                  <c:v>71.746898122922772</c:v>
                </c:pt>
                <c:pt idx="39">
                  <c:v>59.396771258400435</c:v>
                </c:pt>
                <c:pt idx="40">
                  <c:v>57.33557076220125</c:v>
                </c:pt>
                <c:pt idx="41">
                  <c:v>52.518014871131122</c:v>
                </c:pt>
                <c:pt idx="42">
                  <c:v>52.391614871131104</c:v>
                </c:pt>
                <c:pt idx="43">
                  <c:v>50.414396059039895</c:v>
                </c:pt>
                <c:pt idx="44">
                  <c:v>38.191745709614054</c:v>
                </c:pt>
                <c:pt idx="45">
                  <c:v>31.96470799492219</c:v>
                </c:pt>
                <c:pt idx="46">
                  <c:v>52.526804499999997</c:v>
                </c:pt>
                <c:pt idx="47">
                  <c:v>97.70381725</c:v>
                </c:pt>
                <c:pt idx="48">
                  <c:v>1.5167999999999995</c:v>
                </c:pt>
                <c:pt idx="49">
                  <c:v>0.91679999999999995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BF-4207-A30C-04932157CC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1072640"/>
        <c:axId val="201074176"/>
      </c:barChart>
      <c:lineChart>
        <c:grouping val="standard"/>
        <c:varyColors val="0"/>
        <c:ser>
          <c:idx val="2"/>
          <c:order val="2"/>
          <c:tx>
            <c:strRef>
              <c:f>자금수지_rev0!$A$6</c:f>
              <c:strCache>
                <c:ptCount val="1"/>
                <c:pt idx="0">
                  <c:v>수금누계</c:v>
                </c:pt>
              </c:strCache>
            </c:strRef>
          </c:tx>
          <c:cat>
            <c:multiLvlStrRef>
              <c:f>자금수지_rev0!$B$1:$BE$2</c:f>
              <c:multiLvlStrCache>
                <c:ptCount val="56"/>
                <c:lvl>
                  <c:pt idx="0">
                    <c:v>5</c:v>
                  </c:pt>
                  <c:pt idx="1">
                    <c:v>6</c:v>
                  </c:pt>
                  <c:pt idx="2">
                    <c:v>7</c:v>
                  </c:pt>
                  <c:pt idx="3">
                    <c:v>8</c:v>
                  </c:pt>
                  <c:pt idx="4">
                    <c:v>9</c:v>
                  </c:pt>
                  <c:pt idx="5">
                    <c:v>10</c:v>
                  </c:pt>
                  <c:pt idx="6">
                    <c:v>11</c:v>
                  </c:pt>
                  <c:pt idx="7">
                    <c:v>12</c:v>
                  </c:pt>
                  <c:pt idx="8">
                    <c:v>1</c:v>
                  </c:pt>
                  <c:pt idx="9">
                    <c:v>2</c:v>
                  </c:pt>
                  <c:pt idx="10">
                    <c:v>3</c:v>
                  </c:pt>
                  <c:pt idx="11">
                    <c:v>4</c:v>
                  </c:pt>
                  <c:pt idx="12">
                    <c:v>5</c:v>
                  </c:pt>
                  <c:pt idx="13">
                    <c:v>6</c:v>
                  </c:pt>
                  <c:pt idx="14">
                    <c:v>7</c:v>
                  </c:pt>
                  <c:pt idx="15">
                    <c:v>8</c:v>
                  </c:pt>
                  <c:pt idx="16">
                    <c:v>9</c:v>
                  </c:pt>
                  <c:pt idx="17">
                    <c:v>10</c:v>
                  </c:pt>
                  <c:pt idx="18">
                    <c:v>11</c:v>
                  </c:pt>
                  <c:pt idx="19">
                    <c:v>12</c:v>
                  </c:pt>
                  <c:pt idx="20">
                    <c:v>1</c:v>
                  </c:pt>
                  <c:pt idx="21">
                    <c:v>2</c:v>
                  </c:pt>
                  <c:pt idx="22">
                    <c:v>3</c:v>
                  </c:pt>
                  <c:pt idx="23">
                    <c:v>4</c:v>
                  </c:pt>
                  <c:pt idx="24">
                    <c:v>5</c:v>
                  </c:pt>
                  <c:pt idx="25">
                    <c:v>6</c:v>
                  </c:pt>
                  <c:pt idx="26">
                    <c:v>7</c:v>
                  </c:pt>
                  <c:pt idx="27">
                    <c:v>8</c:v>
                  </c:pt>
                  <c:pt idx="28">
                    <c:v>9</c:v>
                  </c:pt>
                  <c:pt idx="29">
                    <c:v>10</c:v>
                  </c:pt>
                  <c:pt idx="30">
                    <c:v>11</c:v>
                  </c:pt>
                  <c:pt idx="31">
                    <c:v>12</c:v>
                  </c:pt>
                  <c:pt idx="32">
                    <c:v>1</c:v>
                  </c:pt>
                  <c:pt idx="33">
                    <c:v>2</c:v>
                  </c:pt>
                  <c:pt idx="34">
                    <c:v>3</c:v>
                  </c:pt>
                  <c:pt idx="35">
                    <c:v>4</c:v>
                  </c:pt>
                  <c:pt idx="36">
                    <c:v>5</c:v>
                  </c:pt>
                  <c:pt idx="37">
                    <c:v>6</c:v>
                  </c:pt>
                  <c:pt idx="38">
                    <c:v>7</c:v>
                  </c:pt>
                  <c:pt idx="39">
                    <c:v>8</c:v>
                  </c:pt>
                  <c:pt idx="40">
                    <c:v>9</c:v>
                  </c:pt>
                  <c:pt idx="41">
                    <c:v>10</c:v>
                  </c:pt>
                  <c:pt idx="42">
                    <c:v>11</c:v>
                  </c:pt>
                  <c:pt idx="43">
                    <c:v>12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</c:lvl>
                <c:lvl>
                  <c:pt idx="0">
                    <c:v>2014</c:v>
                  </c:pt>
                  <c:pt idx="8">
                    <c:v>2015</c:v>
                  </c:pt>
                  <c:pt idx="20">
                    <c:v>2016</c:v>
                  </c:pt>
                  <c:pt idx="32">
                    <c:v>2017</c:v>
                  </c:pt>
                  <c:pt idx="44">
                    <c:v>2018</c:v>
                  </c:pt>
                </c:lvl>
              </c:multiLvlStrCache>
            </c:multiLvlStrRef>
          </c:cat>
          <c:val>
            <c:numRef>
              <c:f>자금수지_rev0!$B$6:$BE$6</c:f>
              <c:numCache>
                <c:formatCode>_(* #,##0_);_(* \(#,##0\);_(* "-"_);_(@_)</c:formatCode>
                <c:ptCount val="56"/>
                <c:pt idx="0">
                  <c:v>0</c:v>
                </c:pt>
                <c:pt idx="1">
                  <c:v>0</c:v>
                </c:pt>
                <c:pt idx="2">
                  <c:v>13.320164277962675</c:v>
                </c:pt>
                <c:pt idx="3">
                  <c:v>25.796580625292055</c:v>
                </c:pt>
                <c:pt idx="4">
                  <c:v>37.832552244744619</c:v>
                </c:pt>
                <c:pt idx="5">
                  <c:v>45.611124033038294</c:v>
                </c:pt>
                <c:pt idx="6">
                  <c:v>45.611124033038294</c:v>
                </c:pt>
                <c:pt idx="7">
                  <c:v>58.332195862531954</c:v>
                </c:pt>
                <c:pt idx="8">
                  <c:v>97.20003518142245</c:v>
                </c:pt>
                <c:pt idx="9">
                  <c:v>110.72976665032269</c:v>
                </c:pt>
                <c:pt idx="10">
                  <c:v>138.89494511951401</c:v>
                </c:pt>
                <c:pt idx="11">
                  <c:v>555.88876519172106</c:v>
                </c:pt>
                <c:pt idx="12">
                  <c:v>570.96192240704909</c:v>
                </c:pt>
                <c:pt idx="13">
                  <c:v>632.95242967131139</c:v>
                </c:pt>
                <c:pt idx="14">
                  <c:v>670.09090693557357</c:v>
                </c:pt>
                <c:pt idx="15">
                  <c:v>700.18232449036043</c:v>
                </c:pt>
                <c:pt idx="16">
                  <c:v>737.70936347400823</c:v>
                </c:pt>
                <c:pt idx="17">
                  <c:v>791.60635301459024</c:v>
                </c:pt>
                <c:pt idx="18">
                  <c:v>895.9984361628367</c:v>
                </c:pt>
                <c:pt idx="19">
                  <c:v>1186.2289140326152</c:v>
                </c:pt>
                <c:pt idx="20">
                  <c:v>1254.2684646867151</c:v>
                </c:pt>
                <c:pt idx="21">
                  <c:v>1502.7125628959525</c:v>
                </c:pt>
                <c:pt idx="22">
                  <c:v>1613.4165785865771</c:v>
                </c:pt>
                <c:pt idx="23">
                  <c:v>1869.6201628969222</c:v>
                </c:pt>
                <c:pt idx="24">
                  <c:v>2078.974816699269</c:v>
                </c:pt>
                <c:pt idx="25">
                  <c:v>2406.6947325604592</c:v>
                </c:pt>
                <c:pt idx="26">
                  <c:v>2544.9012906979679</c:v>
                </c:pt>
                <c:pt idx="27">
                  <c:v>3016.4801288354784</c:v>
                </c:pt>
                <c:pt idx="28">
                  <c:v>3408.3891517434549</c:v>
                </c:pt>
                <c:pt idx="29">
                  <c:v>3696.9074835375627</c:v>
                </c:pt>
                <c:pt idx="30">
                  <c:v>3871.3730769780077</c:v>
                </c:pt>
                <c:pt idx="31">
                  <c:v>4004.7325417739094</c:v>
                </c:pt>
                <c:pt idx="32">
                  <c:v>4137.0269163282219</c:v>
                </c:pt>
                <c:pt idx="33">
                  <c:v>4264.5751494781425</c:v>
                </c:pt>
                <c:pt idx="34">
                  <c:v>4365.6571302786924</c:v>
                </c:pt>
                <c:pt idx="35">
                  <c:v>4447.3707160423619</c:v>
                </c:pt>
                <c:pt idx="36">
                  <c:v>4516.2348217819235</c:v>
                </c:pt>
                <c:pt idx="37">
                  <c:v>4575.0087238897004</c:v>
                </c:pt>
                <c:pt idx="38">
                  <c:v>4641.0651220255413</c:v>
                </c:pt>
                <c:pt idx="39">
                  <c:v>4677.7587945923815</c:v>
                </c:pt>
                <c:pt idx="40">
                  <c:v>4713.3873771592271</c:v>
                </c:pt>
                <c:pt idx="41">
                  <c:v>4760.0218597260719</c:v>
                </c:pt>
                <c:pt idx="42">
                  <c:v>4796.2409178867265</c:v>
                </c:pt>
                <c:pt idx="43">
                  <c:v>4914.5624705510927</c:v>
                </c:pt>
                <c:pt idx="44">
                  <c:v>4963.099132028532</c:v>
                </c:pt>
                <c:pt idx="45">
                  <c:v>4999.2074175975222</c:v>
                </c:pt>
                <c:pt idx="46">
                  <c:v>5132.3374892604024</c:v>
                </c:pt>
                <c:pt idx="47">
                  <c:v>5132.3374892604024</c:v>
                </c:pt>
                <c:pt idx="48">
                  <c:v>5132.3374892604024</c:v>
                </c:pt>
                <c:pt idx="49">
                  <c:v>5132.3374892604024</c:v>
                </c:pt>
                <c:pt idx="50">
                  <c:v>5132.3374892604024</c:v>
                </c:pt>
                <c:pt idx="51">
                  <c:v>5132.3374892604024</c:v>
                </c:pt>
                <c:pt idx="52">
                  <c:v>5132.3374892604024</c:v>
                </c:pt>
                <c:pt idx="53">
                  <c:v>5132.3374892604024</c:v>
                </c:pt>
                <c:pt idx="54">
                  <c:v>5132.3374892604024</c:v>
                </c:pt>
                <c:pt idx="55">
                  <c:v>5132.3374892604024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BF-4207-A30C-04932157CC99}"/>
            </c:ext>
          </c:extLst>
        </c:ser>
        <c:ser>
          <c:idx val="3"/>
          <c:order val="3"/>
          <c:tx>
            <c:strRef>
              <c:f>자금수지_rev0!$A$8</c:f>
              <c:strCache>
                <c:ptCount val="1"/>
                <c:pt idx="0">
                  <c:v>매출원가 누계</c:v>
                </c:pt>
              </c:strCache>
            </c:strRef>
          </c:tx>
          <c:val>
            <c:numRef>
              <c:f>자금수지_rev0!$B$8:$BE$8</c:f>
              <c:numCache>
                <c:formatCode>_(* #,##0_);_(* \(#,##0\);_(* "-"_);_(@_)</c:formatCode>
                <c:ptCount val="56"/>
                <c:pt idx="0">
                  <c:v>0</c:v>
                </c:pt>
                <c:pt idx="1">
                  <c:v>8.7970627238095194</c:v>
                </c:pt>
                <c:pt idx="2">
                  <c:v>10.056932152380957</c:v>
                </c:pt>
                <c:pt idx="3">
                  <c:v>15.855432219047636</c:v>
                </c:pt>
                <c:pt idx="4">
                  <c:v>19.059274447619057</c:v>
                </c:pt>
                <c:pt idx="5">
                  <c:v>25.384956247619051</c:v>
                </c:pt>
                <c:pt idx="6">
                  <c:v>34.366654761904755</c:v>
                </c:pt>
                <c:pt idx="7">
                  <c:v>57.140869247619044</c:v>
                </c:pt>
                <c:pt idx="8">
                  <c:v>72.323367228571399</c:v>
                </c:pt>
                <c:pt idx="9">
                  <c:v>95.361725542857144</c:v>
                </c:pt>
                <c:pt idx="10">
                  <c:v>141.11210423809518</c:v>
                </c:pt>
                <c:pt idx="11">
                  <c:v>156.34385923809518</c:v>
                </c:pt>
                <c:pt idx="12">
                  <c:v>232.85193401904763</c:v>
                </c:pt>
                <c:pt idx="13">
                  <c:v>425.92339068571425</c:v>
                </c:pt>
                <c:pt idx="14">
                  <c:v>518.55438497142859</c:v>
                </c:pt>
                <c:pt idx="15">
                  <c:v>594.67331925714348</c:v>
                </c:pt>
                <c:pt idx="16">
                  <c:v>687.58075925714354</c:v>
                </c:pt>
                <c:pt idx="17">
                  <c:v>790.58906116190462</c:v>
                </c:pt>
                <c:pt idx="18">
                  <c:v>886.83735020952372</c:v>
                </c:pt>
                <c:pt idx="19">
                  <c:v>1021.3472133821282</c:v>
                </c:pt>
                <c:pt idx="20">
                  <c:v>1091.650963586206</c:v>
                </c:pt>
                <c:pt idx="21">
                  <c:v>1229.3665046686663</c:v>
                </c:pt>
                <c:pt idx="22">
                  <c:v>1362.3003222895679</c:v>
                </c:pt>
                <c:pt idx="23">
                  <c:v>1578.856830649318</c:v>
                </c:pt>
                <c:pt idx="24">
                  <c:v>1891.8162298662569</c:v>
                </c:pt>
                <c:pt idx="25">
                  <c:v>2060.5164075792613</c:v>
                </c:pt>
                <c:pt idx="26">
                  <c:v>2230.9855508915016</c:v>
                </c:pt>
                <c:pt idx="27">
                  <c:v>2453.7097979671607</c:v>
                </c:pt>
                <c:pt idx="28">
                  <c:v>2600.8049751661283</c:v>
                </c:pt>
                <c:pt idx="29">
                  <c:v>2999.2300967631368</c:v>
                </c:pt>
                <c:pt idx="30">
                  <c:v>3274.2177134825292</c:v>
                </c:pt>
                <c:pt idx="31">
                  <c:v>3436.0797912389849</c:v>
                </c:pt>
                <c:pt idx="32">
                  <c:v>3545.6256250050105</c:v>
                </c:pt>
                <c:pt idx="33">
                  <c:v>3651.1054107710397</c:v>
                </c:pt>
                <c:pt idx="34">
                  <c:v>3758.6247565370672</c:v>
                </c:pt>
                <c:pt idx="35">
                  <c:v>3857.5635345959568</c:v>
                </c:pt>
                <c:pt idx="36">
                  <c:v>3930.8821849499068</c:v>
                </c:pt>
                <c:pt idx="37">
                  <c:v>4004.6216353038585</c:v>
                </c:pt>
                <c:pt idx="38">
                  <c:v>4076.3685334267807</c:v>
                </c:pt>
                <c:pt idx="39">
                  <c:v>4135.7653046851838</c:v>
                </c:pt>
                <c:pt idx="40">
                  <c:v>4193.1008754473833</c:v>
                </c:pt>
                <c:pt idx="41">
                  <c:v>4245.618890318513</c:v>
                </c:pt>
                <c:pt idx="42">
                  <c:v>4298.010505189648</c:v>
                </c:pt>
                <c:pt idx="43">
                  <c:v>4348.4249012486862</c:v>
                </c:pt>
                <c:pt idx="44">
                  <c:v>4386.6166469583022</c:v>
                </c:pt>
                <c:pt idx="45">
                  <c:v>4418.5813549532222</c:v>
                </c:pt>
                <c:pt idx="46">
                  <c:v>4471.1081594532252</c:v>
                </c:pt>
                <c:pt idx="47">
                  <c:v>4568.811976703224</c:v>
                </c:pt>
                <c:pt idx="48">
                  <c:v>4570.3287767032234</c:v>
                </c:pt>
                <c:pt idx="49">
                  <c:v>4571.2455767032234</c:v>
                </c:pt>
                <c:pt idx="50">
                  <c:v>4571.2455767032234</c:v>
                </c:pt>
                <c:pt idx="51">
                  <c:v>4571.2455767032234</c:v>
                </c:pt>
                <c:pt idx="52">
                  <c:v>4571.2455767032234</c:v>
                </c:pt>
                <c:pt idx="53">
                  <c:v>4571.2455767032234</c:v>
                </c:pt>
                <c:pt idx="54">
                  <c:v>4571.2455767032234</c:v>
                </c:pt>
                <c:pt idx="55">
                  <c:v>4571.2455767032234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EBF-4207-A30C-04932157CC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081600"/>
        <c:axId val="201075712"/>
      </c:lineChart>
      <c:catAx>
        <c:axId val="2010726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1074176"/>
        <c:crosses val="autoZero"/>
        <c:auto val="1"/>
        <c:lblAlgn val="ctr"/>
        <c:lblOffset val="100"/>
        <c:noMultiLvlLbl val="0"/>
      </c:catAx>
      <c:valAx>
        <c:axId val="201074176"/>
        <c:scaling>
          <c:orientation val="minMax"/>
        </c:scaling>
        <c:delete val="0"/>
        <c:axPos val="l"/>
        <c:majorGridlines/>
        <c:numFmt formatCode="_(* #,##0_);_(* \(#,##0\);_(* &quot;-&quot;_);_(@_)" sourceLinked="1"/>
        <c:majorTickMark val="out"/>
        <c:minorTickMark val="none"/>
        <c:tickLblPos val="nextTo"/>
        <c:crossAx val="201072640"/>
        <c:crosses val="autoZero"/>
        <c:crossBetween val="between"/>
      </c:valAx>
      <c:valAx>
        <c:axId val="201075712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crossAx val="201081600"/>
        <c:crosses val="max"/>
        <c:crossBetween val="between"/>
      </c:valAx>
      <c:catAx>
        <c:axId val="201081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0107571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</c:spPr>
    </c:plotArea>
    <c:legend>
      <c:legendPos val="l"/>
      <c:layout>
        <c:manualLayout>
          <c:xMode val="edge"/>
          <c:yMode val="edge"/>
          <c:x val="5.3923975832454132E-2"/>
          <c:y val="7.023232974928173E-2"/>
          <c:w val="0.11366802215992822"/>
          <c:h val="0.30717816153990296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3654001616814875E-2"/>
          <c:y val="2.4137931034482748E-2"/>
          <c:w val="0.95553759094583657"/>
          <c:h val="0.9568965517241379"/>
        </c:manualLayout>
      </c:layout>
      <c:lineChart>
        <c:grouping val="standard"/>
        <c:varyColors val="0"/>
        <c:ser>
          <c:idx val="0"/>
          <c:order val="0"/>
          <c:tx>
            <c:strRef>
              <c:f>TVEP!#REF!</c:f>
              <c:strCache>
                <c:ptCount val="1"/>
                <c:pt idx="0">
                  <c:v>Overall - Plan (Rev.0)</c:v>
                </c:pt>
              </c:strCache>
            </c:strRef>
          </c:tx>
          <c:spPr>
            <a:ln w="38100"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TVEP!$G$34:$AQ$34</c:f>
              <c:numCache>
                <c:formatCode>0.00_);[Red]\(0.00\)</c:formatCode>
                <c:ptCount val="37"/>
                <c:pt idx="0">
                  <c:v>7.3829227499999996</c:v>
                </c:pt>
                <c:pt idx="1">
                  <c:v>7.6253832499999996</c:v>
                </c:pt>
                <c:pt idx="2">
                  <c:v>8.6306065000000007</c:v>
                </c:pt>
                <c:pt idx="3">
                  <c:v>10.65708785</c:v>
                </c:pt>
                <c:pt idx="4">
                  <c:v>15.9370557</c:v>
                </c:pt>
                <c:pt idx="5">
                  <c:v>17.609980449999998</c:v>
                </c:pt>
                <c:pt idx="6">
                  <c:v>19.723666300000001</c:v>
                </c:pt>
                <c:pt idx="7">
                  <c:v>24.622497600000003</c:v>
                </c:pt>
                <c:pt idx="8">
                  <c:v>26.504906999999999</c:v>
                </c:pt>
                <c:pt idx="9">
                  <c:v>31.918859350000002</c:v>
                </c:pt>
                <c:pt idx="10">
                  <c:v>34.202075399999998</c:v>
                </c:pt>
                <c:pt idx="11">
                  <c:v>36.005976350000005</c:v>
                </c:pt>
                <c:pt idx="12">
                  <c:v>38.174728049999999</c:v>
                </c:pt>
                <c:pt idx="13">
                  <c:v>41.129819799999993</c:v>
                </c:pt>
                <c:pt idx="14">
                  <c:v>44.267616199999992</c:v>
                </c:pt>
                <c:pt idx="15">
                  <c:v>47.277236800000004</c:v>
                </c:pt>
                <c:pt idx="16">
                  <c:v>52.281964250000001</c:v>
                </c:pt>
                <c:pt idx="17">
                  <c:v>57.748440950000003</c:v>
                </c:pt>
                <c:pt idx="18">
                  <c:v>64.209360050000001</c:v>
                </c:pt>
                <c:pt idx="19">
                  <c:v>71.750199549999991</c:v>
                </c:pt>
                <c:pt idx="20">
                  <c:v>79.345698349999992</c:v>
                </c:pt>
                <c:pt idx="21">
                  <c:v>84.203657050000004</c:v>
                </c:pt>
                <c:pt idx="22">
                  <c:v>87.531762700000002</c:v>
                </c:pt>
                <c:pt idx="23">
                  <c:v>90.055731899999998</c:v>
                </c:pt>
                <c:pt idx="24">
                  <c:v>92.053944400000006</c:v>
                </c:pt>
                <c:pt idx="25">
                  <c:v>93.564600999999996</c:v>
                </c:pt>
                <c:pt idx="26">
                  <c:v>94.703775000000007</c:v>
                </c:pt>
                <c:pt idx="27">
                  <c:v>95.761821999999995</c:v>
                </c:pt>
                <c:pt idx="28">
                  <c:v>96.823625000000007</c:v>
                </c:pt>
                <c:pt idx="29">
                  <c:v>97.448272000000003</c:v>
                </c:pt>
                <c:pt idx="30">
                  <c:v>97.781214000000006</c:v>
                </c:pt>
                <c:pt idx="31">
                  <c:v>98.345386999999988</c:v>
                </c:pt>
                <c:pt idx="32">
                  <c:v>98.725213999999994</c:v>
                </c:pt>
                <c:pt idx="33">
                  <c:v>99.021471000000005</c:v>
                </c:pt>
                <c:pt idx="34">
                  <c:v>99.303176000000008</c:v>
                </c:pt>
                <c:pt idx="35">
                  <c:v>99.521732</c:v>
                </c:pt>
                <c:pt idx="36">
                  <c:v>99.713199000000003</c:v>
                </c:pt>
              </c:numCache>
            </c:numRef>
          </c:cat>
          <c:val>
            <c:numRef>
              <c:f>TVEP!$G$67:$AQ$67</c:f>
              <c:numCache>
                <c:formatCode>0.00_);[Red]\(0.00\)</c:formatCode>
                <c:ptCount val="37"/>
                <c:pt idx="0">
                  <c:v>7.3829227499999996</c:v>
                </c:pt>
                <c:pt idx="1">
                  <c:v>7.6253832499999996</c:v>
                </c:pt>
                <c:pt idx="2">
                  <c:v>8.6306065000000007</c:v>
                </c:pt>
                <c:pt idx="3">
                  <c:v>10.65708785</c:v>
                </c:pt>
                <c:pt idx="4">
                  <c:v>15.9370557</c:v>
                </c:pt>
                <c:pt idx="5">
                  <c:v>17.609980449999998</c:v>
                </c:pt>
                <c:pt idx="6">
                  <c:v>19.723666300000001</c:v>
                </c:pt>
                <c:pt idx="7">
                  <c:v>24.622497600000003</c:v>
                </c:pt>
                <c:pt idx="8">
                  <c:v>26.504906999999999</c:v>
                </c:pt>
                <c:pt idx="9">
                  <c:v>31.918859350000002</c:v>
                </c:pt>
                <c:pt idx="10">
                  <c:v>34.202075399999998</c:v>
                </c:pt>
                <c:pt idx="11">
                  <c:v>36.005976350000005</c:v>
                </c:pt>
                <c:pt idx="12">
                  <c:v>38.174728049999999</c:v>
                </c:pt>
                <c:pt idx="13">
                  <c:v>41.129819799999993</c:v>
                </c:pt>
                <c:pt idx="14">
                  <c:v>44.267616199999992</c:v>
                </c:pt>
                <c:pt idx="15">
                  <c:v>47.277236800000004</c:v>
                </c:pt>
                <c:pt idx="16">
                  <c:v>52.281964250000001</c:v>
                </c:pt>
                <c:pt idx="17">
                  <c:v>57.748440950000003</c:v>
                </c:pt>
                <c:pt idx="18">
                  <c:v>64.209360050000001</c:v>
                </c:pt>
                <c:pt idx="19">
                  <c:v>71.750199549999991</c:v>
                </c:pt>
                <c:pt idx="20">
                  <c:v>79.345698349999992</c:v>
                </c:pt>
                <c:pt idx="21">
                  <c:v>84.203657050000004</c:v>
                </c:pt>
                <c:pt idx="22">
                  <c:v>87.531762700000002</c:v>
                </c:pt>
                <c:pt idx="23">
                  <c:v>90.055731899999998</c:v>
                </c:pt>
                <c:pt idx="24">
                  <c:v>92.053944400000006</c:v>
                </c:pt>
                <c:pt idx="25">
                  <c:v>93.564600999999996</c:v>
                </c:pt>
                <c:pt idx="26">
                  <c:v>94.703775000000007</c:v>
                </c:pt>
                <c:pt idx="27">
                  <c:v>95.761821999999995</c:v>
                </c:pt>
                <c:pt idx="28">
                  <c:v>96.823625000000007</c:v>
                </c:pt>
                <c:pt idx="29">
                  <c:v>97.448272000000003</c:v>
                </c:pt>
                <c:pt idx="30">
                  <c:v>97.781214000000006</c:v>
                </c:pt>
                <c:pt idx="31">
                  <c:v>98.345386999999988</c:v>
                </c:pt>
                <c:pt idx="32">
                  <c:v>98.725213999999994</c:v>
                </c:pt>
                <c:pt idx="33">
                  <c:v>99.021471000000005</c:v>
                </c:pt>
                <c:pt idx="34">
                  <c:v>99.303176000000008</c:v>
                </c:pt>
                <c:pt idx="35">
                  <c:v>99.521732</c:v>
                </c:pt>
                <c:pt idx="36">
                  <c:v>99.713199000000003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9F-4E51-88BE-61E7A9939E2E}"/>
            </c:ext>
          </c:extLst>
        </c:ser>
        <c:ser>
          <c:idx val="1"/>
          <c:order val="1"/>
          <c:tx>
            <c:strRef>
              <c:f>JIJEL!#REF!</c:f>
              <c:strCache>
                <c:ptCount val="1"/>
                <c:pt idx="0">
                  <c:v>#REF!</c:v>
                </c:pt>
              </c:strCache>
            </c:strRef>
          </c:tx>
          <c:spPr>
            <a:ln w="38100">
              <a:solidFill>
                <a:srgbClr val="3366FF"/>
              </a:solidFill>
            </a:ln>
          </c:spPr>
          <c:marker>
            <c:symbol val="none"/>
          </c:marker>
          <c:cat>
            <c:numRef>
              <c:f>TVEP!$G$34:$AQ$34</c:f>
              <c:numCache>
                <c:formatCode>0.00_);[Red]\(0.00\)</c:formatCode>
                <c:ptCount val="37"/>
                <c:pt idx="0">
                  <c:v>7.3829227499999996</c:v>
                </c:pt>
                <c:pt idx="1">
                  <c:v>7.6253832499999996</c:v>
                </c:pt>
                <c:pt idx="2">
                  <c:v>8.6306065000000007</c:v>
                </c:pt>
                <c:pt idx="3">
                  <c:v>10.65708785</c:v>
                </c:pt>
                <c:pt idx="4">
                  <c:v>15.9370557</c:v>
                </c:pt>
                <c:pt idx="5">
                  <c:v>17.609980449999998</c:v>
                </c:pt>
                <c:pt idx="6">
                  <c:v>19.723666300000001</c:v>
                </c:pt>
                <c:pt idx="7">
                  <c:v>24.622497600000003</c:v>
                </c:pt>
                <c:pt idx="8">
                  <c:v>26.504906999999999</c:v>
                </c:pt>
                <c:pt idx="9">
                  <c:v>31.918859350000002</c:v>
                </c:pt>
                <c:pt idx="10">
                  <c:v>34.202075399999998</c:v>
                </c:pt>
                <c:pt idx="11">
                  <c:v>36.005976350000005</c:v>
                </c:pt>
                <c:pt idx="12">
                  <c:v>38.174728049999999</c:v>
                </c:pt>
                <c:pt idx="13">
                  <c:v>41.129819799999993</c:v>
                </c:pt>
                <c:pt idx="14">
                  <c:v>44.267616199999992</c:v>
                </c:pt>
                <c:pt idx="15">
                  <c:v>47.277236800000004</c:v>
                </c:pt>
                <c:pt idx="16">
                  <c:v>52.281964250000001</c:v>
                </c:pt>
                <c:pt idx="17">
                  <c:v>57.748440950000003</c:v>
                </c:pt>
                <c:pt idx="18">
                  <c:v>64.209360050000001</c:v>
                </c:pt>
                <c:pt idx="19">
                  <c:v>71.750199549999991</c:v>
                </c:pt>
                <c:pt idx="20">
                  <c:v>79.345698349999992</c:v>
                </c:pt>
                <c:pt idx="21">
                  <c:v>84.203657050000004</c:v>
                </c:pt>
                <c:pt idx="22">
                  <c:v>87.531762700000002</c:v>
                </c:pt>
                <c:pt idx="23">
                  <c:v>90.055731899999998</c:v>
                </c:pt>
                <c:pt idx="24">
                  <c:v>92.053944400000006</c:v>
                </c:pt>
                <c:pt idx="25">
                  <c:v>93.564600999999996</c:v>
                </c:pt>
                <c:pt idx="26">
                  <c:v>94.703775000000007</c:v>
                </c:pt>
                <c:pt idx="27">
                  <c:v>95.761821999999995</c:v>
                </c:pt>
                <c:pt idx="28">
                  <c:v>96.823625000000007</c:v>
                </c:pt>
                <c:pt idx="29">
                  <c:v>97.448272000000003</c:v>
                </c:pt>
                <c:pt idx="30">
                  <c:v>97.781214000000006</c:v>
                </c:pt>
                <c:pt idx="31">
                  <c:v>98.345386999999988</c:v>
                </c:pt>
                <c:pt idx="32">
                  <c:v>98.725213999999994</c:v>
                </c:pt>
                <c:pt idx="33">
                  <c:v>99.021471000000005</c:v>
                </c:pt>
                <c:pt idx="34">
                  <c:v>99.303176000000008</c:v>
                </c:pt>
                <c:pt idx="35">
                  <c:v>99.521732</c:v>
                </c:pt>
                <c:pt idx="36">
                  <c:v>99.713199000000003</c:v>
                </c:pt>
              </c:numCache>
            </c:numRef>
          </c:cat>
          <c:val>
            <c:numRef>
              <c:f>JIJEL!#REF!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9F-4E51-88BE-61E7A9939E2E}"/>
            </c:ext>
          </c:extLst>
        </c:ser>
        <c:ser>
          <c:idx val="2"/>
          <c:order val="2"/>
          <c:tx>
            <c:strRef>
              <c:f>TVEP!#REF!</c:f>
              <c:strCache>
                <c:ptCount val="1"/>
                <c:pt idx="0">
                  <c:v>Overall - Actual</c:v>
                </c:pt>
              </c:strCache>
            </c:strRef>
          </c:tx>
          <c:spPr>
            <a:ln w="38100" cap="flat" cmpd="sng">
              <a:solidFill>
                <a:srgbClr val="FF0000"/>
              </a:solidFill>
              <a:prstDash val="sysDash"/>
            </a:ln>
          </c:spPr>
          <c:marker>
            <c:symbol val="none"/>
          </c:marker>
          <c:cat>
            <c:numRef>
              <c:f>TVEP!$G$34:$AQ$34</c:f>
              <c:numCache>
                <c:formatCode>0.00_);[Red]\(0.00\)</c:formatCode>
                <c:ptCount val="37"/>
                <c:pt idx="0">
                  <c:v>7.3829227499999996</c:v>
                </c:pt>
                <c:pt idx="1">
                  <c:v>7.6253832499999996</c:v>
                </c:pt>
                <c:pt idx="2">
                  <c:v>8.6306065000000007</c:v>
                </c:pt>
                <c:pt idx="3">
                  <c:v>10.65708785</c:v>
                </c:pt>
                <c:pt idx="4">
                  <c:v>15.9370557</c:v>
                </c:pt>
                <c:pt idx="5">
                  <c:v>17.609980449999998</c:v>
                </c:pt>
                <c:pt idx="6">
                  <c:v>19.723666300000001</c:v>
                </c:pt>
                <c:pt idx="7">
                  <c:v>24.622497600000003</c:v>
                </c:pt>
                <c:pt idx="8">
                  <c:v>26.504906999999999</c:v>
                </c:pt>
                <c:pt idx="9">
                  <c:v>31.918859350000002</c:v>
                </c:pt>
                <c:pt idx="10">
                  <c:v>34.202075399999998</c:v>
                </c:pt>
                <c:pt idx="11">
                  <c:v>36.005976350000005</c:v>
                </c:pt>
                <c:pt idx="12">
                  <c:v>38.174728049999999</c:v>
                </c:pt>
                <c:pt idx="13">
                  <c:v>41.129819799999993</c:v>
                </c:pt>
                <c:pt idx="14">
                  <c:v>44.267616199999992</c:v>
                </c:pt>
                <c:pt idx="15">
                  <c:v>47.277236800000004</c:v>
                </c:pt>
                <c:pt idx="16">
                  <c:v>52.281964250000001</c:v>
                </c:pt>
                <c:pt idx="17">
                  <c:v>57.748440950000003</c:v>
                </c:pt>
                <c:pt idx="18">
                  <c:v>64.209360050000001</c:v>
                </c:pt>
                <c:pt idx="19">
                  <c:v>71.750199549999991</c:v>
                </c:pt>
                <c:pt idx="20">
                  <c:v>79.345698349999992</c:v>
                </c:pt>
                <c:pt idx="21">
                  <c:v>84.203657050000004</c:v>
                </c:pt>
                <c:pt idx="22">
                  <c:v>87.531762700000002</c:v>
                </c:pt>
                <c:pt idx="23">
                  <c:v>90.055731899999998</c:v>
                </c:pt>
                <c:pt idx="24">
                  <c:v>92.053944400000006</c:v>
                </c:pt>
                <c:pt idx="25">
                  <c:v>93.564600999999996</c:v>
                </c:pt>
                <c:pt idx="26">
                  <c:v>94.703775000000007</c:v>
                </c:pt>
                <c:pt idx="27">
                  <c:v>95.761821999999995</c:v>
                </c:pt>
                <c:pt idx="28">
                  <c:v>96.823625000000007</c:v>
                </c:pt>
                <c:pt idx="29">
                  <c:v>97.448272000000003</c:v>
                </c:pt>
                <c:pt idx="30">
                  <c:v>97.781214000000006</c:v>
                </c:pt>
                <c:pt idx="31">
                  <c:v>98.345386999999988</c:v>
                </c:pt>
                <c:pt idx="32">
                  <c:v>98.725213999999994</c:v>
                </c:pt>
                <c:pt idx="33">
                  <c:v>99.021471000000005</c:v>
                </c:pt>
                <c:pt idx="34">
                  <c:v>99.303176000000008</c:v>
                </c:pt>
                <c:pt idx="35">
                  <c:v>99.521732</c:v>
                </c:pt>
                <c:pt idx="36">
                  <c:v>99.713199000000003</c:v>
                </c:pt>
              </c:numCache>
            </c:numRef>
          </c:cat>
          <c:val>
            <c:numRef>
              <c:f>TVEP!$G$68:$AQ$68</c:f>
              <c:numCache>
                <c:formatCode>0.00_);[Red]\(0.00\)</c:formatCode>
                <c:ptCount val="37"/>
                <c:pt idx="0">
                  <c:v>7.3829227499999996</c:v>
                </c:pt>
                <c:pt idx="1">
                  <c:v>7.6253832499999996</c:v>
                </c:pt>
                <c:pt idx="2">
                  <c:v>8.6306065000000007</c:v>
                </c:pt>
                <c:pt idx="3">
                  <c:v>10.65708785</c:v>
                </c:pt>
                <c:pt idx="4">
                  <c:v>16.489999999999998</c:v>
                </c:pt>
                <c:pt idx="5">
                  <c:v>21.32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9F-4E51-88BE-61E7A9939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152768"/>
        <c:axId val="201154560"/>
      </c:lineChart>
      <c:catAx>
        <c:axId val="201152768"/>
        <c:scaling>
          <c:orientation val="minMax"/>
        </c:scaling>
        <c:delete val="1"/>
        <c:axPos val="b"/>
        <c:majorGridlines>
          <c:spPr>
            <a:ln w="3175">
              <a:solidFill>
                <a:schemeClr val="bg1">
                  <a:lumMod val="85000"/>
                </a:schemeClr>
              </a:solidFill>
            </a:ln>
          </c:spPr>
        </c:majorGridlines>
        <c:numFmt formatCode="0.00_);[Red]\(0.00\)" sourceLinked="1"/>
        <c:majorTickMark val="out"/>
        <c:minorTickMark val="none"/>
        <c:tickLblPos val="none"/>
        <c:crossAx val="201154560"/>
        <c:crosses val="autoZero"/>
        <c:auto val="1"/>
        <c:lblAlgn val="ctr"/>
        <c:lblOffset val="100"/>
        <c:noMultiLvlLbl val="0"/>
      </c:catAx>
      <c:valAx>
        <c:axId val="201154560"/>
        <c:scaling>
          <c:orientation val="minMax"/>
          <c:max val="100"/>
          <c:min val="0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olid"/>
            </a:ln>
          </c:spPr>
        </c:majorGridlines>
        <c:numFmt formatCode="0.00_);[Red]\(0.00\)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ko-KR"/>
          </a:p>
        </c:txPr>
        <c:crossAx val="201152768"/>
        <c:crosses val="autoZero"/>
        <c:crossBetween val="between"/>
        <c:majorUnit val="20"/>
        <c:minorUnit val="0.2"/>
      </c:valAx>
      <c:spPr>
        <a:noFill/>
        <a:ln>
          <a:solidFill>
            <a:sysClr val="window" lastClr="FFFFFF">
              <a:lumMod val="50000"/>
            </a:sysClr>
          </a:solidFill>
        </a:ln>
      </c:spPr>
    </c:plotArea>
    <c:legend>
      <c:legendPos val="b"/>
      <c:layout>
        <c:manualLayout>
          <c:xMode val="edge"/>
          <c:yMode val="edge"/>
          <c:x val="0.53088926939912662"/>
          <c:y val="0.91235206806044356"/>
          <c:w val="0.43412048029162031"/>
          <c:h val="5.2783419314003099E-2"/>
        </c:manualLayout>
      </c:layout>
      <c:overlay val="0"/>
      <c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</a:schemeClr>
          </a:solidFill>
          <a:prstDash val="solid"/>
        </a:ln>
        <a:effectLst/>
      </c:spPr>
      <c:txPr>
        <a:bodyPr/>
        <a:lstStyle/>
        <a:p>
          <a:pPr>
            <a:defRPr lang="en-US" sz="1500" b="0" i="0" baseline="0">
              <a:latin typeface="Calibri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164699269252369E-2"/>
          <c:y val="2.3529411764705879E-2"/>
          <c:w val="0.96627318718381161"/>
          <c:h val="0.95798319327731096"/>
        </c:manualLayout>
      </c:layout>
      <c:lineChart>
        <c:grouping val="standard"/>
        <c:varyColors val="0"/>
        <c:ser>
          <c:idx val="0"/>
          <c:order val="0"/>
          <c:tx>
            <c:strRef>
              <c:f>TVEP!#REF!</c:f>
              <c:strCache>
                <c:ptCount val="1"/>
              </c:strCache>
            </c:strRef>
          </c:tx>
          <c:spPr>
            <a:ln w="50800">
              <a:solidFill>
                <a:srgbClr val="C00000"/>
              </a:solidFill>
            </a:ln>
          </c:spPr>
          <c:marker>
            <c:symbol val="none"/>
          </c:marker>
          <c:dLbls>
            <c:dLbl>
              <c:idx val="0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39A-4F1D-B27B-8C728AE1FD1E}"/>
                </c:ext>
              </c:extLst>
            </c:dLbl>
            <c:dLbl>
              <c:idx val="1"/>
              <c:layout>
                <c:manualLayout>
                  <c:x val="2.0987654466717041E-2"/>
                  <c:y val="1.9844359800640601E-2"/>
                </c:manualLayout>
              </c:layout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0000FF"/>
                      </a:solidFill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39A-4F1D-B27B-8C728AE1FD1E}"/>
                </c:ext>
              </c:extLst>
            </c:dLbl>
            <c:dLbl>
              <c:idx val="2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0000FF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39A-4F1D-B27B-8C728AE1FD1E}"/>
                </c:ext>
              </c:extLst>
            </c:dLbl>
            <c:dLbl>
              <c:idx val="3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39A-4F1D-B27B-8C728AE1FD1E}"/>
                </c:ext>
              </c:extLst>
            </c:dLbl>
            <c:dLbl>
              <c:idx val="4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939A-4F1D-B27B-8C728AE1FD1E}"/>
                </c:ext>
              </c:extLst>
            </c:dLbl>
            <c:dLbl>
              <c:idx val="5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39A-4F1D-B27B-8C728AE1FD1E}"/>
                </c:ext>
              </c:extLst>
            </c:dLbl>
            <c:dLbl>
              <c:idx val="6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939A-4F1D-B27B-8C728AE1FD1E}"/>
                </c:ext>
              </c:extLst>
            </c:dLbl>
            <c:dLbl>
              <c:idx val="7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39A-4F1D-B27B-8C728AE1FD1E}"/>
                </c:ext>
              </c:extLst>
            </c:dLbl>
            <c:dLbl>
              <c:idx val="8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939A-4F1D-B27B-8C728AE1FD1E}"/>
                </c:ext>
              </c:extLst>
            </c:dLbl>
            <c:dLbl>
              <c:idx val="9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939A-4F1D-B27B-8C728AE1FD1E}"/>
                </c:ext>
              </c:extLst>
            </c:dLbl>
            <c:dLbl>
              <c:idx val="10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939A-4F1D-B27B-8C728AE1FD1E}"/>
                </c:ext>
              </c:extLst>
            </c:dLbl>
            <c:dLbl>
              <c:idx val="11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0000FF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939A-4F1D-B27B-8C728AE1FD1E}"/>
                </c:ext>
              </c:extLst>
            </c:dLbl>
            <c:dLbl>
              <c:idx val="12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939A-4F1D-B27B-8C728AE1FD1E}"/>
                </c:ext>
              </c:extLst>
            </c:dLbl>
            <c:dLbl>
              <c:idx val="13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939A-4F1D-B27B-8C728AE1FD1E}"/>
                </c:ext>
              </c:extLst>
            </c:dLbl>
            <c:dLbl>
              <c:idx val="14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939A-4F1D-B27B-8C728AE1FD1E}"/>
                </c:ext>
              </c:extLst>
            </c:dLbl>
            <c:dLbl>
              <c:idx val="15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939A-4F1D-B27B-8C728AE1FD1E}"/>
                </c:ext>
              </c:extLst>
            </c:dLbl>
            <c:dLbl>
              <c:idx val="16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939A-4F1D-B27B-8C728AE1FD1E}"/>
                </c:ext>
              </c:extLst>
            </c:dLbl>
            <c:dLbl>
              <c:idx val="17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939A-4F1D-B27B-8C728AE1FD1E}"/>
                </c:ext>
              </c:extLst>
            </c:dLbl>
            <c:dLbl>
              <c:idx val="18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939A-4F1D-B27B-8C728AE1FD1E}"/>
                </c:ext>
              </c:extLst>
            </c:dLbl>
            <c:dLbl>
              <c:idx val="19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0000FF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939A-4F1D-B27B-8C728AE1FD1E}"/>
                </c:ext>
              </c:extLst>
            </c:dLbl>
            <c:dLbl>
              <c:idx val="20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4-939A-4F1D-B27B-8C728AE1FD1E}"/>
                </c:ext>
              </c:extLst>
            </c:dLbl>
            <c:dLbl>
              <c:idx val="21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0000FF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5-939A-4F1D-B27B-8C728AE1FD1E}"/>
                </c:ext>
              </c:extLst>
            </c:dLbl>
            <c:dLbl>
              <c:idx val="22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6-939A-4F1D-B27B-8C728AE1FD1E}"/>
                </c:ext>
              </c:extLst>
            </c:dLbl>
            <c:dLbl>
              <c:idx val="23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7-939A-4F1D-B27B-8C728AE1FD1E}"/>
                </c:ext>
              </c:extLst>
            </c:dLbl>
            <c:dLbl>
              <c:idx val="24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8-939A-4F1D-B27B-8C728AE1FD1E}"/>
                </c:ext>
              </c:extLst>
            </c:dLbl>
            <c:dLbl>
              <c:idx val="25"/>
              <c:spPr>
                <a:solidFill>
                  <a:sysClr val="window" lastClr="FFFFFF"/>
                </a:solidFill>
              </c:spPr>
              <c:txPr>
                <a:bodyPr/>
                <a:lstStyle/>
                <a:p>
                  <a:pPr>
                    <a:defRPr lang="en-US" sz="1400" b="1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9-939A-4F1D-B27B-8C728AE1FD1E}"/>
                </c:ext>
              </c:extLst>
            </c:dLbl>
            <c:spPr>
              <a:solidFill>
                <a:sysClr val="window" lastClr="FFFFFF"/>
              </a:solidFill>
            </c:spPr>
            <c:txPr>
              <a:bodyPr/>
              <a:lstStyle/>
              <a:p>
                <a:pPr>
                  <a:defRPr lang="en-US" sz="1400" b="1"/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TVEP!$G$6:$AQ$6</c:f>
              <c:numCache>
                <c:formatCode>General</c:formatCode>
                <c:ptCount val="37"/>
              </c:numCache>
            </c:numRef>
          </c:cat>
          <c:val>
            <c:numLit>
              <c:formatCode>General</c:formatCode>
              <c:ptCount val="1"/>
              <c:pt idx="0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A-939A-4F1D-B27B-8C728AE1FD1E}"/>
            </c:ext>
          </c:extLst>
        </c:ser>
        <c:ser>
          <c:idx val="1"/>
          <c:order val="1"/>
          <c:tx>
            <c:v>Engineering</c:v>
          </c:tx>
          <c:spPr>
            <a:ln w="6350">
              <a:solidFill>
                <a:srgbClr val="FF00FF"/>
              </a:solidFill>
              <a:prstDash val="solid"/>
            </a:ln>
          </c:spPr>
          <c:marker>
            <c:symbol val="none"/>
          </c:marker>
          <c:val>
            <c:numLit>
              <c:formatCode>General</c:formatCode>
              <c:ptCount val="1"/>
              <c:pt idx="0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B-939A-4F1D-B27B-8C728AE1FD1E}"/>
            </c:ext>
          </c:extLst>
        </c:ser>
        <c:ser>
          <c:idx val="2"/>
          <c:order val="2"/>
          <c:spPr>
            <a:ln w="6350">
              <a:solidFill>
                <a:srgbClr val="0000FF"/>
              </a:solidFill>
              <a:prstDash val="solid"/>
            </a:ln>
          </c:spPr>
          <c:marker>
            <c:symbol val="none"/>
          </c:marker>
          <c:val>
            <c:numLit>
              <c:formatCode>General</c:formatCode>
              <c:ptCount val="1"/>
              <c:pt idx="0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C-939A-4F1D-B27B-8C728AE1FD1E}"/>
            </c:ext>
          </c:extLst>
        </c:ser>
        <c:ser>
          <c:idx val="3"/>
          <c:order val="3"/>
          <c:tx>
            <c:v>Construction</c:v>
          </c:tx>
          <c:spPr>
            <a:ln w="22225" cmpd="sng">
              <a:solidFill>
                <a:srgbClr val="009900"/>
              </a:solidFill>
              <a:prstDash val="solid"/>
            </a:ln>
          </c:spPr>
          <c:marker>
            <c:symbol val="none"/>
          </c:marker>
          <c:val>
            <c:numLit>
              <c:formatCode>General</c:formatCode>
              <c:ptCount val="1"/>
              <c:pt idx="0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D-939A-4F1D-B27B-8C728AE1FD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585408"/>
        <c:axId val="201586944"/>
      </c:lineChart>
      <c:catAx>
        <c:axId val="201585408"/>
        <c:scaling>
          <c:orientation val="minMax"/>
        </c:scaling>
        <c:delete val="1"/>
        <c:axPos val="b"/>
        <c:majorGridlines>
          <c:spPr>
            <a:ln w="3175"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201586944"/>
        <c:crosses val="autoZero"/>
        <c:auto val="1"/>
        <c:lblAlgn val="ctr"/>
        <c:lblOffset val="100"/>
        <c:noMultiLvlLbl val="0"/>
      </c:catAx>
      <c:valAx>
        <c:axId val="201586944"/>
        <c:scaling>
          <c:orientation val="minMax"/>
          <c:max val="1.2"/>
          <c:min val="0.70000000000000062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ko-KR"/>
          </a:p>
        </c:txPr>
        <c:crossAx val="201585408"/>
        <c:crosses val="autoZero"/>
        <c:crossBetween val="between"/>
        <c:majorUnit val="0.1"/>
        <c:minorUnit val="0.05"/>
      </c:valAx>
      <c:spPr>
        <a:noFill/>
        <a:ln>
          <a:solidFill>
            <a:sysClr val="window" lastClr="FFFFFF">
              <a:lumMod val="50000"/>
            </a:sysClr>
          </a:solidFill>
        </a:ln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86075949367729"/>
          <c:y val="3.4482758620689655E-2"/>
          <c:w val="0.77974683544315992"/>
          <c:h val="0.83289124668446335"/>
        </c:manualLayout>
      </c:layout>
      <c:barChart>
        <c:barDir val="col"/>
        <c:grouping val="clustered"/>
        <c:varyColors val="0"/>
        <c:ser>
          <c:idx val="1"/>
          <c:order val="1"/>
          <c:tx>
            <c:v>Plan</c:v>
          </c:tx>
          <c:spPr>
            <a:solidFill>
              <a:srgbClr val="0070C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200" b="1">
                    <a:solidFill>
                      <a:srgbClr val="0070C0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TVEP!#REF!</c:f>
              <c:strCache>
                <c:ptCount val="3"/>
                <c:pt idx="0">
                  <c:v>5/28</c:v>
                </c:pt>
                <c:pt idx="1">
                  <c:v>6/04</c:v>
                </c:pt>
                <c:pt idx="2">
                  <c:v>6/11</c:v>
                </c:pt>
              </c:strCache>
            </c:strRef>
          </c:cat>
          <c:val>
            <c:numRef>
              <c:f>TVEP!#REF!</c:f>
              <c:numCache>
                <c:formatCode>0.00_);[Red]\(0.00\)</c:formatCode>
                <c:ptCount val="3"/>
                <c:pt idx="0">
                  <c:v>17.690000000000001</c:v>
                </c:pt>
                <c:pt idx="1">
                  <c:v>17.98</c:v>
                </c:pt>
                <c:pt idx="2">
                  <c:v>18.559999999999999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98-4758-AED9-9C195C984CE2}"/>
            </c:ext>
          </c:extLst>
        </c:ser>
        <c:ser>
          <c:idx val="2"/>
          <c:order val="2"/>
          <c:tx>
            <c:v>Actual</c:v>
          </c:tx>
          <c:spPr>
            <a:solidFill>
              <a:srgbClr val="C00000"/>
            </a:solidFill>
          </c:spPr>
          <c:invertIfNegative val="0"/>
          <c:dLbls>
            <c:dLbl>
              <c:idx val="0"/>
              <c:layout>
                <c:manualLayout>
                  <c:x val="1.6625086496269207E-2"/>
                  <c:y val="6.590519356277508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998-4758-AED9-9C195C984CE2}"/>
                </c:ext>
              </c:extLst>
            </c:dLbl>
            <c:dLbl>
              <c:idx val="1"/>
              <c:layout>
                <c:manualLayout>
                  <c:x val="2.3275121094773806E-2"/>
                  <c:y val="1.318103871255670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998-4758-AED9-9C195C984CE2}"/>
                </c:ext>
              </c:extLst>
            </c:dLbl>
            <c:dLbl>
              <c:idx val="2"/>
              <c:layout>
                <c:manualLayout>
                  <c:x val="1.9950103795521801E-2"/>
                  <c:y val="1.318103871255670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998-4758-AED9-9C195C984C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200" b="1">
                    <a:solidFill>
                      <a:srgbClr val="C00000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TVEP!#REF!</c:f>
              <c:strCache>
                <c:ptCount val="3"/>
                <c:pt idx="0">
                  <c:v>5/28</c:v>
                </c:pt>
                <c:pt idx="1">
                  <c:v>6/04</c:v>
                </c:pt>
                <c:pt idx="2">
                  <c:v>6/11</c:v>
                </c:pt>
              </c:strCache>
            </c:strRef>
          </c:cat>
          <c:val>
            <c:numRef>
              <c:f>TVEP!#REF!</c:f>
              <c:numCache>
                <c:formatCode>0.00_);[Red]\(0.00\)</c:formatCode>
                <c:ptCount val="3"/>
                <c:pt idx="0">
                  <c:v>21.37</c:v>
                </c:pt>
                <c:pt idx="1">
                  <c:v>21.67</c:v>
                </c:pt>
                <c:pt idx="2">
                  <c:v>21.97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98-4758-AED9-9C195C984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1646848"/>
        <c:axId val="201648384"/>
      </c:barChart>
      <c:lineChart>
        <c:grouping val="standard"/>
        <c:varyColors val="0"/>
        <c:ser>
          <c:idx val="0"/>
          <c:order val="0"/>
          <c:tx>
            <c:v>Overall</c:v>
          </c:tx>
          <c:spPr>
            <a:ln w="50800">
              <a:solidFill>
                <a:srgbClr val="C00000"/>
              </a:solidFill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400" b="1">
                    <a:solidFill>
                      <a:srgbClr val="FF0000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TVEP!#REF!</c:f>
              <c:strCache>
                <c:ptCount val="3"/>
                <c:pt idx="0">
                  <c:v>5/28</c:v>
                </c:pt>
                <c:pt idx="1">
                  <c:v>6/04</c:v>
                </c:pt>
                <c:pt idx="2">
                  <c:v>6/11</c:v>
                </c:pt>
              </c:strCache>
            </c:strRef>
          </c:cat>
          <c:val>
            <c:numRef>
              <c:f>TVEP!#REF!</c:f>
              <c:numCache>
                <c:formatCode>0.00_);[Red]\(0.00\)</c:formatCode>
                <c:ptCount val="3"/>
                <c:pt idx="0">
                  <c:v>1.2080271339739965</c:v>
                </c:pt>
                <c:pt idx="1">
                  <c:v>1.2052280311457175</c:v>
                </c:pt>
                <c:pt idx="2">
                  <c:v>1.1837284482758621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998-4758-AED9-9C195C984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623040"/>
        <c:axId val="201624576"/>
      </c:lineChart>
      <c:catAx>
        <c:axId val="201623040"/>
        <c:scaling>
          <c:orientation val="minMax"/>
        </c:scaling>
        <c:delete val="0"/>
        <c:axPos val="b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olid"/>
            </a:ln>
          </c:spPr>
        </c:majorGridlines>
        <c:numFmt formatCode="m&quot;/&quot;d;@" sourceLinked="0"/>
        <c:majorTickMark val="out"/>
        <c:minorTickMark val="none"/>
        <c:tickLblPos val="nextTo"/>
        <c:spPr>
          <a:ln>
            <a:prstDash val="sysDot"/>
          </a:ln>
        </c:spPr>
        <c:txPr>
          <a:bodyPr/>
          <a:lstStyle/>
          <a:p>
            <a:pPr>
              <a:defRPr lang="en-US"/>
            </a:pPr>
            <a:endParaRPr lang="ko-KR"/>
          </a:p>
        </c:txPr>
        <c:crossAx val="201624576"/>
        <c:crosses val="autoZero"/>
        <c:auto val="1"/>
        <c:lblAlgn val="ctr"/>
        <c:lblOffset val="100"/>
        <c:noMultiLvlLbl val="1"/>
      </c:catAx>
      <c:valAx>
        <c:axId val="201624576"/>
        <c:scaling>
          <c:orientation val="minMax"/>
          <c:max val="1.1000000000000001"/>
          <c:min val="0.60000000000000064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ysDot"/>
            </a:ln>
          </c:spPr>
        </c:majorGridlines>
        <c:numFmt formatCode="0.00_);[Red]\(0.00\)" sourceLinked="1"/>
        <c:majorTickMark val="out"/>
        <c:minorTickMark val="none"/>
        <c:tickLblPos val="nextTo"/>
        <c:txPr>
          <a:bodyPr/>
          <a:lstStyle/>
          <a:p>
            <a:pPr>
              <a:defRPr lang="en-US" sz="1000"/>
            </a:pPr>
            <a:endParaRPr lang="ko-KR"/>
          </a:p>
        </c:txPr>
        <c:crossAx val="201623040"/>
        <c:crosses val="autoZero"/>
        <c:crossBetween val="between"/>
        <c:majorUnit val="0.1"/>
        <c:minorUnit val="1.0000000000000041E-3"/>
      </c:valAx>
      <c:catAx>
        <c:axId val="201646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01648384"/>
        <c:crosses val="autoZero"/>
        <c:auto val="1"/>
        <c:lblAlgn val="ctr"/>
        <c:lblOffset val="100"/>
        <c:noMultiLvlLbl val="1"/>
      </c:catAx>
      <c:valAx>
        <c:axId val="201648384"/>
        <c:scaling>
          <c:orientation val="minMax"/>
          <c:max val="40"/>
          <c:min val="10"/>
        </c:scaling>
        <c:delete val="0"/>
        <c:axPos val="r"/>
        <c:numFmt formatCode="0\ &quot;%&quot;" sourceLinked="0"/>
        <c:majorTickMark val="out"/>
        <c:minorTickMark val="none"/>
        <c:tickLblPos val="nextTo"/>
        <c:txPr>
          <a:bodyPr/>
          <a:lstStyle/>
          <a:p>
            <a:pPr>
              <a:defRPr lang="en-US" sz="1000"/>
            </a:pPr>
            <a:endParaRPr lang="ko-KR"/>
          </a:p>
        </c:txPr>
        <c:crossAx val="201646848"/>
        <c:crosses val="max"/>
        <c:crossBetween val="between"/>
        <c:majorUnit val="10"/>
        <c:minorUnit val="0.5"/>
      </c:valAx>
      <c:spPr>
        <a:ln>
          <a:solidFill>
            <a:schemeClr val="bg1">
              <a:lumMod val="50000"/>
            </a:schemeClr>
          </a:solidFill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ysClr val="window" lastClr="FFFFFF">
          <a:lumMod val="75000"/>
        </a:sysClr>
      </a:solidFill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454277286135694"/>
          <c:y val="3.3240997229917052E-2"/>
          <c:w val="0.68731563421831265"/>
          <c:h val="0.84764542936290665"/>
        </c:manualLayout>
      </c:layout>
      <c:barChart>
        <c:barDir val="col"/>
        <c:grouping val="clustered"/>
        <c:varyColors val="0"/>
        <c:ser>
          <c:idx val="1"/>
          <c:order val="1"/>
          <c:tx>
            <c:v>Plan</c:v>
          </c:tx>
          <c:spPr>
            <a:solidFill>
              <a:srgbClr val="002060"/>
            </a:solidFill>
          </c:spPr>
          <c:invertIfNegative val="0"/>
          <c:dLbls>
            <c:dLbl>
              <c:idx val="0"/>
              <c:layout>
                <c:manualLayout>
                  <c:x val="1.1901541452664489E-2"/>
                  <c:y val="1.45358444481515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AE8-4363-B3A3-B1FD97E7AF16}"/>
                </c:ext>
              </c:extLst>
            </c:dLbl>
            <c:dLbl>
              <c:idx val="1"/>
              <c:layout>
                <c:manualLayout>
                  <c:x val="3.9671804842211092E-3"/>
                  <c:y val="2.180376667223041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E8-4363-B3A3-B1FD97E7AF16}"/>
                </c:ext>
              </c:extLst>
            </c:dLbl>
            <c:dLbl>
              <c:idx val="2"/>
              <c:layout>
                <c:manualLayout>
                  <c:x val="-7.2730802018316592E-17"/>
                  <c:y val="1.816980556018942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AE8-4363-B3A3-B1FD97E7AF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600" b="1" baseline="0">
                    <a:solidFill>
                      <a:sysClr val="windowText" lastClr="000000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TVEP!#REF!</c:f>
              <c:strCache>
                <c:ptCount val="3"/>
                <c:pt idx="0">
                  <c:v>5/28</c:v>
                </c:pt>
                <c:pt idx="1">
                  <c:v>6/04</c:v>
                </c:pt>
                <c:pt idx="2">
                  <c:v>6/11</c:v>
                </c:pt>
              </c:strCache>
            </c:strRef>
          </c:cat>
          <c:val>
            <c:numRef>
              <c:f>TVEP!#REF!</c:f>
              <c:numCache>
                <c:formatCode>0.00_);[Red]\(0.00\)</c:formatCode>
                <c:ptCount val="3"/>
                <c:pt idx="0">
                  <c:v>17.690000000000001</c:v>
                </c:pt>
                <c:pt idx="1">
                  <c:v>17.98</c:v>
                </c:pt>
                <c:pt idx="2">
                  <c:v>18.559999999999999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AE8-4363-B3A3-B1FD97E7AF16}"/>
            </c:ext>
          </c:extLst>
        </c:ser>
        <c:ser>
          <c:idx val="2"/>
          <c:order val="2"/>
          <c:tx>
            <c:v>Actual</c:v>
          </c:tx>
          <c:spPr>
            <a:solidFill>
              <a:srgbClr val="FF9933"/>
            </a:solidFill>
          </c:spPr>
          <c:invertIfNegative val="0"/>
          <c:dLbls>
            <c:dLbl>
              <c:idx val="0"/>
              <c:layout>
                <c:manualLayout>
                  <c:x val="2.4374744537931779E-2"/>
                  <c:y val="0.13622025967956039"/>
                </c:manualLayout>
              </c:layout>
              <c:tx>
                <c:rich>
                  <a:bodyPr/>
                  <a:lstStyle/>
                  <a:p>
                    <a:r>
                      <a:rPr lang="en-US" altLang="en-US">
                        <a:solidFill>
                          <a:srgbClr val="C00000"/>
                        </a:solidFill>
                      </a:rPr>
                      <a:t>24.44</a:t>
                    </a:r>
                    <a:r>
                      <a:rPr lang="en-US" altLang="en-US"/>
                      <a:t> </a:t>
                    </a:r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AE8-4363-B3A3-B1FD97E7AF16}"/>
                </c:ext>
              </c:extLst>
            </c:dLbl>
            <c:dLbl>
              <c:idx val="1"/>
              <c:layout>
                <c:manualLayout>
                  <c:x val="2.3329517044790766E-2"/>
                  <c:y val="0.13540281389803421"/>
                </c:manualLayout>
              </c:layout>
              <c:spPr/>
              <c:txPr>
                <a:bodyPr/>
                <a:lstStyle/>
                <a:p>
                  <a:pPr>
                    <a:defRPr lang="en-US" sz="1600" b="1" baseline="0">
                      <a:solidFill>
                        <a:srgbClr val="C00000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AE8-4363-B3A3-B1FD97E7AF16}"/>
                </c:ext>
              </c:extLst>
            </c:dLbl>
            <c:dLbl>
              <c:idx val="2"/>
              <c:layout>
                <c:manualLayout>
                  <c:x val="2.7699877378211741E-2"/>
                  <c:y val="0.15392190513320494"/>
                </c:manualLayout>
              </c:layout>
              <c:spPr/>
              <c:txPr>
                <a:bodyPr/>
                <a:lstStyle/>
                <a:p>
                  <a:pPr>
                    <a:defRPr lang="en-US" sz="1600" b="1" baseline="0">
                      <a:solidFill>
                        <a:srgbClr val="C00000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AE8-4363-B3A3-B1FD97E7AF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600" b="1" baseline="0">
                    <a:solidFill>
                      <a:sysClr val="windowText" lastClr="000000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TVEP!#REF!</c:f>
              <c:strCache>
                <c:ptCount val="3"/>
                <c:pt idx="0">
                  <c:v>5/28</c:v>
                </c:pt>
                <c:pt idx="1">
                  <c:v>6/04</c:v>
                </c:pt>
                <c:pt idx="2">
                  <c:v>6/11</c:v>
                </c:pt>
              </c:strCache>
            </c:strRef>
          </c:cat>
          <c:val>
            <c:numRef>
              <c:f>TVEP!#REF!</c:f>
              <c:numCache>
                <c:formatCode>0.00_);[Red]\(0.00\)</c:formatCode>
                <c:ptCount val="3"/>
                <c:pt idx="0">
                  <c:v>21.37</c:v>
                </c:pt>
                <c:pt idx="1">
                  <c:v>21.67</c:v>
                </c:pt>
                <c:pt idx="2">
                  <c:v>21.97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AE8-4363-B3A3-B1FD97E7AF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72"/>
        <c:axId val="232248832"/>
        <c:axId val="232250368"/>
      </c:barChart>
      <c:lineChart>
        <c:grouping val="standard"/>
        <c:varyColors val="0"/>
        <c:ser>
          <c:idx val="0"/>
          <c:order val="0"/>
          <c:tx>
            <c:v>Overall</c:v>
          </c:tx>
          <c:spPr>
            <a:ln w="50800">
              <a:solidFill>
                <a:srgbClr val="C00000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-8.9836834305713667E-2"/>
                  <c:y val="-2.503554339061949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AE8-4363-B3A3-B1FD97E7AF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600" b="1" baseline="0">
                    <a:solidFill>
                      <a:srgbClr val="FF0000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TVEP!#REF!</c:f>
              <c:strCache>
                <c:ptCount val="3"/>
                <c:pt idx="0">
                  <c:v>5/28</c:v>
                </c:pt>
                <c:pt idx="1">
                  <c:v>6/04</c:v>
                </c:pt>
                <c:pt idx="2">
                  <c:v>6/11</c:v>
                </c:pt>
              </c:strCache>
            </c:strRef>
          </c:cat>
          <c:val>
            <c:numRef>
              <c:f>TVEP!#REF!</c:f>
              <c:numCache>
                <c:formatCode>0.00_);[Red]\(0.00\)</c:formatCode>
                <c:ptCount val="3"/>
                <c:pt idx="0">
                  <c:v>1.2080271339739965</c:v>
                </c:pt>
                <c:pt idx="1">
                  <c:v>1.2052280311457175</c:v>
                </c:pt>
                <c:pt idx="2">
                  <c:v>1.1837284482758621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AE8-4363-B3A3-B1FD97E7AF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225024"/>
        <c:axId val="232247296"/>
      </c:lineChart>
      <c:catAx>
        <c:axId val="232225024"/>
        <c:scaling>
          <c:orientation val="minMax"/>
        </c:scaling>
        <c:delete val="0"/>
        <c:axPos val="b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olid"/>
            </a:ln>
          </c:spPr>
        </c:majorGridlines>
        <c:numFmt formatCode="m&quot;/&quot;d;@" sourceLinked="0"/>
        <c:majorTickMark val="out"/>
        <c:minorTickMark val="none"/>
        <c:tickLblPos val="nextTo"/>
        <c:spPr>
          <a:ln>
            <a:prstDash val="sysDot"/>
          </a:ln>
        </c:spPr>
        <c:txPr>
          <a:bodyPr/>
          <a:lstStyle/>
          <a:p>
            <a:pPr>
              <a:defRPr lang="en-US" sz="1400" baseline="0"/>
            </a:pPr>
            <a:endParaRPr lang="ko-KR"/>
          </a:p>
        </c:txPr>
        <c:crossAx val="232247296"/>
        <c:crosses val="autoZero"/>
        <c:auto val="1"/>
        <c:lblAlgn val="ctr"/>
        <c:lblOffset val="100"/>
        <c:noMultiLvlLbl val="1"/>
      </c:catAx>
      <c:valAx>
        <c:axId val="232247296"/>
        <c:scaling>
          <c:orientation val="minMax"/>
          <c:max val="1"/>
          <c:min val="0.60000000000000064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ysDot"/>
            </a:ln>
          </c:spPr>
        </c:majorGridlines>
        <c:numFmt formatCode="0.00_);[Red]\(0.00\)" sourceLinked="1"/>
        <c:majorTickMark val="out"/>
        <c:minorTickMark val="none"/>
        <c:tickLblPos val="nextTo"/>
        <c:txPr>
          <a:bodyPr/>
          <a:lstStyle/>
          <a:p>
            <a:pPr>
              <a:defRPr lang="en-US" sz="1200" b="1" i="0" baseline="0"/>
            </a:pPr>
            <a:endParaRPr lang="ko-KR"/>
          </a:p>
        </c:txPr>
        <c:crossAx val="232225024"/>
        <c:crosses val="autoZero"/>
        <c:crossBetween val="between"/>
        <c:majorUnit val="0.1"/>
        <c:minorUnit val="1.0000000000000041E-3"/>
      </c:valAx>
      <c:catAx>
        <c:axId val="232248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32250368"/>
        <c:crosses val="autoZero"/>
        <c:auto val="1"/>
        <c:lblAlgn val="ctr"/>
        <c:lblOffset val="100"/>
        <c:noMultiLvlLbl val="1"/>
      </c:catAx>
      <c:valAx>
        <c:axId val="232250368"/>
        <c:scaling>
          <c:orientation val="minMax"/>
          <c:max val="40"/>
          <c:min val="10"/>
        </c:scaling>
        <c:delete val="0"/>
        <c:axPos val="r"/>
        <c:numFmt formatCode="0\ &quot;%&quot;" sourceLinked="0"/>
        <c:majorTickMark val="out"/>
        <c:minorTickMark val="none"/>
        <c:tickLblPos val="nextTo"/>
        <c:txPr>
          <a:bodyPr/>
          <a:lstStyle/>
          <a:p>
            <a:pPr>
              <a:defRPr lang="en-US" sz="1400" b="1" i="0" baseline="0"/>
            </a:pPr>
            <a:endParaRPr lang="ko-KR"/>
          </a:p>
        </c:txPr>
        <c:crossAx val="232248832"/>
        <c:crosses val="max"/>
        <c:crossBetween val="between"/>
        <c:majorUnit val="10"/>
        <c:minorUnit val="0.5"/>
      </c:valAx>
      <c:spPr>
        <a:ln>
          <a:solidFill>
            <a:schemeClr val="bg1">
              <a:lumMod val="50000"/>
            </a:schemeClr>
          </a:solidFill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ysClr val="window" lastClr="FFFFFF">
          <a:lumMod val="75000"/>
        </a:sysClr>
      </a:solidFill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3884430176565E-2"/>
          <c:y val="1.3468013468013467E-2"/>
          <c:w val="0.9229534510433387"/>
          <c:h val="0.95791245791245749"/>
        </c:manualLayout>
      </c:layout>
      <c:lineChart>
        <c:grouping val="standard"/>
        <c:varyColors val="0"/>
        <c:ser>
          <c:idx val="0"/>
          <c:order val="0"/>
          <c:tx>
            <c:strRef>
              <c:f>TVEP!#REF!</c:f>
              <c:strCache>
                <c:ptCount val="1"/>
                <c:pt idx="0">
                  <c:v>Overall - Plan (Rev.0)</c:v>
                </c:pt>
              </c:strCache>
            </c:strRef>
          </c:tx>
          <c:spPr>
            <a:ln w="38100"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TVEP!$G$34:$AQ$34</c:f>
              <c:numCache>
                <c:formatCode>0.00_);[Red]\(0.00\)</c:formatCode>
                <c:ptCount val="37"/>
                <c:pt idx="0">
                  <c:v>7.3829227499999996</c:v>
                </c:pt>
                <c:pt idx="1">
                  <c:v>7.6253832499999996</c:v>
                </c:pt>
                <c:pt idx="2">
                  <c:v>8.6306065000000007</c:v>
                </c:pt>
                <c:pt idx="3">
                  <c:v>10.65708785</c:v>
                </c:pt>
                <c:pt idx="4">
                  <c:v>15.9370557</c:v>
                </c:pt>
                <c:pt idx="5">
                  <c:v>17.609980449999998</c:v>
                </c:pt>
                <c:pt idx="6">
                  <c:v>19.723666300000001</c:v>
                </c:pt>
                <c:pt idx="7">
                  <c:v>24.622497600000003</c:v>
                </c:pt>
                <c:pt idx="8">
                  <c:v>26.504906999999999</c:v>
                </c:pt>
                <c:pt idx="9">
                  <c:v>31.918859350000002</c:v>
                </c:pt>
                <c:pt idx="10">
                  <c:v>34.202075399999998</c:v>
                </c:pt>
                <c:pt idx="11">
                  <c:v>36.005976350000005</c:v>
                </c:pt>
                <c:pt idx="12">
                  <c:v>38.174728049999999</c:v>
                </c:pt>
                <c:pt idx="13">
                  <c:v>41.129819799999993</c:v>
                </c:pt>
                <c:pt idx="14">
                  <c:v>44.267616199999992</c:v>
                </c:pt>
                <c:pt idx="15">
                  <c:v>47.277236800000004</c:v>
                </c:pt>
                <c:pt idx="16">
                  <c:v>52.281964250000001</c:v>
                </c:pt>
                <c:pt idx="17">
                  <c:v>57.748440950000003</c:v>
                </c:pt>
                <c:pt idx="18">
                  <c:v>64.209360050000001</c:v>
                </c:pt>
                <c:pt idx="19">
                  <c:v>71.750199549999991</c:v>
                </c:pt>
                <c:pt idx="20">
                  <c:v>79.345698349999992</c:v>
                </c:pt>
                <c:pt idx="21">
                  <c:v>84.203657050000004</c:v>
                </c:pt>
                <c:pt idx="22">
                  <c:v>87.531762700000002</c:v>
                </c:pt>
                <c:pt idx="23">
                  <c:v>90.055731899999998</c:v>
                </c:pt>
                <c:pt idx="24">
                  <c:v>92.053944400000006</c:v>
                </c:pt>
                <c:pt idx="25">
                  <c:v>93.564600999999996</c:v>
                </c:pt>
                <c:pt idx="26">
                  <c:v>94.703775000000007</c:v>
                </c:pt>
                <c:pt idx="27">
                  <c:v>95.761821999999995</c:v>
                </c:pt>
                <c:pt idx="28">
                  <c:v>96.823625000000007</c:v>
                </c:pt>
                <c:pt idx="29">
                  <c:v>97.448272000000003</c:v>
                </c:pt>
                <c:pt idx="30">
                  <c:v>97.781214000000006</c:v>
                </c:pt>
                <c:pt idx="31">
                  <c:v>98.345386999999988</c:v>
                </c:pt>
                <c:pt idx="32">
                  <c:v>98.725213999999994</c:v>
                </c:pt>
                <c:pt idx="33">
                  <c:v>99.021471000000005</c:v>
                </c:pt>
                <c:pt idx="34">
                  <c:v>99.303176000000008</c:v>
                </c:pt>
                <c:pt idx="35">
                  <c:v>99.521732</c:v>
                </c:pt>
                <c:pt idx="36">
                  <c:v>99.713199000000003</c:v>
                </c:pt>
              </c:numCache>
            </c:numRef>
          </c:cat>
          <c:val>
            <c:numRef>
              <c:f>TVEP!$G$67:$AQ$67</c:f>
              <c:numCache>
                <c:formatCode>0.00_);[Red]\(0.00\)</c:formatCode>
                <c:ptCount val="37"/>
                <c:pt idx="0">
                  <c:v>7.3829227499999996</c:v>
                </c:pt>
                <c:pt idx="1">
                  <c:v>7.6253832499999996</c:v>
                </c:pt>
                <c:pt idx="2">
                  <c:v>8.6306065000000007</c:v>
                </c:pt>
                <c:pt idx="3">
                  <c:v>10.65708785</c:v>
                </c:pt>
                <c:pt idx="4">
                  <c:v>15.9370557</c:v>
                </c:pt>
                <c:pt idx="5">
                  <c:v>17.609980449999998</c:v>
                </c:pt>
                <c:pt idx="6">
                  <c:v>19.723666300000001</c:v>
                </c:pt>
                <c:pt idx="7">
                  <c:v>24.622497600000003</c:v>
                </c:pt>
                <c:pt idx="8">
                  <c:v>26.504906999999999</c:v>
                </c:pt>
                <c:pt idx="9">
                  <c:v>31.918859350000002</c:v>
                </c:pt>
                <c:pt idx="10">
                  <c:v>34.202075399999998</c:v>
                </c:pt>
                <c:pt idx="11">
                  <c:v>36.005976350000005</c:v>
                </c:pt>
                <c:pt idx="12">
                  <c:v>38.174728049999999</c:v>
                </c:pt>
                <c:pt idx="13">
                  <c:v>41.129819799999993</c:v>
                </c:pt>
                <c:pt idx="14">
                  <c:v>44.267616199999992</c:v>
                </c:pt>
                <c:pt idx="15">
                  <c:v>47.277236800000004</c:v>
                </c:pt>
                <c:pt idx="16">
                  <c:v>52.281964250000001</c:v>
                </c:pt>
                <c:pt idx="17">
                  <c:v>57.748440950000003</c:v>
                </c:pt>
                <c:pt idx="18">
                  <c:v>64.209360050000001</c:v>
                </c:pt>
                <c:pt idx="19">
                  <c:v>71.750199549999991</c:v>
                </c:pt>
                <c:pt idx="20">
                  <c:v>79.345698349999992</c:v>
                </c:pt>
                <c:pt idx="21">
                  <c:v>84.203657050000004</c:v>
                </c:pt>
                <c:pt idx="22">
                  <c:v>87.531762700000002</c:v>
                </c:pt>
                <c:pt idx="23">
                  <c:v>90.055731899999998</c:v>
                </c:pt>
                <c:pt idx="24">
                  <c:v>92.053944400000006</c:v>
                </c:pt>
                <c:pt idx="25">
                  <c:v>93.564600999999996</c:v>
                </c:pt>
                <c:pt idx="26">
                  <c:v>94.703775000000007</c:v>
                </c:pt>
                <c:pt idx="27">
                  <c:v>95.761821999999995</c:v>
                </c:pt>
                <c:pt idx="28">
                  <c:v>96.823625000000007</c:v>
                </c:pt>
                <c:pt idx="29">
                  <c:v>97.448272000000003</c:v>
                </c:pt>
                <c:pt idx="30">
                  <c:v>97.781214000000006</c:v>
                </c:pt>
                <c:pt idx="31">
                  <c:v>98.345386999999988</c:v>
                </c:pt>
                <c:pt idx="32">
                  <c:v>98.725213999999994</c:v>
                </c:pt>
                <c:pt idx="33">
                  <c:v>99.021471000000005</c:v>
                </c:pt>
                <c:pt idx="34">
                  <c:v>99.303176000000008</c:v>
                </c:pt>
                <c:pt idx="35">
                  <c:v>99.521732</c:v>
                </c:pt>
                <c:pt idx="36">
                  <c:v>99.713199000000003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78-4D4E-857B-14CB15269AAA}"/>
            </c:ext>
          </c:extLst>
        </c:ser>
        <c:ser>
          <c:idx val="1"/>
          <c:order val="1"/>
          <c:tx>
            <c:strRef>
              <c:f>JIJEL!#REF!</c:f>
              <c:strCache>
                <c:ptCount val="1"/>
                <c:pt idx="0">
                  <c:v>#REF!</c:v>
                </c:pt>
              </c:strCache>
            </c:strRef>
          </c:tx>
          <c:spPr>
            <a:ln w="38100">
              <a:solidFill>
                <a:srgbClr val="3366FF"/>
              </a:solidFill>
            </a:ln>
          </c:spPr>
          <c:marker>
            <c:symbol val="none"/>
          </c:marker>
          <c:cat>
            <c:numRef>
              <c:f>TVEP!$G$34:$AQ$34</c:f>
              <c:numCache>
                <c:formatCode>0.00_);[Red]\(0.00\)</c:formatCode>
                <c:ptCount val="37"/>
                <c:pt idx="0">
                  <c:v>7.3829227499999996</c:v>
                </c:pt>
                <c:pt idx="1">
                  <c:v>7.6253832499999996</c:v>
                </c:pt>
                <c:pt idx="2">
                  <c:v>8.6306065000000007</c:v>
                </c:pt>
                <c:pt idx="3">
                  <c:v>10.65708785</c:v>
                </c:pt>
                <c:pt idx="4">
                  <c:v>15.9370557</c:v>
                </c:pt>
                <c:pt idx="5">
                  <c:v>17.609980449999998</c:v>
                </c:pt>
                <c:pt idx="6">
                  <c:v>19.723666300000001</c:v>
                </c:pt>
                <c:pt idx="7">
                  <c:v>24.622497600000003</c:v>
                </c:pt>
                <c:pt idx="8">
                  <c:v>26.504906999999999</c:v>
                </c:pt>
                <c:pt idx="9">
                  <c:v>31.918859350000002</c:v>
                </c:pt>
                <c:pt idx="10">
                  <c:v>34.202075399999998</c:v>
                </c:pt>
                <c:pt idx="11">
                  <c:v>36.005976350000005</c:v>
                </c:pt>
                <c:pt idx="12">
                  <c:v>38.174728049999999</c:v>
                </c:pt>
                <c:pt idx="13">
                  <c:v>41.129819799999993</c:v>
                </c:pt>
                <c:pt idx="14">
                  <c:v>44.267616199999992</c:v>
                </c:pt>
                <c:pt idx="15">
                  <c:v>47.277236800000004</c:v>
                </c:pt>
                <c:pt idx="16">
                  <c:v>52.281964250000001</c:v>
                </c:pt>
                <c:pt idx="17">
                  <c:v>57.748440950000003</c:v>
                </c:pt>
                <c:pt idx="18">
                  <c:v>64.209360050000001</c:v>
                </c:pt>
                <c:pt idx="19">
                  <c:v>71.750199549999991</c:v>
                </c:pt>
                <c:pt idx="20">
                  <c:v>79.345698349999992</c:v>
                </c:pt>
                <c:pt idx="21">
                  <c:v>84.203657050000004</c:v>
                </c:pt>
                <c:pt idx="22">
                  <c:v>87.531762700000002</c:v>
                </c:pt>
                <c:pt idx="23">
                  <c:v>90.055731899999998</c:v>
                </c:pt>
                <c:pt idx="24">
                  <c:v>92.053944400000006</c:v>
                </c:pt>
                <c:pt idx="25">
                  <c:v>93.564600999999996</c:v>
                </c:pt>
                <c:pt idx="26">
                  <c:v>94.703775000000007</c:v>
                </c:pt>
                <c:pt idx="27">
                  <c:v>95.761821999999995</c:v>
                </c:pt>
                <c:pt idx="28">
                  <c:v>96.823625000000007</c:v>
                </c:pt>
                <c:pt idx="29">
                  <c:v>97.448272000000003</c:v>
                </c:pt>
                <c:pt idx="30">
                  <c:v>97.781214000000006</c:v>
                </c:pt>
                <c:pt idx="31">
                  <c:v>98.345386999999988</c:v>
                </c:pt>
                <c:pt idx="32">
                  <c:v>98.725213999999994</c:v>
                </c:pt>
                <c:pt idx="33">
                  <c:v>99.021471000000005</c:v>
                </c:pt>
                <c:pt idx="34">
                  <c:v>99.303176000000008</c:v>
                </c:pt>
                <c:pt idx="35">
                  <c:v>99.521732</c:v>
                </c:pt>
                <c:pt idx="36">
                  <c:v>99.713199000000003</c:v>
                </c:pt>
              </c:numCache>
            </c:numRef>
          </c:cat>
          <c:val>
            <c:numRef>
              <c:f>JIJEL!#REF!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78-4D4E-857B-14CB15269AAA}"/>
            </c:ext>
          </c:extLst>
        </c:ser>
        <c:ser>
          <c:idx val="2"/>
          <c:order val="2"/>
          <c:tx>
            <c:strRef>
              <c:f>TVEP!#REF!</c:f>
              <c:strCache>
                <c:ptCount val="1"/>
                <c:pt idx="0">
                  <c:v>Overall - Actual</c:v>
                </c:pt>
              </c:strCache>
            </c:strRef>
          </c:tx>
          <c:spPr>
            <a:ln w="38100" cap="flat" cmpd="sng">
              <a:solidFill>
                <a:srgbClr val="FF0000"/>
              </a:solidFill>
              <a:prstDash val="sysDash"/>
            </a:ln>
          </c:spPr>
          <c:marker>
            <c:symbol val="none"/>
          </c:marker>
          <c:cat>
            <c:numRef>
              <c:f>TVEP!$G$34:$AQ$34</c:f>
              <c:numCache>
                <c:formatCode>0.00_);[Red]\(0.00\)</c:formatCode>
                <c:ptCount val="37"/>
                <c:pt idx="0">
                  <c:v>7.3829227499999996</c:v>
                </c:pt>
                <c:pt idx="1">
                  <c:v>7.6253832499999996</c:v>
                </c:pt>
                <c:pt idx="2">
                  <c:v>8.6306065000000007</c:v>
                </c:pt>
                <c:pt idx="3">
                  <c:v>10.65708785</c:v>
                </c:pt>
                <c:pt idx="4">
                  <c:v>15.9370557</c:v>
                </c:pt>
                <c:pt idx="5">
                  <c:v>17.609980449999998</c:v>
                </c:pt>
                <c:pt idx="6">
                  <c:v>19.723666300000001</c:v>
                </c:pt>
                <c:pt idx="7">
                  <c:v>24.622497600000003</c:v>
                </c:pt>
                <c:pt idx="8">
                  <c:v>26.504906999999999</c:v>
                </c:pt>
                <c:pt idx="9">
                  <c:v>31.918859350000002</c:v>
                </c:pt>
                <c:pt idx="10">
                  <c:v>34.202075399999998</c:v>
                </c:pt>
                <c:pt idx="11">
                  <c:v>36.005976350000005</c:v>
                </c:pt>
                <c:pt idx="12">
                  <c:v>38.174728049999999</c:v>
                </c:pt>
                <c:pt idx="13">
                  <c:v>41.129819799999993</c:v>
                </c:pt>
                <c:pt idx="14">
                  <c:v>44.267616199999992</c:v>
                </c:pt>
                <c:pt idx="15">
                  <c:v>47.277236800000004</c:v>
                </c:pt>
                <c:pt idx="16">
                  <c:v>52.281964250000001</c:v>
                </c:pt>
                <c:pt idx="17">
                  <c:v>57.748440950000003</c:v>
                </c:pt>
                <c:pt idx="18">
                  <c:v>64.209360050000001</c:v>
                </c:pt>
                <c:pt idx="19">
                  <c:v>71.750199549999991</c:v>
                </c:pt>
                <c:pt idx="20">
                  <c:v>79.345698349999992</c:v>
                </c:pt>
                <c:pt idx="21">
                  <c:v>84.203657050000004</c:v>
                </c:pt>
                <c:pt idx="22">
                  <c:v>87.531762700000002</c:v>
                </c:pt>
                <c:pt idx="23">
                  <c:v>90.055731899999998</c:v>
                </c:pt>
                <c:pt idx="24">
                  <c:v>92.053944400000006</c:v>
                </c:pt>
                <c:pt idx="25">
                  <c:v>93.564600999999996</c:v>
                </c:pt>
                <c:pt idx="26">
                  <c:v>94.703775000000007</c:v>
                </c:pt>
                <c:pt idx="27">
                  <c:v>95.761821999999995</c:v>
                </c:pt>
                <c:pt idx="28">
                  <c:v>96.823625000000007</c:v>
                </c:pt>
                <c:pt idx="29">
                  <c:v>97.448272000000003</c:v>
                </c:pt>
                <c:pt idx="30">
                  <c:v>97.781214000000006</c:v>
                </c:pt>
                <c:pt idx="31">
                  <c:v>98.345386999999988</c:v>
                </c:pt>
                <c:pt idx="32">
                  <c:v>98.725213999999994</c:v>
                </c:pt>
                <c:pt idx="33">
                  <c:v>99.021471000000005</c:v>
                </c:pt>
                <c:pt idx="34">
                  <c:v>99.303176000000008</c:v>
                </c:pt>
                <c:pt idx="35">
                  <c:v>99.521732</c:v>
                </c:pt>
                <c:pt idx="36">
                  <c:v>99.713199000000003</c:v>
                </c:pt>
              </c:numCache>
            </c:numRef>
          </c:cat>
          <c:val>
            <c:numRef>
              <c:f>TVEP!$G$68:$AQ$68</c:f>
              <c:numCache>
                <c:formatCode>0.00_);[Red]\(0.00\)</c:formatCode>
                <c:ptCount val="37"/>
                <c:pt idx="0">
                  <c:v>7.3829227499999996</c:v>
                </c:pt>
                <c:pt idx="1">
                  <c:v>7.6253832499999996</c:v>
                </c:pt>
                <c:pt idx="2">
                  <c:v>8.6306065000000007</c:v>
                </c:pt>
                <c:pt idx="3">
                  <c:v>10.65708785</c:v>
                </c:pt>
                <c:pt idx="4">
                  <c:v>16.489999999999998</c:v>
                </c:pt>
                <c:pt idx="5">
                  <c:v>21.32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78-4D4E-857B-14CB15269A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2271872"/>
        <c:axId val="232273408"/>
      </c:lineChart>
      <c:catAx>
        <c:axId val="232271872"/>
        <c:scaling>
          <c:orientation val="minMax"/>
        </c:scaling>
        <c:delete val="1"/>
        <c:axPos val="b"/>
        <c:majorGridlines>
          <c:spPr>
            <a:ln w="3175">
              <a:solidFill>
                <a:schemeClr val="bg1">
                  <a:lumMod val="85000"/>
                </a:schemeClr>
              </a:solidFill>
            </a:ln>
          </c:spPr>
        </c:majorGridlines>
        <c:numFmt formatCode="0.00_);[Red]\(0.00\)" sourceLinked="1"/>
        <c:majorTickMark val="out"/>
        <c:minorTickMark val="none"/>
        <c:tickLblPos val="none"/>
        <c:crossAx val="232273408"/>
        <c:crosses val="autoZero"/>
        <c:auto val="1"/>
        <c:lblAlgn val="ctr"/>
        <c:lblOffset val="100"/>
        <c:noMultiLvlLbl val="0"/>
      </c:catAx>
      <c:valAx>
        <c:axId val="232273408"/>
        <c:scaling>
          <c:orientation val="minMax"/>
          <c:max val="100"/>
          <c:min val="0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olid"/>
            </a:ln>
          </c:spPr>
        </c:majorGridlines>
        <c:numFmt formatCode="0.00_);[Red]\(0.00\)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ko-KR"/>
          </a:p>
        </c:txPr>
        <c:crossAx val="232271872"/>
        <c:crosses val="autoZero"/>
        <c:crossBetween val="between"/>
        <c:majorUnit val="20"/>
        <c:minorUnit val="0.2"/>
      </c:valAx>
      <c:spPr>
        <a:noFill/>
        <a:ln w="25400">
          <a:noFill/>
        </a:ln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0.53088931299320063"/>
          <c:y val="0.91235204185329666"/>
          <c:w val="0.43412048213078558"/>
          <c:h val="5.2783477822857264E-2"/>
        </c:manualLayout>
      </c:layout>
      <c:overlay val="0"/>
      <c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</a:schemeClr>
          </a:solidFill>
          <a:prstDash val="solid"/>
        </a:ln>
        <a:effectLst/>
      </c:spPr>
      <c:txPr>
        <a:bodyPr/>
        <a:lstStyle/>
        <a:p>
          <a:pPr>
            <a:defRPr lang="en-US" sz="1500" b="0" i="0" baseline="0">
              <a:latin typeface="Calibri" pitchFamily="34" charset="0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577259475218671"/>
          <c:y val="3.5040431266846361E-2"/>
          <c:w val="0.68804664723032072"/>
          <c:h val="0.91105121293806723"/>
        </c:manualLayout>
      </c:layout>
      <c:barChart>
        <c:barDir val="col"/>
        <c:grouping val="clustered"/>
        <c:varyColors val="0"/>
        <c:ser>
          <c:idx val="1"/>
          <c:order val="1"/>
          <c:tx>
            <c:v>Plan</c:v>
          </c:tx>
          <c:spPr>
            <a:solidFill>
              <a:srgbClr val="002060"/>
            </a:solidFill>
          </c:spPr>
          <c:invertIfNegative val="0"/>
          <c:dLbls>
            <c:dLbl>
              <c:idx val="0"/>
              <c:layout>
                <c:manualLayout>
                  <c:x val="8.2207937688244564E-5"/>
                  <c:y val="-1.507028106305846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D54-458C-8B8A-0FE7A0586DBA}"/>
                </c:ext>
              </c:extLst>
            </c:dLbl>
            <c:dLbl>
              <c:idx val="1"/>
              <c:layout>
                <c:manualLayout>
                  <c:x val="3.9670758760651896E-3"/>
                  <c:y val="-4.101732046398877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54-458C-8B8A-0FE7A0586DBA}"/>
                </c:ext>
              </c:extLst>
            </c:dLbl>
            <c:dLbl>
              <c:idx val="2"/>
              <c:layout>
                <c:manualLayout>
                  <c:x val="-7.2730802018316149E-17"/>
                  <c:y val="1.816980556018942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D54-458C-8B8A-0FE7A0586D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600" b="1" baseline="0">
                    <a:solidFill>
                      <a:sysClr val="windowText" lastClr="000000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TVEP!#REF!</c:f>
              <c:strCache>
                <c:ptCount val="3"/>
                <c:pt idx="0">
                  <c:v>5/28</c:v>
                </c:pt>
                <c:pt idx="1">
                  <c:v>6/04</c:v>
                </c:pt>
                <c:pt idx="2">
                  <c:v>6/11</c:v>
                </c:pt>
              </c:strCache>
            </c:strRef>
          </c:cat>
          <c:val>
            <c:numRef>
              <c:f>TVEP!#REF!</c:f>
              <c:numCache>
                <c:formatCode>0.00_);[Red]\(0.00\)</c:formatCode>
                <c:ptCount val="3"/>
                <c:pt idx="0">
                  <c:v>17.690000000000001</c:v>
                </c:pt>
                <c:pt idx="1">
                  <c:v>17.98</c:v>
                </c:pt>
                <c:pt idx="2">
                  <c:v>18.559999999999999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54-458C-8B8A-0FE7A0586DBA}"/>
            </c:ext>
          </c:extLst>
        </c:ser>
        <c:ser>
          <c:idx val="2"/>
          <c:order val="2"/>
          <c:tx>
            <c:v>Actual</c:v>
          </c:tx>
          <c:spPr>
            <a:solidFill>
              <a:srgbClr val="FF9933"/>
            </a:solidFill>
          </c:spPr>
          <c:invertIfNegative val="0"/>
          <c:dLbls>
            <c:dLbl>
              <c:idx val="0"/>
              <c:layout>
                <c:manualLayout>
                  <c:x val="-2.6842465806143811E-2"/>
                  <c:y val="8.8498829538201068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>
                        <a:solidFill>
                          <a:srgbClr val="C00000"/>
                        </a:solidFill>
                      </a:rPr>
                      <a:t>10.53</a:t>
                    </a:r>
                    <a:endParaRPr lang="en-US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D54-458C-8B8A-0FE7A0586DBA}"/>
                </c:ext>
              </c:extLst>
            </c:dLbl>
            <c:dLbl>
              <c:idx val="1"/>
              <c:layout>
                <c:manualLayout>
                  <c:x val="-1.3084874654599907E-4"/>
                  <c:y val="0.13179910619282759"/>
                </c:manualLayout>
              </c:layout>
              <c:spPr/>
              <c:txPr>
                <a:bodyPr/>
                <a:lstStyle/>
                <a:p>
                  <a:pPr>
                    <a:defRPr lang="en-US" sz="1600" b="1" baseline="0">
                      <a:solidFill>
                        <a:srgbClr val="C00000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54-458C-8B8A-0FE7A0586DBA}"/>
                </c:ext>
              </c:extLst>
            </c:dLbl>
            <c:dLbl>
              <c:idx val="2"/>
              <c:layout>
                <c:manualLayout>
                  <c:x val="8.1495678142871567E-3"/>
                  <c:y val="0.15392182733915016"/>
                </c:manualLayout>
              </c:layout>
              <c:spPr/>
              <c:txPr>
                <a:bodyPr/>
                <a:lstStyle/>
                <a:p>
                  <a:pPr>
                    <a:defRPr lang="en-US" sz="1600" b="1" baseline="0">
                      <a:solidFill>
                        <a:srgbClr val="C00000"/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D54-458C-8B8A-0FE7A0586D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600" b="1" baseline="0">
                    <a:solidFill>
                      <a:sysClr val="windowText" lastClr="000000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TVEP!#REF!</c:f>
              <c:strCache>
                <c:ptCount val="3"/>
                <c:pt idx="0">
                  <c:v>5/28</c:v>
                </c:pt>
                <c:pt idx="1">
                  <c:v>6/04</c:v>
                </c:pt>
                <c:pt idx="2">
                  <c:v>6/11</c:v>
                </c:pt>
              </c:strCache>
            </c:strRef>
          </c:cat>
          <c:val>
            <c:numRef>
              <c:f>TVEP!#REF!</c:f>
              <c:numCache>
                <c:formatCode>0.00_);[Red]\(0.00\)</c:formatCode>
                <c:ptCount val="3"/>
                <c:pt idx="0">
                  <c:v>21.37</c:v>
                </c:pt>
                <c:pt idx="1">
                  <c:v>21.67</c:v>
                </c:pt>
                <c:pt idx="2">
                  <c:v>21.97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D54-458C-8B8A-0FE7A0586D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72"/>
        <c:axId val="232338944"/>
        <c:axId val="232340480"/>
      </c:barChart>
      <c:lineChart>
        <c:grouping val="standard"/>
        <c:varyColors val="0"/>
        <c:ser>
          <c:idx val="0"/>
          <c:order val="0"/>
          <c:tx>
            <c:v>Overall</c:v>
          </c:tx>
          <c:spPr>
            <a:ln w="50800">
              <a:solidFill>
                <a:srgbClr val="C00000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-7.8225383117432906E-2"/>
                  <c:y val="-0.1858117329928509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D54-458C-8B8A-0FE7A0586DBA}"/>
                </c:ext>
              </c:extLst>
            </c:dLbl>
            <c:dLbl>
              <c:idx val="1"/>
              <c:layout>
                <c:manualLayout>
                  <c:x val="-7.0092660984964833E-2"/>
                  <c:y val="-0.1388007944404792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54-458C-8B8A-0FE7A0586DBA}"/>
                </c:ext>
              </c:extLst>
            </c:dLbl>
            <c:dLbl>
              <c:idx val="2"/>
              <c:layout>
                <c:manualLayout>
                  <c:x val="-9.3568331341547767E-2"/>
                  <c:y val="-9.83920895246697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D54-458C-8B8A-0FE7A0586D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600" b="1" baseline="0">
                    <a:solidFill>
                      <a:srgbClr val="FF0000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TVEP!#REF!</c:f>
              <c:strCache>
                <c:ptCount val="3"/>
                <c:pt idx="0">
                  <c:v>5/28</c:v>
                </c:pt>
                <c:pt idx="1">
                  <c:v>6/04</c:v>
                </c:pt>
                <c:pt idx="2">
                  <c:v>6/11</c:v>
                </c:pt>
              </c:strCache>
            </c:strRef>
          </c:cat>
          <c:val>
            <c:numRef>
              <c:f>TVEP!#REF!</c:f>
              <c:numCache>
                <c:formatCode>0.00_);[Red]\(0.00\)</c:formatCode>
                <c:ptCount val="3"/>
                <c:pt idx="0">
                  <c:v>1.2080271339739965</c:v>
                </c:pt>
                <c:pt idx="1">
                  <c:v>1.2052280311457175</c:v>
                </c:pt>
                <c:pt idx="2">
                  <c:v>1.1837284482758621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D54-458C-8B8A-0FE7A0586D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319232"/>
        <c:axId val="232337408"/>
      </c:lineChart>
      <c:catAx>
        <c:axId val="232319232"/>
        <c:scaling>
          <c:orientation val="minMax"/>
        </c:scaling>
        <c:delete val="0"/>
        <c:axPos val="b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olid"/>
            </a:ln>
          </c:spPr>
        </c:majorGridlines>
        <c:min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/>
            </a:pPr>
            <a:endParaRPr lang="ko-KR"/>
          </a:p>
        </c:txPr>
        <c:crossAx val="232337408"/>
        <c:crosses val="autoZero"/>
        <c:auto val="0"/>
        <c:lblAlgn val="ctr"/>
        <c:lblOffset val="100"/>
        <c:noMultiLvlLbl val="0"/>
      </c:catAx>
      <c:valAx>
        <c:axId val="232337408"/>
        <c:scaling>
          <c:orientation val="minMax"/>
          <c:max val="1"/>
          <c:min val="0.60000000000000064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ysDot"/>
            </a:ln>
          </c:spPr>
        </c:majorGridlines>
        <c:numFmt formatCode="0.00_);[Red]\(0.00\)" sourceLinked="1"/>
        <c:majorTickMark val="out"/>
        <c:minorTickMark val="none"/>
        <c:tickLblPos val="nextTo"/>
        <c:txPr>
          <a:bodyPr/>
          <a:lstStyle/>
          <a:p>
            <a:pPr>
              <a:defRPr lang="en-US" sz="1200" b="1" i="0" baseline="0"/>
            </a:pPr>
            <a:endParaRPr lang="ko-KR"/>
          </a:p>
        </c:txPr>
        <c:crossAx val="232319232"/>
        <c:crosses val="autoZero"/>
        <c:crossBetween val="between"/>
        <c:majorUnit val="0.1"/>
        <c:minorUnit val="1.0000000000000041E-3"/>
      </c:valAx>
      <c:catAx>
        <c:axId val="2323389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32340480"/>
        <c:crosses val="autoZero"/>
        <c:auto val="1"/>
        <c:lblAlgn val="ctr"/>
        <c:lblOffset val="100"/>
        <c:noMultiLvlLbl val="1"/>
      </c:catAx>
      <c:valAx>
        <c:axId val="232340480"/>
        <c:scaling>
          <c:orientation val="minMax"/>
          <c:max val="40"/>
          <c:min val="10"/>
        </c:scaling>
        <c:delete val="0"/>
        <c:axPos val="r"/>
        <c:numFmt formatCode="0\ &quot;%&quot;" sourceLinked="0"/>
        <c:majorTickMark val="out"/>
        <c:minorTickMark val="none"/>
        <c:tickLblPos val="nextTo"/>
        <c:txPr>
          <a:bodyPr/>
          <a:lstStyle/>
          <a:p>
            <a:pPr>
              <a:defRPr lang="en-US" sz="1400" b="1" i="0" baseline="0"/>
            </a:pPr>
            <a:endParaRPr lang="ko-KR"/>
          </a:p>
        </c:txPr>
        <c:crossAx val="232338944"/>
        <c:crosses val="max"/>
        <c:crossBetween val="between"/>
        <c:majorUnit val="10"/>
        <c:minorUnit val="0.5"/>
      </c:valAx>
      <c:spPr>
        <a:ln>
          <a:solidFill>
            <a:schemeClr val="bg1">
              <a:lumMod val="50000"/>
            </a:schemeClr>
          </a:solidFill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ysClr val="window" lastClr="FFFFFF">
          <a:lumMod val="75000"/>
        </a:sysClr>
      </a:solidFill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1072763322456511E-2"/>
          <c:y val="5.0777580807557551E-2"/>
          <c:w val="0.9261447830905255"/>
          <c:h val="0.854924468566777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LOC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Sheet1!$A$2:$A$41</c:f>
              <c:numCache>
                <c:formatCode>General</c:formatCode>
                <c:ptCount val="4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</c:numCache>
            </c:numRef>
          </c:cat>
          <c:val>
            <c:numRef>
              <c:f>Sheet1!$B$2:$B$41</c:f>
              <c:numCache>
                <c:formatCode>General</c:formatCode>
                <c:ptCount val="4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16</c:v>
                </c:pt>
                <c:pt idx="6">
                  <c:v>18</c:v>
                </c:pt>
                <c:pt idx="7">
                  <c:v>21</c:v>
                </c:pt>
                <c:pt idx="8">
                  <c:v>24</c:v>
                </c:pt>
                <c:pt idx="9">
                  <c:v>26</c:v>
                </c:pt>
                <c:pt idx="10">
                  <c:v>27</c:v>
                </c:pt>
                <c:pt idx="11">
                  <c:v>30</c:v>
                </c:pt>
                <c:pt idx="12">
                  <c:v>34</c:v>
                </c:pt>
                <c:pt idx="13">
                  <c:v>34</c:v>
                </c:pt>
                <c:pt idx="14">
                  <c:v>38</c:v>
                </c:pt>
                <c:pt idx="15">
                  <c:v>38</c:v>
                </c:pt>
                <c:pt idx="16">
                  <c:v>40</c:v>
                </c:pt>
                <c:pt idx="17">
                  <c:v>40</c:v>
                </c:pt>
                <c:pt idx="18">
                  <c:v>41</c:v>
                </c:pt>
                <c:pt idx="19">
                  <c:v>41</c:v>
                </c:pt>
                <c:pt idx="20">
                  <c:v>41</c:v>
                </c:pt>
                <c:pt idx="21">
                  <c:v>41</c:v>
                </c:pt>
                <c:pt idx="22">
                  <c:v>39</c:v>
                </c:pt>
                <c:pt idx="23">
                  <c:v>40</c:v>
                </c:pt>
                <c:pt idx="24">
                  <c:v>41</c:v>
                </c:pt>
                <c:pt idx="25">
                  <c:v>41</c:v>
                </c:pt>
                <c:pt idx="26">
                  <c:v>40</c:v>
                </c:pt>
                <c:pt idx="27">
                  <c:v>37</c:v>
                </c:pt>
                <c:pt idx="28">
                  <c:v>35</c:v>
                </c:pt>
                <c:pt idx="29">
                  <c:v>33</c:v>
                </c:pt>
                <c:pt idx="30">
                  <c:v>33</c:v>
                </c:pt>
                <c:pt idx="31">
                  <c:v>32</c:v>
                </c:pt>
                <c:pt idx="32">
                  <c:v>30</c:v>
                </c:pt>
                <c:pt idx="33">
                  <c:v>29</c:v>
                </c:pt>
                <c:pt idx="34">
                  <c:v>21</c:v>
                </c:pt>
                <c:pt idx="35">
                  <c:v>20</c:v>
                </c:pt>
                <c:pt idx="36">
                  <c:v>20</c:v>
                </c:pt>
                <c:pt idx="37">
                  <c:v>19</c:v>
                </c:pt>
                <c:pt idx="38">
                  <c:v>19</c:v>
                </c:pt>
                <c:pt idx="39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A3-4B53-B2B8-8ACE1D41D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KOR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Sheet1!$A$2:$A$41</c:f>
              <c:numCache>
                <c:formatCode>General</c:formatCode>
                <c:ptCount val="4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</c:numCache>
            </c:numRef>
          </c:cat>
          <c:val>
            <c:numRef>
              <c:f>Sheet1!$C$2:$C$41</c:f>
              <c:numCache>
                <c:formatCode>General</c:formatCode>
                <c:ptCount val="4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13</c:v>
                </c:pt>
                <c:pt idx="4">
                  <c:v>16</c:v>
                </c:pt>
                <c:pt idx="5">
                  <c:v>17</c:v>
                </c:pt>
                <c:pt idx="6">
                  <c:v>23</c:v>
                </c:pt>
                <c:pt idx="7">
                  <c:v>29</c:v>
                </c:pt>
                <c:pt idx="8">
                  <c:v>29</c:v>
                </c:pt>
                <c:pt idx="9">
                  <c:v>31</c:v>
                </c:pt>
                <c:pt idx="10">
                  <c:v>32</c:v>
                </c:pt>
                <c:pt idx="11">
                  <c:v>36</c:v>
                </c:pt>
                <c:pt idx="12">
                  <c:v>42</c:v>
                </c:pt>
                <c:pt idx="13">
                  <c:v>45</c:v>
                </c:pt>
                <c:pt idx="14">
                  <c:v>46</c:v>
                </c:pt>
                <c:pt idx="15">
                  <c:v>48</c:v>
                </c:pt>
                <c:pt idx="16">
                  <c:v>48</c:v>
                </c:pt>
                <c:pt idx="17">
                  <c:v>51</c:v>
                </c:pt>
                <c:pt idx="18">
                  <c:v>51</c:v>
                </c:pt>
                <c:pt idx="19">
                  <c:v>55</c:v>
                </c:pt>
                <c:pt idx="20">
                  <c:v>58</c:v>
                </c:pt>
                <c:pt idx="21">
                  <c:v>58</c:v>
                </c:pt>
                <c:pt idx="22">
                  <c:v>56</c:v>
                </c:pt>
                <c:pt idx="23">
                  <c:v>56</c:v>
                </c:pt>
                <c:pt idx="24">
                  <c:v>57</c:v>
                </c:pt>
                <c:pt idx="25">
                  <c:v>53</c:v>
                </c:pt>
                <c:pt idx="26">
                  <c:v>56</c:v>
                </c:pt>
                <c:pt idx="27">
                  <c:v>53</c:v>
                </c:pt>
                <c:pt idx="28">
                  <c:v>50</c:v>
                </c:pt>
                <c:pt idx="29">
                  <c:v>48</c:v>
                </c:pt>
                <c:pt idx="30">
                  <c:v>47</c:v>
                </c:pt>
                <c:pt idx="31">
                  <c:v>44</c:v>
                </c:pt>
                <c:pt idx="32">
                  <c:v>43</c:v>
                </c:pt>
                <c:pt idx="33">
                  <c:v>43</c:v>
                </c:pt>
                <c:pt idx="34">
                  <c:v>31</c:v>
                </c:pt>
                <c:pt idx="35">
                  <c:v>31</c:v>
                </c:pt>
                <c:pt idx="36">
                  <c:v>31</c:v>
                </c:pt>
                <c:pt idx="37">
                  <c:v>19</c:v>
                </c:pt>
                <c:pt idx="38">
                  <c:v>19</c:v>
                </c:pt>
                <c:pt idx="39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A3-4B53-B2B8-8ACE1D41D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9656704"/>
        <c:axId val="259695360"/>
      </c:barChart>
      <c:catAx>
        <c:axId val="259656704"/>
        <c:scaling>
          <c:orientation val="minMax"/>
        </c:scaling>
        <c:delete val="0"/>
        <c:axPos val="b"/>
        <c:numFmt formatCode="#,##0_);[Red]\(#,##0\)" sourceLinked="0"/>
        <c:majorTickMark val="out"/>
        <c:minorTickMark val="none"/>
        <c:tickLblPos val="nextTo"/>
        <c:crossAx val="259695360"/>
        <c:crosses val="autoZero"/>
        <c:auto val="1"/>
        <c:lblAlgn val="ctr"/>
        <c:lblOffset val="100"/>
        <c:noMultiLvlLbl val="0"/>
      </c:catAx>
      <c:valAx>
        <c:axId val="259695360"/>
        <c:scaling>
          <c:orientation val="minMax"/>
          <c:max val="100"/>
          <c:min val="0"/>
        </c:scaling>
        <c:delete val="0"/>
        <c:axPos val="l"/>
        <c:majorGridlines>
          <c:spPr>
            <a:ln w="8912"/>
          </c:spPr>
        </c:majorGridlines>
        <c:numFmt formatCode="General" sourceLinked="1"/>
        <c:majorTickMark val="out"/>
        <c:minorTickMark val="none"/>
        <c:tickLblPos val="nextTo"/>
        <c:crossAx val="259656704"/>
        <c:crosses val="autoZero"/>
        <c:crossBetween val="between"/>
        <c:majorUnit val="10"/>
        <c:minorUnit val="2"/>
      </c:valAx>
      <c:spPr>
        <a:noFill/>
        <a:ln w="23766">
          <a:noFill/>
        </a:ln>
      </c:spPr>
    </c:plotArea>
    <c:legend>
      <c:legendPos val="r"/>
      <c:layout>
        <c:manualLayout>
          <c:xMode val="edge"/>
          <c:yMode val="edge"/>
          <c:x val="0.7600645542939517"/>
          <c:y val="6.1790927360238002E-2"/>
          <c:w val="4.5322805747369813E-2"/>
          <c:h val="0.1299072132742023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75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AA3B6-FE83-4DD9-A4A9-1CC3952F137F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1711B-A381-4E25-80CE-24F29372E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337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7A2926-5214-4D63-B998-DA366E6C20E2}" type="slidenum">
              <a:rPr lang="ko-KR" altLang="en-US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615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6D10F8F-FDDB-4067-AA34-F03FCE16C05E}" type="slidenum">
              <a:rPr lang="ko-KR" altLang="en-US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82733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13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060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14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354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15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073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>
              <a:latin typeface="Arial" charset="0"/>
            </a:endParaRPr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407C152-62E5-4D40-A1FC-C2A09F881D42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112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17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969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18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52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19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743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20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336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21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14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6D10F8F-FDDB-4067-AA34-F03FCE16C05E}" type="slidenum">
              <a:rPr lang="ko-KR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518807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23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446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24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830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569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F29B23E-2AD9-4F53-BCB2-BD8FF3C1C611}" type="slidenum">
              <a:rPr lang="ko-KR" altLang="en-US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88828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28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100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29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016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30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998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31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2135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7638" y="504825"/>
            <a:ext cx="4491037" cy="2527300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32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59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33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228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6D10F8F-FDDB-4067-AA34-F03FCE16C05E}" type="slidenum">
              <a:rPr lang="ko-KR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644918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34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339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35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416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36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295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37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466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38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2343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39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165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40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964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41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163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689225" y="504825"/>
            <a:ext cx="4487863" cy="2525713"/>
          </a:xfrm>
          <a:ln/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1pPr>
            <a:lvl2pPr marL="775390" indent="-298227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2pPr>
            <a:lvl3pPr marL="1192907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3pPr>
            <a:lvl4pPr marL="1670070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4pPr>
            <a:lvl5pPr marL="2147234" indent="-238581" defTabSz="93113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</a:defRPr>
            </a:lvl5pPr>
            <a:lvl6pPr marL="2624396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3101559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578722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4055885" indent="-238581" defTabSz="93113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1F30BED-192E-4BA2-B494-B37897B58CDA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43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98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407C152-62E5-4D40-A1FC-C2A09F881D42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54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65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6D10F8F-FDDB-4067-AA34-F03FCE16C05E}" type="slidenum">
              <a:rPr lang="ko-KR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598358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17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17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407C152-62E5-4D40-A1FC-C2A09F881D42}" type="slidenum">
              <a:rPr lang="ko-KR" altLang="en-US" smtClean="0">
                <a:ea typeface="굴림" charset="-127"/>
              </a:rPr>
              <a:pPr eaLnBrk="1" hangingPunct="1">
                <a:spcBef>
                  <a:spcPct val="0"/>
                </a:spcBef>
              </a:pPr>
              <a:t>55</a:t>
            </a:fld>
            <a:endParaRPr lang="en-US" altLang="ko-KR" smtClean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660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1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591" indent="-285612" defTabSz="8901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448" indent="-228489" defTabSz="8901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426" indent="-228489" defTabSz="8901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405" indent="-228489" defTabSz="89015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3384" indent="-228489" defTabSz="8901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0363" indent="-228489" defTabSz="8901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7342" indent="-228489" defTabSz="8901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4321" indent="-228489" defTabSz="89015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B92393B-5D99-4413-8BF8-877E96D500F1}" type="slidenum">
              <a:rPr lang="ko-KR" altLang="en-US" sz="1100">
                <a:ea typeface="굴림" charset="-127"/>
              </a:rPr>
              <a:pPr eaLnBrk="1" hangingPunct="1">
                <a:spcBef>
                  <a:spcPct val="0"/>
                </a:spcBef>
              </a:pPr>
              <a:t>58</a:t>
            </a:fld>
            <a:endParaRPr lang="en-US" altLang="ko-KR" sz="11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47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6D10F8F-FDDB-4067-AA34-F03FCE16C05E}" type="slidenum">
              <a:rPr lang="ko-KR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61195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ACB91A-52E0-4A2F-A7ED-60883F3CAF31}" type="slidenum">
              <a:rPr lang="ko-KR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46582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ACB91A-52E0-4A2F-A7ED-60883F3CAF31}" type="slidenum">
              <a:rPr lang="ko-KR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26887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6F860E8-9A69-4B98-B0D2-F97F6DE9A262}" type="slidenum">
              <a:rPr lang="ko-KR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732066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21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21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6D10F8F-FDDB-4067-AA34-F03FCE16C05E}" type="slidenum">
              <a:rPr lang="ko-KR" altLang="en-US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46496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59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11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785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103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423985" y="908051"/>
            <a:ext cx="11377246" cy="5616575"/>
          </a:xfrm>
          <a:prstGeom prst="rect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/>
          </a:ln>
          <a:extLst/>
        </p:spPr>
        <p:txBody>
          <a:bodyPr lIns="90000" tIns="90000" rIns="90000" bIns="46800"/>
          <a:lstStyle>
            <a:lvl1pPr marL="342900" indent="-3429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280988" indent="-2794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lvl="1" eaLnBrk="1" latinLnBrk="0" hangingPunct="1">
              <a:buClr>
                <a:srgbClr val="004785"/>
              </a:buClr>
              <a:buFont typeface="Wingdings" pitchFamily="2" charset="2"/>
              <a:buChar char="n"/>
              <a:defRPr/>
            </a:pPr>
            <a:endParaRPr kumimoji="0" lang="en-GB" altLang="ko-KR" sz="1400" dirty="0" smtClean="0">
              <a:solidFill>
                <a:srgbClr val="004785"/>
              </a:solidFill>
              <a:latin typeface="Arial" charset="0"/>
              <a:ea typeface="현대하모니 L" pitchFamily="18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64307" y="111386"/>
            <a:ext cx="8976702" cy="7017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lang="ko-KR" altLang="en-US" kern="1200"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64308" y="1143452"/>
            <a:ext cx="7865852" cy="5719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kumimoji="0" lang="ko-KR" altLang="en-US" sz="1600" kern="120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defRPr>
            </a:lvl1pPr>
            <a:lvl2pPr>
              <a:buClr>
                <a:schemeClr val="bg1">
                  <a:lumMod val="50000"/>
                </a:schemeClr>
              </a:buClr>
              <a:defRPr kumimoji="0" lang="ko-KR" altLang="en-US" sz="1400" kern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 Narrow" pitchFamily="34" charset="0"/>
                <a:ea typeface="현대하모니 L" pitchFamily="18" charset="-127"/>
                <a:cs typeface="+mn-cs"/>
              </a:defRPr>
            </a:lvl2pPr>
            <a:lvl3pPr>
              <a:defRPr lang="ko-KR" altLang="en-US" sz="1000" kern="1200" smtClean="0">
                <a:latin typeface="Elephant" pitchFamily="18" charset="0"/>
                <a:ea typeface="HY헤드라인M" pitchFamily="18" charset="-127"/>
                <a:cs typeface="+mn-cs"/>
              </a:defRPr>
            </a:lvl3pPr>
            <a:lvl4pPr>
              <a:defRPr lang="ko-KR" altLang="en-US" sz="1000" kern="1200" smtClean="0">
                <a:latin typeface="Elephant" pitchFamily="18" charset="0"/>
                <a:ea typeface="HY헤드라인M" pitchFamily="18" charset="-127"/>
                <a:cs typeface="+mn-cs"/>
              </a:defRPr>
            </a:lvl4pPr>
            <a:lvl5pPr>
              <a:defRPr lang="ko-KR" altLang="en-US" sz="1000" kern="1200">
                <a:latin typeface="Elephant" pitchFamily="18" charset="0"/>
                <a:ea typeface="HY헤드라인M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383108" y="6524626"/>
            <a:ext cx="531446" cy="3206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7909229C-DB2C-44ED-A9D9-62AE952C787F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black">
          <a:xfrm>
            <a:off x="664308" y="169576"/>
            <a:ext cx="35637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eaLnBrk="1" hangingPunct="1"/>
            <a:r>
              <a:rPr lang="en-US" altLang="ko-KR" sz="3200" dirty="0" smtClean="0">
                <a:latin typeface="현대하모니 B" pitchFamily="18" charset="-127"/>
                <a:ea typeface="현대하모니 B" pitchFamily="18" charset="-127"/>
              </a:rPr>
              <a:t>TVEP </a:t>
            </a:r>
            <a:r>
              <a:rPr lang="ko-KR" altLang="en-US" sz="3200" dirty="0" smtClean="0">
                <a:latin typeface="현대하모니 B" pitchFamily="18" charset="-127"/>
                <a:ea typeface="현대하모니 B" pitchFamily="18" charset="-127"/>
              </a:rPr>
              <a:t>사업수행 </a:t>
            </a:r>
            <a:r>
              <a:rPr lang="ko-KR" altLang="en-US" sz="3200" dirty="0">
                <a:latin typeface="현대하모니 B" pitchFamily="18" charset="-127"/>
                <a:ea typeface="현대하모니 B" pitchFamily="18" charset="-127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133298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6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69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78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72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2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1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09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1DE1B-7952-4322-A290-4906C0531CFC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A4781-A6BD-4D42-9C2A-D0058D359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05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18" Type="http://schemas.openxmlformats.org/officeDocument/2006/relationships/image" Target="../media/image47.jpe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12" Type="http://schemas.openxmlformats.org/officeDocument/2006/relationships/image" Target="../media/image41.wmf"/><Relationship Id="rId17" Type="http://schemas.openxmlformats.org/officeDocument/2006/relationships/image" Target="../media/image46.jpeg"/><Relationship Id="rId2" Type="http://schemas.openxmlformats.org/officeDocument/2006/relationships/image" Target="../media/image31.wmf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wmf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19" Type="http://schemas.openxmlformats.org/officeDocument/2006/relationships/image" Target="../media/image48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/>
          <p:cNvSpPr txBox="1">
            <a:spLocks noChangeArrowheads="1"/>
          </p:cNvSpPr>
          <p:nvPr/>
        </p:nvSpPr>
        <p:spPr bwMode="auto">
          <a:xfrm>
            <a:off x="1594849" y="1934908"/>
            <a:ext cx="9019758" cy="70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969" tIns="41985" rIns="83969" bIns="41985" anchor="b">
            <a:spAutoFit/>
          </a:bodyPr>
          <a:lstStyle>
            <a:lvl1pPr defTabSz="8382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742950" indent="-285750" defTabSz="8382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defTabSz="8382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defTabSz="8382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defTabSz="8382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4000" dirty="0">
                <a:latin typeface="현대하모니 B" pitchFamily="18" charset="-127"/>
                <a:ea typeface="현대하모니 B" pitchFamily="18" charset="-127"/>
              </a:rPr>
              <a:t>사업 수행 계획 </a:t>
            </a:r>
            <a:r>
              <a:rPr lang="en-US" altLang="ko-KR" sz="4000" dirty="0">
                <a:latin typeface="현대하모니 B" pitchFamily="18" charset="-127"/>
                <a:ea typeface="현대하모니 B" pitchFamily="18" charset="-127"/>
              </a:rPr>
              <a:t>(Project Execution Plan)</a:t>
            </a:r>
          </a:p>
        </p:txBody>
      </p:sp>
      <p:sp>
        <p:nvSpPr>
          <p:cNvPr id="14357" name="Line 7"/>
          <p:cNvSpPr>
            <a:spLocks noChangeShapeType="1"/>
          </p:cNvSpPr>
          <p:nvPr/>
        </p:nvSpPr>
        <p:spPr bwMode="auto">
          <a:xfrm>
            <a:off x="1557922" y="2686050"/>
            <a:ext cx="9093615" cy="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ko-KR" altLang="en-US" dirty="0"/>
          </a:p>
        </p:txBody>
      </p:sp>
      <p:graphicFrame>
        <p:nvGraphicFramePr>
          <p:cNvPr id="13" name="Group 11"/>
          <p:cNvGraphicFramePr>
            <a:graphicFrameLocks noGrp="1"/>
          </p:cNvGraphicFramePr>
          <p:nvPr>
            <p:extLst/>
          </p:nvPr>
        </p:nvGraphicFramePr>
        <p:xfrm>
          <a:off x="1416050" y="188914"/>
          <a:ext cx="1081088" cy="823911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○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의사결정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●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정보전달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○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지시사항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030009" y="2797996"/>
            <a:ext cx="62138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itchFamily="18" charset="-127"/>
                <a:ea typeface="현대하모니 M" pitchFamily="18" charset="-127"/>
              </a:rPr>
              <a:t>THERMA VISAYAS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itchFamily="18" charset="-127"/>
                <a:ea typeface="현대하모니 M" pitchFamily="18" charset="-127"/>
              </a:rPr>
              <a:t>ENERGY PROJECT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5433240" y="5049181"/>
            <a:ext cx="1342976" cy="33101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83969" tIns="41985" rIns="83969" bIns="41985">
            <a:spAutoFit/>
          </a:bodyPr>
          <a:lstStyle>
            <a:lvl1pPr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ko-KR" sz="1600" b="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2015. 06. 25</a:t>
            </a:r>
            <a:endParaRPr lang="en-US" altLang="ko-KR" sz="1600" b="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181570" y="5438249"/>
            <a:ext cx="1846319" cy="33101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83969" tIns="41985" rIns="83969" bIns="41985">
            <a:spAutoFit/>
          </a:bodyPr>
          <a:lstStyle>
            <a:lvl1pPr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ko-KR" altLang="en-US" sz="16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전</a:t>
            </a:r>
            <a:r>
              <a:rPr lang="ko-KR" altLang="en-US" sz="16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력</a:t>
            </a:r>
            <a:r>
              <a:rPr lang="ko-KR" altLang="en-US" sz="16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플랜트 </a:t>
            </a:r>
            <a:r>
              <a:rPr lang="ko-KR" altLang="en-US" sz="16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사업본부</a:t>
            </a:r>
            <a:endParaRPr lang="en-US" altLang="ko-KR" sz="16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443659" y="5846095"/>
            <a:ext cx="1322138" cy="33101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83969" tIns="41985" rIns="83969" bIns="41985">
            <a:spAutoFit/>
          </a:bodyPr>
          <a:lstStyle>
            <a:lvl1pPr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38200" eaLnBrk="0" hangingPunct="0"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 sz="19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ko-KR" altLang="en-US" sz="1600" b="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전력 </a:t>
            </a:r>
            <a:r>
              <a:rPr lang="en-US" altLang="ko-KR" sz="1600" b="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TVEP </a:t>
            </a:r>
            <a:r>
              <a:rPr lang="ko-KR" altLang="en-US" sz="1600" b="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rPr>
              <a:t>팀</a:t>
            </a:r>
            <a:endParaRPr lang="en-US" altLang="ko-KR" sz="1600" b="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670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사업 개요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19263" y="1695500"/>
            <a:ext cx="8640762" cy="474883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4" name="그룹 35"/>
          <p:cNvGrpSpPr>
            <a:grpSpLocks/>
          </p:cNvGrpSpPr>
          <p:nvPr/>
        </p:nvGrpSpPr>
        <p:grpSpPr bwMode="auto">
          <a:xfrm>
            <a:off x="1722439" y="1552575"/>
            <a:ext cx="2016125" cy="296862"/>
            <a:chOff x="589112" y="2929136"/>
            <a:chExt cx="2016199" cy="297525"/>
          </a:xfrm>
        </p:grpSpPr>
        <p:sp>
          <p:nvSpPr>
            <p:cNvPr id="15" name="한쪽 모서리가 잘린 사각형 1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⑧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계약구조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10</a:t>
            </a:fld>
            <a:endParaRPr lang="en-US" altLang="ko-KR" dirty="0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3344510" y="1883202"/>
            <a:ext cx="5547487" cy="507071"/>
          </a:xfrm>
          <a:prstGeom prst="rect">
            <a:avLst/>
          </a:prstGeom>
          <a:gradFill flip="none" rotWithShape="1">
            <a:gsLst>
              <a:gs pos="0">
                <a:srgbClr val="6666FF">
                  <a:tint val="66000"/>
                  <a:satMod val="160000"/>
                </a:srgbClr>
              </a:gs>
              <a:gs pos="50000">
                <a:srgbClr val="6666FF">
                  <a:tint val="44500"/>
                  <a:satMod val="160000"/>
                </a:srgbClr>
              </a:gs>
              <a:gs pos="100000">
                <a:srgbClr val="6666FF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6666FF"/>
            </a:extrusionClr>
          </a:sp3d>
        </p:spPr>
        <p:txBody>
          <a:bodyPr wrap="none" lIns="127970" tIns="63985" rIns="127970" bIns="63985" anchor="ctr">
            <a:flatTx/>
          </a:bodyPr>
          <a:lstStyle/>
          <a:p>
            <a:pPr algn="ctr" defTabSz="955675">
              <a:defRPr/>
            </a:pPr>
            <a:r>
              <a:rPr lang="en-US" altLang="ko-KR" sz="1400" b="1" dirty="0">
                <a:latin typeface="Arial" charset="0"/>
                <a:ea typeface="굴림" pitchFamily="50" charset="-127"/>
              </a:rPr>
              <a:t>OWNER </a:t>
            </a:r>
            <a:r>
              <a:rPr lang="fr-FR" altLang="ko-KR" sz="1400" b="1" dirty="0">
                <a:latin typeface="Arial" charset="0"/>
                <a:ea typeface="굴림" pitchFamily="50" charset="-127"/>
              </a:rPr>
              <a:t> : Therma Visayas, Inc.</a:t>
            </a:r>
            <a:endParaRPr lang="en-US" altLang="ko-KR" sz="1400" b="1" dirty="0">
              <a:latin typeface="Arial" charset="0"/>
              <a:ea typeface="굴림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>
            <a:off x="3935760" y="2483895"/>
            <a:ext cx="0" cy="256375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5" name="직선 연결선 24"/>
          <p:cNvCxnSpPr/>
          <p:nvPr/>
        </p:nvCxnSpPr>
        <p:spPr bwMode="auto">
          <a:xfrm>
            <a:off x="8284016" y="2528900"/>
            <a:ext cx="0" cy="256375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직선 연결선 25"/>
          <p:cNvCxnSpPr/>
          <p:nvPr/>
        </p:nvCxnSpPr>
        <p:spPr bwMode="auto">
          <a:xfrm>
            <a:off x="3935760" y="2903201"/>
            <a:ext cx="43482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직사각형 23"/>
          <p:cNvSpPr/>
          <p:nvPr/>
        </p:nvSpPr>
        <p:spPr>
          <a:xfrm>
            <a:off x="5105890" y="2647434"/>
            <a:ext cx="1980220" cy="511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COORDINATION DEED</a:t>
            </a:r>
            <a:endParaRPr lang="ko-KR" altLang="en-US" sz="12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48040" y="3130447"/>
            <a:ext cx="1980220" cy="45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OFFSHORE CONTRACT</a:t>
            </a:r>
            <a:endParaRPr lang="ko-KR" altLang="en-US" sz="12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Rectangle 52"/>
          <p:cNvSpPr>
            <a:spLocks noChangeArrowheads="1"/>
          </p:cNvSpPr>
          <p:nvPr/>
        </p:nvSpPr>
        <p:spPr bwMode="auto">
          <a:xfrm>
            <a:off x="2560224" y="5062191"/>
            <a:ext cx="2755852" cy="4820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wrap="none" lIns="127970" tIns="63985" rIns="127970" bIns="63985" anchor="ctr"/>
          <a:lstStyle>
            <a:lvl1pPr defTabSz="12779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2779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2779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2779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2779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600" b="1" dirty="0">
                <a:latin typeface="Calibri" pitchFamily="34" charset="0"/>
              </a:rPr>
              <a:t>Hyundai Engineering Co., LTD.</a:t>
            </a:r>
            <a:endParaRPr lang="ko-KR" altLang="en-US" sz="1600" b="1" dirty="0">
              <a:latin typeface="Calibri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540606" y="5685160"/>
            <a:ext cx="1343361" cy="405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Engineering</a:t>
            </a:r>
            <a:endParaRPr lang="ko-KR" altLang="en-US" sz="11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96164" y="5679250"/>
            <a:ext cx="1343361" cy="405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Procurement</a:t>
            </a:r>
            <a:endParaRPr lang="ko-KR" altLang="en-US" sz="11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Rectangle 52"/>
          <p:cNvSpPr>
            <a:spLocks noChangeArrowheads="1"/>
          </p:cNvSpPr>
          <p:nvPr/>
        </p:nvSpPr>
        <p:spPr bwMode="auto">
          <a:xfrm>
            <a:off x="7004101" y="5047650"/>
            <a:ext cx="2755852" cy="4820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wrap="none" lIns="127970" tIns="63985" rIns="127970" bIns="63985" anchor="ctr"/>
          <a:lstStyle>
            <a:lvl1pPr defTabSz="12779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2779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2779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2779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277938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2779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600" b="1" dirty="0" err="1">
                <a:latin typeface="Calibri" pitchFamily="34" charset="0"/>
              </a:rPr>
              <a:t>Galing</a:t>
            </a:r>
            <a:r>
              <a:rPr lang="en-US" altLang="ko-KR" sz="1600" b="1" dirty="0">
                <a:latin typeface="Calibri" pitchFamily="34" charset="0"/>
              </a:rPr>
              <a:t> Power &amp; Energy </a:t>
            </a:r>
          </a:p>
          <a:p>
            <a:pPr algn="ctr" eaLnBrk="1" hangingPunct="1"/>
            <a:r>
              <a:rPr lang="en-US" altLang="ko-KR" sz="1600" b="1" dirty="0">
                <a:latin typeface="Calibri" pitchFamily="34" charset="0"/>
              </a:rPr>
              <a:t>Construction Co., INC</a:t>
            </a:r>
            <a:endParaRPr lang="ko-KR" altLang="en-US" sz="1600" b="1" dirty="0">
              <a:latin typeface="Calibri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08696" y="3113965"/>
            <a:ext cx="1980220" cy="45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ONSHORE CONTRACT</a:t>
            </a:r>
            <a:endParaRPr lang="ko-KR" altLang="en-US" sz="12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00451" y="5679043"/>
            <a:ext cx="1343361" cy="405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Inland</a:t>
            </a:r>
          </a:p>
          <a:p>
            <a:pPr algn="ctr"/>
            <a:r>
              <a:rPr lang="en-US" altLang="ko-KR" sz="11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Transition</a:t>
            </a:r>
            <a:endParaRPr lang="ko-KR" altLang="en-US" sz="11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443050" y="5679043"/>
            <a:ext cx="1343361" cy="405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Construction</a:t>
            </a:r>
            <a:endParaRPr lang="ko-KR" altLang="en-US" sz="11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21074" y="4284223"/>
            <a:ext cx="1007702" cy="405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SB: 60%</a:t>
            </a:r>
            <a:endParaRPr lang="ko-KR" altLang="en-US" sz="14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58847" y="4284223"/>
            <a:ext cx="1101106" cy="405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HEC: 40%</a:t>
            </a:r>
            <a:endParaRPr lang="ko-KR" altLang="en-US" sz="14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3" name="꺾인 연결선 12"/>
          <p:cNvCxnSpPr>
            <a:stCxn id="31" idx="1"/>
            <a:endCxn id="18" idx="1"/>
          </p:cNvCxnSpPr>
          <p:nvPr/>
        </p:nvCxnSpPr>
        <p:spPr bwMode="auto">
          <a:xfrm rot="10800000" flipV="1">
            <a:off x="7004103" y="4486849"/>
            <a:ext cx="16973" cy="801823"/>
          </a:xfrm>
          <a:prstGeom prst="bentConnector3">
            <a:avLst>
              <a:gd name="adj1" fmla="val 1446845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36" name="꺾인 연결선 35"/>
          <p:cNvCxnSpPr>
            <a:stCxn id="32" idx="3"/>
            <a:endCxn id="18" idx="3"/>
          </p:cNvCxnSpPr>
          <p:nvPr/>
        </p:nvCxnSpPr>
        <p:spPr bwMode="auto">
          <a:xfrm>
            <a:off x="9759953" y="4486850"/>
            <a:ext cx="12700" cy="801823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499760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사업 개요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 bwMode="black">
          <a:xfrm>
            <a:off x="1733551" y="4203532"/>
            <a:ext cx="8606252" cy="221451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090555" y="2213866"/>
          <a:ext cx="7932144" cy="1440161"/>
        </p:xfrm>
        <a:graphic>
          <a:graphicData uri="http://schemas.openxmlformats.org/drawingml/2006/table">
            <a:tbl>
              <a:tblPr/>
              <a:tblGrid>
                <a:gridCol w="1979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5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230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구  분</a:t>
                      </a:r>
                    </a:p>
                  </a:txBody>
                  <a:tcPr marL="9103" marR="9103" marT="910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총원가율</a:t>
                      </a:r>
                      <a:r>
                        <a:rPr kumimoji="0" lang="ko-KR" altLang="en-US" sz="10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 marL="9103" marR="9103" marT="9105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EPC </a:t>
                      </a: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금액</a:t>
                      </a:r>
                    </a:p>
                  </a:txBody>
                  <a:tcPr marL="9103" marR="9103" marT="9105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비  고</a:t>
                      </a:r>
                    </a:p>
                  </a:txBody>
                  <a:tcPr marL="9103" marR="9103" marT="9105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2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Offshore(USD)</a:t>
                      </a:r>
                    </a:p>
                  </a:txBody>
                  <a:tcPr marL="9103" marR="9103" marT="9105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Onshore(PHP)</a:t>
                      </a:r>
                    </a:p>
                  </a:txBody>
                  <a:tcPr marL="9103" marR="9103" marT="9105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Sum (USD Equiv.)</a:t>
                      </a:r>
                    </a:p>
                  </a:txBody>
                  <a:tcPr marL="9103" marR="9103" marT="9105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5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1)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최초 계약 금액</a:t>
                      </a:r>
                    </a:p>
                  </a:txBody>
                  <a:tcPr marL="136540" marR="9103" marT="910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91.3%</a:t>
                      </a:r>
                    </a:p>
                  </a:txBody>
                  <a:tcPr marL="9103" marR="9103" marT="9105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540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350,000,000 </a:t>
                      </a:r>
                    </a:p>
                  </a:txBody>
                  <a:tcPr marL="9103" marR="136540" marT="9105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540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6,458,077,624 </a:t>
                      </a:r>
                    </a:p>
                  </a:txBody>
                  <a:tcPr marL="9103" marR="136540" marT="9105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540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506,164,712 </a:t>
                      </a:r>
                    </a:p>
                  </a:txBody>
                  <a:tcPr marL="9103" marR="136540" marT="9105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9103" marR="9103" marT="9105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5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2) Variation Order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금액</a:t>
                      </a:r>
                    </a:p>
                  </a:txBody>
                  <a:tcPr marL="136540" marR="9103" marT="910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9103" marR="9103" marT="9105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540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5,029,043 </a:t>
                      </a:r>
                    </a:p>
                  </a:txBody>
                  <a:tcPr marL="9103" marR="136540" marT="9105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540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90,372,000 </a:t>
                      </a:r>
                    </a:p>
                  </a:txBody>
                  <a:tcPr marL="9103" marR="136540" marT="9105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540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7,069,043 </a:t>
                      </a:r>
                    </a:p>
                  </a:txBody>
                  <a:tcPr marL="9103" marR="136540" marT="9105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9103" marR="9103" marT="9105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5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최종 계약 금액</a:t>
                      </a:r>
                    </a:p>
                  </a:txBody>
                  <a:tcPr marL="136540" marR="9103" marT="910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91.3%</a:t>
                      </a: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9103" marR="9103" marT="9105" marB="0"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540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355,029,043 </a:t>
                      </a:r>
                    </a:p>
                  </a:txBody>
                  <a:tcPr marL="9103" marR="136540" marT="9105" marB="0"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540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6,548,449,624 </a:t>
                      </a:r>
                    </a:p>
                  </a:txBody>
                  <a:tcPr marL="9103" marR="136540" marT="9105" marB="0"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540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513,233,755 </a:t>
                      </a:r>
                    </a:p>
                  </a:txBody>
                  <a:tcPr marL="9103" marR="136540" marT="9105" marB="0"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견적예산 기준</a:t>
                      </a:r>
                    </a:p>
                  </a:txBody>
                  <a:tcPr marL="9103" marR="9103" marT="9105" marB="0"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16"/>
          <p:cNvSpPr txBox="1">
            <a:spLocks noChangeArrowheads="1"/>
          </p:cNvSpPr>
          <p:nvPr/>
        </p:nvSpPr>
        <p:spPr bwMode="auto">
          <a:xfrm>
            <a:off x="2180565" y="1891861"/>
            <a:ext cx="612068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300" b="1" u="sng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Total : USD 355,029,043 + PHP 6,548,499,624 </a:t>
            </a:r>
            <a:r>
              <a:rPr lang="en-US" altLang="ko-KR" sz="1300" b="1" u="sng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(USD Equiv. 513,233,755</a:t>
            </a:r>
            <a:r>
              <a:rPr lang="en-US" altLang="ko-KR" sz="1300" b="1" u="sng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rPr>
              <a:t>)</a:t>
            </a:r>
            <a:endParaRPr lang="ko-KR" altLang="en-US" sz="1300" b="1" u="sng" dirty="0">
              <a:latin typeface="현대하모니 L" panose="02020603020101020101" pitchFamily="18" charset="-127"/>
              <a:ea typeface="현대하모니 L" panose="02020603020101020101" pitchFamily="18" charset="-127"/>
              <a:cs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 bwMode="black">
          <a:xfrm>
            <a:off x="1719264" y="1701478"/>
            <a:ext cx="8640761" cy="217757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25" name="그룹 35"/>
          <p:cNvGrpSpPr>
            <a:grpSpLocks/>
          </p:cNvGrpSpPr>
          <p:nvPr/>
        </p:nvGrpSpPr>
        <p:grpSpPr bwMode="auto">
          <a:xfrm>
            <a:off x="1731964" y="4050489"/>
            <a:ext cx="2016125" cy="296862"/>
            <a:chOff x="589112" y="2929136"/>
            <a:chExt cx="2016199" cy="297525"/>
          </a:xfrm>
        </p:grpSpPr>
        <p:sp>
          <p:nvSpPr>
            <p:cNvPr id="26" name="한쪽 모서리가 잘린 사각형 2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⑩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Variation Order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pSp>
        <p:nvGrpSpPr>
          <p:cNvPr id="32" name="그룹 35"/>
          <p:cNvGrpSpPr>
            <a:grpSpLocks/>
          </p:cNvGrpSpPr>
          <p:nvPr/>
        </p:nvGrpSpPr>
        <p:grpSpPr bwMode="auto">
          <a:xfrm>
            <a:off x="1722439" y="1552575"/>
            <a:ext cx="2016125" cy="296862"/>
            <a:chOff x="589112" y="2929136"/>
            <a:chExt cx="2016199" cy="297525"/>
          </a:xfrm>
        </p:grpSpPr>
        <p:sp>
          <p:nvSpPr>
            <p:cNvPr id="34" name="한쪽 모서리가 잘린 사각형 33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⑨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Contract Price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11</a:t>
            </a:fld>
            <a:endParaRPr lang="en-US" altLang="ko-KR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975256" y="4509121"/>
          <a:ext cx="8261205" cy="1746095"/>
        </p:xfrm>
        <a:graphic>
          <a:graphicData uri="http://schemas.openxmlformats.org/drawingml/2006/table">
            <a:tbl>
              <a:tblPr/>
              <a:tblGrid>
                <a:gridCol w="1994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5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5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52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8541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구  분</a:t>
                      </a:r>
                    </a:p>
                  </a:txBody>
                  <a:tcPr marL="8583" marR="8583" marT="8588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V/O</a:t>
                      </a:r>
                      <a:b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Issue Date</a:t>
                      </a:r>
                    </a:p>
                  </a:txBody>
                  <a:tcPr marL="8583" marR="8583" marT="8588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Confirm </a:t>
                      </a:r>
                    </a:p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8583" marR="8583" marT="8588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V/O </a:t>
                      </a:r>
                      <a:r>
                        <a:rPr kumimoji="0" lang="ko-KR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금액</a:t>
                      </a:r>
                    </a:p>
                  </a:txBody>
                  <a:tcPr marL="8583" marR="8583" marT="8588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비  고</a:t>
                      </a:r>
                    </a:p>
                  </a:txBody>
                  <a:tcPr marL="8583" marR="8583" marT="8588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Offshore (USD)</a:t>
                      </a:r>
                    </a:p>
                  </a:txBody>
                  <a:tcPr marL="8583" marR="8583" marT="8588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Onshore (PHP)</a:t>
                      </a:r>
                    </a:p>
                  </a:txBody>
                  <a:tcPr marL="8583" marR="8583" marT="8588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8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Screw Type Ship </a:t>
                      </a:r>
                      <a:r>
                        <a:rPr kumimoji="0" lang="en-US" altLang="ko-KR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Unloader</a:t>
                      </a: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128754" marR="8583" marT="8588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2014-09-12</a:t>
                      </a:r>
                    </a:p>
                  </a:txBody>
                  <a:tcPr marL="8583" marR="8583" marT="8588" marB="0" anchor="ctr" horzOverflow="overflow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2014-11-10</a:t>
                      </a:r>
                    </a:p>
                  </a:txBody>
                  <a:tcPr marL="8583" marR="8583" marT="8588" marB="0" anchor="ctr" horzOverflow="overflow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5,029,043</a:t>
                      </a:r>
                    </a:p>
                  </a:txBody>
                  <a:tcPr marL="8583" marR="128754" marT="8588" marB="0" anchor="ctr" horzOverflow="overflow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8583" marR="8583" marT="8588" marB="0" anchor="ctr" horzOverflow="overflow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추천 업체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en-US" altLang="ko-KR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Cargotec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와 계약</a:t>
                      </a:r>
                    </a:p>
                  </a:txBody>
                  <a:tcPr marL="8583" marR="8583" marT="8588" marB="0" anchor="ctr" horzOverflow="overflow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CW Intake Pipe Line &amp;</a:t>
                      </a:r>
                      <a:b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Front Side Boundary Fence</a:t>
                      </a:r>
                    </a:p>
                  </a:txBody>
                  <a:tcPr marL="128754" marR="8583" marT="8588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2015-02-03</a:t>
                      </a:r>
                    </a:p>
                  </a:txBody>
                  <a:tcPr marL="8583" marR="8583" marT="8588" marB="0" anchor="ctr" horzOverflow="overflow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2015-02-16</a:t>
                      </a:r>
                    </a:p>
                  </a:txBody>
                  <a:tcPr marL="8583" marR="8583" marT="8588" marB="0" anchor="ctr" horzOverflow="overflow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8583" marR="8583" marT="8588" marB="0" anchor="ctr" horzOverflow="overflow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90,372,000</a:t>
                      </a:r>
                    </a:p>
                  </a:txBody>
                  <a:tcPr marL="8583" marR="128754" marT="8588" marB="0" anchor="ctr" horzOverflow="overflow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USD equiv. 2,040,000</a:t>
                      </a:r>
                    </a:p>
                  </a:txBody>
                  <a:tcPr marL="8583" marR="8583" marT="8588" marB="0" anchor="ctr" horzOverflow="overflow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54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총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V/O </a:t>
                      </a: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금액</a:t>
                      </a:r>
                    </a:p>
                  </a:txBody>
                  <a:tcPr marL="128754" marR="8583" marT="8588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8583" marR="8583" marT="8588" marB="0"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583" marR="8583" marT="8588" marB="0"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5,029,043</a:t>
                      </a:r>
                    </a:p>
                  </a:txBody>
                  <a:tcPr marL="8583" marR="128754" marT="8588" marB="0"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90,372,000</a:t>
                      </a:r>
                    </a:p>
                  </a:txBody>
                  <a:tcPr marL="8583" marR="128754" marT="8588" marB="0"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USD equiv. 7,069,043</a:t>
                      </a:r>
                    </a:p>
                  </a:txBody>
                  <a:tcPr marL="8583" marR="8583" marT="8588" marB="0" anchor="ctr" horzOverflow="overflow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278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12</a:t>
            </a:fld>
            <a:endParaRPr lang="en-US" altLang="ko-KR" dirty="0"/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1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사업 개요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8" name="직사각형 1"/>
          <p:cNvSpPr>
            <a:spLocks noChangeArrowheads="1"/>
          </p:cNvSpPr>
          <p:nvPr/>
        </p:nvSpPr>
        <p:spPr bwMode="auto">
          <a:xfrm>
            <a:off x="1795464" y="1943836"/>
            <a:ext cx="4120517" cy="337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742950" indent="-285750" eaLnBrk="0" hangingPunct="0"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eaLnBrk="0" hangingPunct="0"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eaLnBrk="0" hangingPunct="0"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eaLnBrk="0" hangingPunct="0"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latinLnBrk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lt"/>
                <a:ea typeface="+mn-ea"/>
                <a:cs typeface="Arial" panose="020B0604020202020204" pitchFamily="34" charset="0"/>
              </a:rPr>
              <a:t>Performance</a:t>
            </a:r>
            <a:r>
              <a:rPr kumimoji="0"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lt"/>
                <a:ea typeface="+mn-ea"/>
                <a:cs typeface="Arial" panose="020B0604020202020204" pitchFamily="34" charset="0"/>
              </a:rPr>
              <a:t>Test</a:t>
            </a:r>
          </a:p>
          <a:p>
            <a:pPr marL="0" eaLnBrk="1" fontAlgn="ctr" hangingPunct="1">
              <a:lnSpc>
                <a:spcPct val="150000"/>
              </a:lnSpc>
              <a:tabLst/>
              <a:defRPr/>
            </a:pP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1) 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Unit1,2 </a:t>
            </a:r>
            <a:r>
              <a:rPr kumimoji="0"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의 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functional test</a:t>
            </a:r>
            <a:r>
              <a:rPr kumimoji="0"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완료 </a:t>
            </a:r>
            <a:r>
              <a:rPr kumimoji="0"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후 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ASME PTC 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Code</a:t>
            </a:r>
            <a:r>
              <a:rPr kumimoji="0"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에 따라 실시   </a:t>
            </a:r>
            <a:endParaRPr kumimoji="0" lang="en-US" altLang="ko-KR" sz="105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0" eaLnBrk="1" fontAlgn="ctr" hangingPunct="1">
              <a:lnSpc>
                <a:spcPct val="150000"/>
              </a:lnSpc>
              <a:tabLst/>
              <a:defRPr/>
            </a:pP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2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) 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Performance Test </a:t>
            </a:r>
            <a:r>
              <a:rPr kumimoji="0"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시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Minimum Performance   </a:t>
            </a:r>
          </a:p>
          <a:p>
            <a:pPr marL="0" eaLnBrk="1" fontAlgn="ctr" hangingPunct="1">
              <a:lnSpc>
                <a:spcPct val="150000"/>
              </a:lnSpc>
              <a:tabLst/>
              <a:defRPr/>
            </a:pP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Levels</a:t>
            </a:r>
            <a:r>
              <a:rPr kumimoji="0"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를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만족하나 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Guaranteed 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Performance 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Levels </a:t>
            </a:r>
            <a:r>
              <a:rPr kumimoji="0"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를 만족</a:t>
            </a:r>
            <a:endParaRPr kumimoji="0" lang="en-US" altLang="ko-KR" sz="105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0" eaLnBrk="1" fontAlgn="ctr" hangingPunct="1">
              <a:lnSpc>
                <a:spcPct val="150000"/>
              </a:lnSpc>
              <a:tabLst/>
              <a:defRPr/>
            </a:pP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</a:t>
            </a:r>
            <a:r>
              <a:rPr kumimoji="0"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하지 못할 경우 </a:t>
            </a:r>
            <a:endParaRPr kumimoji="0" lang="en-US" altLang="ko-KR" sz="105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0" eaLnBrk="1" fontAlgn="ctr" hangingPunct="1">
              <a:lnSpc>
                <a:spcPct val="150000"/>
              </a:lnSpc>
              <a:tabLst/>
              <a:defRPr/>
            </a:pPr>
            <a:r>
              <a:rPr kumimoji="0" lang="en-US" altLang="ko-KR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</a:t>
            </a:r>
            <a:r>
              <a:rPr kumimoji="0" lang="ko-KR" altLang="en-US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Delay LD </a:t>
            </a:r>
            <a:r>
              <a:rPr kumimoji="0" lang="ko-KR" altLang="en-US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지급 조건하에 </a:t>
            </a:r>
            <a:r>
              <a:rPr kumimoji="0" lang="en-US" altLang="ko-KR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Unit </a:t>
            </a:r>
            <a:r>
              <a:rPr kumimoji="0" lang="en-US" altLang="ko-KR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Completion Cure Period(180</a:t>
            </a:r>
            <a:r>
              <a:rPr kumimoji="0" lang="ko-KR" altLang="en-US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일 간</a:t>
            </a:r>
            <a:r>
              <a:rPr kumimoji="0" lang="en-US" altLang="ko-KR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)</a:t>
            </a:r>
            <a:r>
              <a:rPr kumimoji="0" lang="ko-KR" altLang="en-US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endParaRPr kumimoji="0" lang="en-US" altLang="ko-KR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0" eaLnBrk="1" fontAlgn="ctr" hangingPunct="1">
              <a:lnSpc>
                <a:spcPct val="150000"/>
              </a:lnSpc>
              <a:tabLst/>
              <a:defRPr/>
            </a:pPr>
            <a:r>
              <a:rPr kumimoji="0" lang="en-US" altLang="ko-KR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   </a:t>
            </a:r>
            <a:r>
              <a:rPr kumimoji="0" lang="ko-KR" altLang="en-US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횟수 관계 없이 </a:t>
            </a:r>
            <a:r>
              <a:rPr kumimoji="0" lang="en-US" altLang="ko-KR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Test</a:t>
            </a:r>
            <a:r>
              <a:rPr kumimoji="0" lang="ko-KR" altLang="en-US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가능</a:t>
            </a:r>
            <a:endParaRPr kumimoji="0" lang="en-US" altLang="ko-KR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0" eaLnBrk="1" fontAlgn="ctr" hangingPunct="1">
              <a:lnSpc>
                <a:spcPct val="150000"/>
              </a:lnSpc>
              <a:tabLst/>
              <a:defRPr/>
            </a:pPr>
            <a:endParaRPr kumimoji="0" lang="en-US" altLang="ko-KR" sz="2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latinLnBrk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Reliability Run Test</a:t>
            </a:r>
            <a:r>
              <a:rPr kumimoji="0"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  </a:t>
            </a:r>
            <a:endParaRPr kumimoji="0" lang="en-US" altLang="ko-KR" sz="14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+mj-ea"/>
              <a:ea typeface="+mj-ea"/>
              <a:cs typeface="Arial" panose="020B0604020202020204" pitchFamily="34" charset="0"/>
            </a:endParaRPr>
          </a:p>
          <a:p>
            <a:pPr latinLnBrk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endParaRPr kumimoji="0" lang="en-US" altLang="ko-KR" sz="1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+mj-ea"/>
              <a:ea typeface="+mj-ea"/>
              <a:cs typeface="Arial" panose="020B0604020202020204" pitchFamily="34" charset="0"/>
            </a:endParaRPr>
          </a:p>
          <a:p>
            <a:pPr latinLnBrk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endParaRPr kumimoji="0" lang="en-US" altLang="ko-KR" sz="14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+mj-lt"/>
              <a:cs typeface="Arial" panose="020B0604020202020204" pitchFamily="34" charset="0"/>
            </a:endParaRPr>
          </a:p>
          <a:p>
            <a:pPr latinLnBrk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endParaRPr kumimoji="0" lang="en-US" altLang="ko-KR" sz="5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+mj-lt"/>
              <a:cs typeface="Arial" panose="020B0604020202020204" pitchFamily="34" charset="0"/>
            </a:endParaRPr>
          </a:p>
          <a:p>
            <a:pPr latinLnBrk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endParaRPr kumimoji="0" lang="en-US" altLang="ko-KR" sz="5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+mj-lt"/>
              <a:cs typeface="Arial" panose="020B0604020202020204" pitchFamily="34" charset="0"/>
            </a:endParaRPr>
          </a:p>
          <a:p>
            <a:pPr latinLnBrk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lt"/>
                <a:cs typeface="Arial" panose="020B0604020202020204" pitchFamily="34" charset="0"/>
              </a:rPr>
              <a:t>Unit </a:t>
            </a:r>
            <a:r>
              <a: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lt"/>
                <a:cs typeface="Arial" panose="020B0604020202020204" pitchFamily="34" charset="0"/>
              </a:rPr>
              <a:t>Completion </a:t>
            </a:r>
            <a:r>
              <a: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lt"/>
                <a:cs typeface="Arial" panose="020B0604020202020204" pitchFamily="34" charset="0"/>
              </a:rPr>
              <a:t>Certificate</a:t>
            </a:r>
            <a:endParaRPr kumimoji="0"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727894" y="1673806"/>
            <a:ext cx="4378419" cy="311928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1717793" y="4869160"/>
            <a:ext cx="8858132" cy="162018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1" name="그룹 35"/>
          <p:cNvGrpSpPr>
            <a:grpSpLocks/>
          </p:cNvGrpSpPr>
          <p:nvPr/>
        </p:nvGrpSpPr>
        <p:grpSpPr bwMode="auto">
          <a:xfrm>
            <a:off x="1717793" y="4819656"/>
            <a:ext cx="732802" cy="139516"/>
            <a:chOff x="589112" y="2938681"/>
            <a:chExt cx="1017507" cy="287980"/>
          </a:xfrm>
        </p:grpSpPr>
        <p:sp>
          <p:nvSpPr>
            <p:cNvPr id="12" name="한쪽 모서리가 잘린 사각형 11"/>
            <p:cNvSpPr/>
            <p:nvPr/>
          </p:nvSpPr>
          <p:spPr bwMode="auto">
            <a:xfrm flipV="1">
              <a:off x="589112" y="2938681"/>
              <a:ext cx="957862" cy="287980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598637" y="2938681"/>
              <a:ext cx="1007982" cy="279379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참고 자료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034289" y="5454226"/>
            <a:ext cx="3746677" cy="973391"/>
          </a:xfrm>
          <a:prstGeom prst="rect">
            <a:avLst/>
          </a:prstGeom>
          <a:noFill/>
          <a:ln w="31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44394" y="4959171"/>
            <a:ext cx="335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lt"/>
                <a:cs typeface="Arial" panose="020B0604020202020204" pitchFamily="34" charset="0"/>
              </a:rPr>
              <a:t>Substantial </a:t>
            </a: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lt"/>
                <a:cs typeface="Arial" panose="020B0604020202020204" pitchFamily="34" charset="0"/>
              </a:rPr>
              <a:t>Completion </a:t>
            </a: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lt"/>
                <a:cs typeface="Arial" panose="020B0604020202020204" pitchFamily="34" charset="0"/>
              </a:rPr>
              <a:t>Certificate</a:t>
            </a:r>
            <a:endParaRPr lang="en-US" altLang="ko-KR" sz="14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97477" y="5454226"/>
            <a:ext cx="3746677" cy="945105"/>
          </a:xfrm>
          <a:prstGeom prst="rect">
            <a:avLst/>
          </a:prstGeom>
          <a:noFill/>
          <a:ln w="317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7" name="그룹 35"/>
          <p:cNvGrpSpPr>
            <a:grpSpLocks/>
          </p:cNvGrpSpPr>
          <p:nvPr/>
        </p:nvGrpSpPr>
        <p:grpSpPr bwMode="auto">
          <a:xfrm>
            <a:off x="1722439" y="1557338"/>
            <a:ext cx="2016125" cy="296862"/>
            <a:chOff x="589112" y="2929136"/>
            <a:chExt cx="2016199" cy="297525"/>
          </a:xfrm>
        </p:grpSpPr>
        <p:sp>
          <p:nvSpPr>
            <p:cNvPr id="18" name="한쪽 모서리가 잘린 사각형 17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⑪ 완공 시험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240234" y="1943835"/>
            <a:ext cx="4356266" cy="4029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n-ea"/>
                <a:cs typeface="Arial" panose="020B0604020202020204" pitchFamily="34" charset="0"/>
              </a:rPr>
              <a:t>Warranty </a:t>
            </a:r>
            <a:r>
              <a:rPr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n-ea"/>
                <a:cs typeface="Arial" panose="020B0604020202020204" pitchFamily="34" charset="0"/>
              </a:rPr>
              <a:t>조건</a:t>
            </a:r>
            <a:endParaRPr lang="en-US" altLang="ko-KR" sz="14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+mn-ea"/>
              <a:cs typeface="Arial" panose="020B0604020202020204" pitchFamily="34" charset="0"/>
            </a:endParaRPr>
          </a:p>
          <a:p>
            <a:pPr indent="-228600" fontAlgn="ctr"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100" dirty="0">
                <a:ea typeface="맑은 고딕" pitchFamily="50" charset="-127"/>
              </a:rPr>
              <a:t> 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1)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하자담보기간 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(Warranty Period)</a:t>
            </a:r>
          </a:p>
          <a:p>
            <a:pPr indent="-228600" fontAlgn="ctr"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-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Unit : Unit Completion Certificate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발급 후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24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개월</a:t>
            </a:r>
            <a:endParaRPr lang="en-US" altLang="ko-KR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indent="-228600" fontAlgn="ctr"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-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공용 설비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S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ubstantial Completion Certificate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발급 후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24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개월</a:t>
            </a:r>
            <a:endParaRPr lang="en-US" altLang="ko-KR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indent="-228600" fontAlgn="ctr"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2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기간 연장</a:t>
            </a: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indent="-228600" fontAlgn="ctr"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-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Remedial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work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에 대해서만 추가 보증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: Remedial work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완료 </a:t>
            </a:r>
            <a:endParaRPr lang="en-US" altLang="ko-KR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indent="-228600" fontAlgn="ctr"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시점으로 부터 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24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개월 </a:t>
            </a:r>
            <a:endParaRPr lang="en-US" altLang="ko-KR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indent="-228600" fontAlgn="ctr"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3)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최대 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Warranty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기간은 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48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개월</a:t>
            </a: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 bwMode="black">
          <a:xfrm>
            <a:off x="6235048" y="1673806"/>
            <a:ext cx="4340878" cy="311928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22" name="그룹 35"/>
          <p:cNvGrpSpPr>
            <a:grpSpLocks/>
          </p:cNvGrpSpPr>
          <p:nvPr/>
        </p:nvGrpSpPr>
        <p:grpSpPr bwMode="auto">
          <a:xfrm>
            <a:off x="6226926" y="1543995"/>
            <a:ext cx="2016125" cy="296863"/>
            <a:chOff x="589112" y="2929136"/>
            <a:chExt cx="2016199" cy="297525"/>
          </a:xfrm>
        </p:grpSpPr>
        <p:sp>
          <p:nvSpPr>
            <p:cNvPr id="23" name="한쪽 모서리가 잘린 사각형 22"/>
            <p:cNvSpPr/>
            <p:nvPr/>
          </p:nvSpPr>
          <p:spPr bwMode="auto">
            <a:xfrm flipV="1">
              <a:off x="589112" y="2938682"/>
              <a:ext cx="1763778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⑫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하자 담보 책임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820526" y="4028990"/>
            <a:ext cx="379783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lnSpc>
                <a:spcPct val="120000"/>
              </a:lnSpc>
              <a:defRPr/>
            </a:pPr>
            <a:r>
              <a:rPr lang="en-US" altLang="ko-KR" sz="1050" dirty="0">
                <a:ea typeface="맑은 고딕" pitchFamily="50" charset="-127"/>
              </a:rPr>
              <a:t> </a:t>
            </a:r>
            <a:r>
              <a:rPr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1) Minimum Performance Levels</a:t>
            </a:r>
            <a:r>
              <a:rPr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만족 후 </a:t>
            </a:r>
            <a:r>
              <a:rPr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28</a:t>
            </a:r>
            <a:r>
              <a:rPr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일간 </a:t>
            </a:r>
            <a:r>
              <a:rPr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RR test </a:t>
            </a:r>
            <a:r>
              <a:rPr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실시</a:t>
            </a:r>
            <a:endParaRPr lang="en-US" altLang="ko-KR" sz="105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fontAlgn="ctr">
              <a:lnSpc>
                <a:spcPct val="120000"/>
              </a:lnSpc>
              <a:defRPr/>
            </a:pPr>
            <a:r>
              <a:rPr lang="en-US" altLang="ko-KR" sz="1050" dirty="0">
                <a:solidFill>
                  <a:srgbClr val="1016FC"/>
                </a:solidFill>
                <a:ea typeface="맑은 고딕" pitchFamily="50" charset="-127"/>
              </a:rPr>
              <a:t> </a:t>
            </a:r>
            <a:r>
              <a:rPr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2) R/R Test </a:t>
            </a:r>
            <a:r>
              <a:rPr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통과는 </a:t>
            </a:r>
            <a:r>
              <a:rPr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Unit Completion</a:t>
            </a:r>
            <a:r>
              <a:rPr lang="ko-KR" altLang="en-US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의 전제 조건은 아님</a:t>
            </a:r>
            <a:r>
              <a:rPr lang="en-US" altLang="ko-KR" sz="105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. </a:t>
            </a:r>
            <a:endParaRPr lang="en-US" altLang="ko-KR" sz="105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1016FC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07288" y="5234280"/>
            <a:ext cx="4099024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ctr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1) Unit Completion Certificate</a:t>
            </a:r>
          </a:p>
          <a:p>
            <a:pPr fontAlgn="ctr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-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MCC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발급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                          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-Training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의무 이행</a:t>
            </a:r>
            <a:endParaRPr lang="en-US" altLang="ko-KR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각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Unit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에 대한 업무 종료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	  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-O&amp;M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매뉴얼 제출</a:t>
            </a:r>
            <a:endParaRPr lang="en-US" altLang="ko-KR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altLang="ko-KR" sz="8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Acceptance/Performance Test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통과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altLang="ko-KR" sz="8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Disputed LD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존재 시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LD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보증 발급</a:t>
            </a:r>
            <a:endParaRPr lang="en-US" altLang="ko-KR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-Undisputed LD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지불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   </a:t>
            </a:r>
            <a:endParaRPr lang="ko-KR" altLang="en-US" dirty="0">
              <a:latin typeface="Arial Narrow" pitchFamily="34" charset="0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97476" y="5228692"/>
            <a:ext cx="4099024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ctr"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1)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Substantial Completion Certificate</a:t>
            </a:r>
          </a:p>
          <a:p>
            <a:pPr fontAlgn="ctr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- Facility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관련 모든 공사 작업 완료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- Training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완료</a:t>
            </a:r>
            <a:endParaRPr lang="en-US" altLang="ko-KR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- Punch List mutually agreed </a:t>
            </a:r>
          </a:p>
          <a:p>
            <a:pPr fontAlgn="ctr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- Site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내에서 모든 철거 작업완료</a:t>
            </a:r>
            <a:endParaRPr lang="en-US" altLang="ko-KR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fontAlgn="ctr">
              <a:lnSpc>
                <a:spcPct val="150000"/>
              </a:lnSpc>
              <a:defRPr/>
            </a:pP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- 2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기 </a:t>
            </a:r>
            <a:r>
              <a:rPr lang="en-US" altLang="ko-KR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Unit Completion </a:t>
            </a:r>
            <a:r>
              <a:rPr lang="ko-KR" altLang="en-US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완료</a:t>
            </a:r>
            <a:endParaRPr lang="en-US" altLang="ko-KR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991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1898830"/>
            <a:ext cx="8584505" cy="382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 개요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3" y="1695500"/>
            <a:ext cx="8640000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9" y="1557338"/>
            <a:ext cx="2016125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⑬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Plot Plan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13</a:t>
            </a:fld>
            <a:endParaRPr lang="en-US" altLang="ko-KR" dirty="0"/>
          </a:p>
        </p:txBody>
      </p:sp>
      <p:sp>
        <p:nvSpPr>
          <p:cNvPr id="56" name="직사각형 55"/>
          <p:cNvSpPr/>
          <p:nvPr/>
        </p:nvSpPr>
        <p:spPr>
          <a:xfrm>
            <a:off x="4670820" y="3262019"/>
            <a:ext cx="1324687" cy="387078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214034" y="4554018"/>
            <a:ext cx="351797" cy="264626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984743" y="2528901"/>
            <a:ext cx="2115235" cy="1885283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90554" y="4712794"/>
            <a:ext cx="485667" cy="705151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474132" y="4464116"/>
            <a:ext cx="791999" cy="811001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2" name="직사각형 61"/>
          <p:cNvSpPr/>
          <p:nvPr/>
        </p:nvSpPr>
        <p:spPr>
          <a:xfrm rot="1373101">
            <a:off x="2812113" y="2389748"/>
            <a:ext cx="1681153" cy="406279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388558" y="4554018"/>
            <a:ext cx="437412" cy="305616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220500" y="4169732"/>
            <a:ext cx="351797" cy="264626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70820" y="3682571"/>
            <a:ext cx="1341799" cy="731613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688095" y="4509120"/>
            <a:ext cx="280192" cy="440524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370020" y="2933946"/>
            <a:ext cx="906000" cy="295384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987999" y="3582600"/>
            <a:ext cx="846803" cy="2132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Owner Area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3028125" y="4101241"/>
            <a:ext cx="839020" cy="2132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Admin Area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3322075" y="2175805"/>
            <a:ext cx="842133" cy="2132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Barge Pier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931063" y="4962536"/>
            <a:ext cx="1338696" cy="2117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Coal Unlading Jetty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360306" y="2110958"/>
            <a:ext cx="1147232" cy="2132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Ash Landfill Area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9099979" y="2112516"/>
            <a:ext cx="1044495" cy="2117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b="1" dirty="0">
                <a:solidFill>
                  <a:srgbClr val="000066"/>
                </a:solidFill>
                <a:cs typeface="Arial" pitchFamily="34" charset="0"/>
              </a:rPr>
              <a:t>Switch Yard Area</a:t>
            </a:r>
            <a:endParaRPr lang="ko-KR" altLang="en-US" sz="800" b="1" dirty="0">
              <a:solidFill>
                <a:srgbClr val="000066"/>
              </a:solidFill>
              <a:cs typeface="Arial" pitchFamily="34" charset="0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7495732" y="5597638"/>
            <a:ext cx="1214166" cy="2117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Temp. Camp Area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295800" y="3479864"/>
            <a:ext cx="275522" cy="621093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504414" y="3001348"/>
            <a:ext cx="803794" cy="227983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cxnSp>
        <p:nvCxnSpPr>
          <p:cNvPr id="98" name="직선 화살표 연결선 126"/>
          <p:cNvCxnSpPr>
            <a:cxnSpLocks noChangeShapeType="1"/>
            <a:stCxn id="85" idx="2"/>
          </p:cNvCxnSpPr>
          <p:nvPr/>
        </p:nvCxnSpPr>
        <p:spPr bwMode="auto">
          <a:xfrm>
            <a:off x="7934700" y="2324217"/>
            <a:ext cx="0" cy="677131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직선 화살표 연결선 127"/>
          <p:cNvCxnSpPr>
            <a:cxnSpLocks noChangeShapeType="1"/>
          </p:cNvCxnSpPr>
          <p:nvPr/>
        </p:nvCxnSpPr>
        <p:spPr bwMode="auto">
          <a:xfrm>
            <a:off x="9666589" y="2324217"/>
            <a:ext cx="0" cy="677131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모서리가 둥근 직사각형 102"/>
          <p:cNvSpPr/>
          <p:nvPr/>
        </p:nvSpPr>
        <p:spPr>
          <a:xfrm>
            <a:off x="5338930" y="2433117"/>
            <a:ext cx="1212610" cy="2132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Temp. Site Office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cxnSp>
        <p:nvCxnSpPr>
          <p:cNvPr id="104" name="직선 화살표 연결선 129"/>
          <p:cNvCxnSpPr>
            <a:cxnSpLocks noChangeShapeType="1"/>
          </p:cNvCxnSpPr>
          <p:nvPr/>
        </p:nvCxnSpPr>
        <p:spPr bwMode="auto">
          <a:xfrm>
            <a:off x="5859618" y="2650515"/>
            <a:ext cx="0" cy="412505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직선 화살표 연결선 130"/>
          <p:cNvCxnSpPr>
            <a:cxnSpLocks noChangeShapeType="1"/>
          </p:cNvCxnSpPr>
          <p:nvPr/>
        </p:nvCxnSpPr>
        <p:spPr bwMode="auto">
          <a:xfrm>
            <a:off x="3770499" y="2278233"/>
            <a:ext cx="0" cy="412506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직선 화살표 연결선 131"/>
          <p:cNvCxnSpPr>
            <a:cxnSpLocks noChangeShapeType="1"/>
          </p:cNvCxnSpPr>
          <p:nvPr/>
        </p:nvCxnSpPr>
        <p:spPr bwMode="auto">
          <a:xfrm flipV="1">
            <a:off x="2052479" y="4159318"/>
            <a:ext cx="0" cy="795434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직선 화살표 연결선 132"/>
          <p:cNvCxnSpPr>
            <a:cxnSpLocks noChangeShapeType="1"/>
          </p:cNvCxnSpPr>
          <p:nvPr/>
        </p:nvCxnSpPr>
        <p:spPr bwMode="auto">
          <a:xfrm flipV="1">
            <a:off x="7934700" y="5174237"/>
            <a:ext cx="0" cy="442081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모서리가 둥근 직사각형 110"/>
          <p:cNvSpPr/>
          <p:nvPr/>
        </p:nvSpPr>
        <p:spPr>
          <a:xfrm>
            <a:off x="6454024" y="5721473"/>
            <a:ext cx="839021" cy="2117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Coal Dome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cxnSp>
        <p:nvCxnSpPr>
          <p:cNvPr id="112" name="직선 화살표 연결선 134"/>
          <p:cNvCxnSpPr>
            <a:cxnSpLocks noChangeShapeType="1"/>
            <a:stCxn id="111" idx="0"/>
          </p:cNvCxnSpPr>
          <p:nvPr/>
        </p:nvCxnSpPr>
        <p:spPr bwMode="auto">
          <a:xfrm flipH="1" flipV="1">
            <a:off x="6866528" y="5142408"/>
            <a:ext cx="6226" cy="579064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직선 화살표 연결선 135"/>
          <p:cNvCxnSpPr>
            <a:cxnSpLocks noChangeShapeType="1"/>
          </p:cNvCxnSpPr>
          <p:nvPr/>
        </p:nvCxnSpPr>
        <p:spPr bwMode="auto">
          <a:xfrm flipH="1" flipV="1">
            <a:off x="5578330" y="4769611"/>
            <a:ext cx="6226" cy="907511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모서리가 둥근 직사각형 128"/>
          <p:cNvSpPr/>
          <p:nvPr/>
        </p:nvSpPr>
        <p:spPr>
          <a:xfrm>
            <a:off x="4670819" y="5677121"/>
            <a:ext cx="1424310" cy="2833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Warehouse &amp; Maintenance Building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4504414" y="5393856"/>
            <a:ext cx="800104" cy="2117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WWT Area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cxnSp>
        <p:nvCxnSpPr>
          <p:cNvPr id="131" name="직선 화살표 연결선 138"/>
          <p:cNvCxnSpPr>
            <a:cxnSpLocks noChangeShapeType="1"/>
            <a:stCxn id="130" idx="0"/>
          </p:cNvCxnSpPr>
          <p:nvPr/>
        </p:nvCxnSpPr>
        <p:spPr bwMode="auto">
          <a:xfrm flipV="1">
            <a:off x="4904466" y="4698045"/>
            <a:ext cx="0" cy="695810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2" name="모서리가 둥근 직사각형 131"/>
          <p:cNvSpPr/>
          <p:nvPr/>
        </p:nvSpPr>
        <p:spPr>
          <a:xfrm>
            <a:off x="3344122" y="5417945"/>
            <a:ext cx="1052277" cy="2117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Intake Facility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cxnSp>
        <p:nvCxnSpPr>
          <p:cNvPr id="133" name="직선 화살표 연결선 140"/>
          <p:cNvCxnSpPr>
            <a:cxnSpLocks noChangeShapeType="1"/>
          </p:cNvCxnSpPr>
          <p:nvPr/>
        </p:nvCxnSpPr>
        <p:spPr bwMode="auto">
          <a:xfrm>
            <a:off x="3867146" y="4216431"/>
            <a:ext cx="485667" cy="0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직선 화살표 연결선 141"/>
          <p:cNvCxnSpPr>
            <a:cxnSpLocks noChangeShapeType="1"/>
          </p:cNvCxnSpPr>
          <p:nvPr/>
        </p:nvCxnSpPr>
        <p:spPr bwMode="auto">
          <a:xfrm flipV="1">
            <a:off x="4265642" y="4740813"/>
            <a:ext cx="0" cy="695810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직선 화살표 연결선 142"/>
          <p:cNvCxnSpPr>
            <a:cxnSpLocks noChangeShapeType="1"/>
          </p:cNvCxnSpPr>
          <p:nvPr/>
        </p:nvCxnSpPr>
        <p:spPr bwMode="auto">
          <a:xfrm>
            <a:off x="3834802" y="3690008"/>
            <a:ext cx="571281" cy="0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" name="모서리가 둥근 직사각형 135"/>
          <p:cNvSpPr/>
          <p:nvPr/>
        </p:nvSpPr>
        <p:spPr>
          <a:xfrm>
            <a:off x="5059965" y="3348672"/>
            <a:ext cx="582177" cy="2117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Unit 3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4742414" y="3860025"/>
            <a:ext cx="1229733" cy="3471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Unit 1,2 </a:t>
            </a:r>
          </a:p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Power Block Area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  <p:cxnSp>
        <p:nvCxnSpPr>
          <p:cNvPr id="138" name="직선 화살표 연결선 145"/>
          <p:cNvCxnSpPr>
            <a:cxnSpLocks noChangeShapeType="1"/>
          </p:cNvCxnSpPr>
          <p:nvPr/>
        </p:nvCxnSpPr>
        <p:spPr bwMode="auto">
          <a:xfrm flipH="1">
            <a:off x="4911492" y="2272007"/>
            <a:ext cx="1556" cy="837464"/>
          </a:xfrm>
          <a:prstGeom prst="straightConnector1">
            <a:avLst/>
          </a:prstGeom>
          <a:noFill/>
          <a:ln w="6350" algn="ctr">
            <a:solidFill>
              <a:srgbClr val="1016FC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" name="모서리가 둥근 직사각형 138"/>
          <p:cNvSpPr/>
          <p:nvPr/>
        </p:nvSpPr>
        <p:spPr>
          <a:xfrm>
            <a:off x="4375380" y="2175111"/>
            <a:ext cx="963550" cy="2833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101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Storm Water </a:t>
            </a:r>
          </a:p>
          <a:p>
            <a:pPr algn="ctr">
              <a:defRPr/>
            </a:pPr>
            <a:r>
              <a:rPr lang="en-US" altLang="ko-KR" sz="900" b="1" dirty="0">
                <a:solidFill>
                  <a:srgbClr val="000066"/>
                </a:solidFill>
                <a:cs typeface="Arial" pitchFamily="34" charset="0"/>
              </a:rPr>
              <a:t>Runoff Pond</a:t>
            </a:r>
            <a:endParaRPr lang="ko-KR" altLang="en-US" sz="900" b="1" dirty="0">
              <a:solidFill>
                <a:srgbClr val="00006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391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223" y="2073818"/>
            <a:ext cx="5189882" cy="405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 개요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3" y="1695500"/>
            <a:ext cx="8640000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14</a:t>
            </a:fld>
            <a:endParaRPr lang="en-US" altLang="ko-KR" dirty="0"/>
          </a:p>
        </p:txBody>
      </p:sp>
      <p:sp>
        <p:nvSpPr>
          <p:cNvPr id="54" name="직사각형 53"/>
          <p:cNvSpPr/>
          <p:nvPr/>
        </p:nvSpPr>
        <p:spPr>
          <a:xfrm>
            <a:off x="1820526" y="1853826"/>
            <a:ext cx="1914563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atinLnBrk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j-lt"/>
                <a:cs typeface="Arial" panose="020B0604020202020204" pitchFamily="34" charset="0"/>
              </a:rPr>
              <a:t>Power Block Area</a:t>
            </a:r>
            <a:endParaRPr lang="en-US" altLang="ko-KR" sz="14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 bwMode="black">
          <a:xfrm>
            <a:off x="1727893" y="1695500"/>
            <a:ext cx="8640000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7131115" y="1725716"/>
          <a:ext cx="3150350" cy="4562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Steam Turbine &amp; Generator #1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Steam Turbine &amp; Generator #2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Boiler #1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Boiler #2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Electrostatic</a:t>
                      </a:r>
                      <a:r>
                        <a:rPr kumimoji="0" lang="en-US" altLang="ko-KR" sz="85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Precipitator Set #1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Electrostatic</a:t>
                      </a:r>
                      <a:r>
                        <a:rPr kumimoji="0" lang="en-US" altLang="ko-KR" sz="85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Precipitator Set #1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Central Control</a:t>
                      </a:r>
                      <a:r>
                        <a:rPr kumimoji="0" lang="en-US" altLang="ko-KR" sz="85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Building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marR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Steam Turbine Building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Step-Up &amp; AUX.</a:t>
                      </a:r>
                      <a:r>
                        <a:rPr kumimoji="0" lang="en-US" altLang="ko-KR" sz="85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Transformer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Chimney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Administration Building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Sea Water Intake Facility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CWP Electrical &amp; Chlorination Building</a:t>
                      </a: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Water Treatment Building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Warehouse &amp; Maintenance Building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Induced Draft</a:t>
                      </a:r>
                      <a:r>
                        <a:rPr kumimoji="0" lang="en-US" altLang="ko-KR" sz="85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Fan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Fly Ash</a:t>
                      </a:r>
                      <a:r>
                        <a:rPr kumimoji="0" lang="en-US" altLang="ko-KR" sz="85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Storage </a:t>
                      </a:r>
                      <a:r>
                        <a:rPr kumimoji="0" lang="en-US" altLang="ko-KR" sz="850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Silo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5893">
                <a:tc>
                  <a:txBody>
                    <a:bodyPr/>
                    <a:lstStyle/>
                    <a:p>
                      <a:pPr marL="0" indent="0" algn="ctr" defTabSz="914400" rtl="0" eaLnBrk="0" fontAlgn="base" latinLnBrk="0" hangingPunct="0"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  <a:endParaRPr kumimoji="0" lang="ko-KR" altLang="en-US" sz="85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40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>
                          <a:tab pos="1800000" algn="l"/>
                        </a:tabLst>
                        <a:defRPr/>
                      </a:pPr>
                      <a:r>
                        <a:rPr kumimoji="0" lang="en-US" altLang="ko-KR" sz="85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Bottom Ash Storage Silo</a:t>
                      </a:r>
                      <a:endParaRPr kumimoji="0" lang="ko-KR" altLang="en-US" sz="85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0182" marR="110182" marT="55090" marB="5509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6" name="직사각형 50"/>
          <p:cNvSpPr/>
          <p:nvPr/>
        </p:nvSpPr>
        <p:spPr bwMode="auto">
          <a:xfrm>
            <a:off x="4925871" y="5162530"/>
            <a:ext cx="945105" cy="818797"/>
          </a:xfrm>
          <a:custGeom>
            <a:avLst/>
            <a:gdLst>
              <a:gd name="connsiteX0" fmla="*/ 0 w 945105"/>
              <a:gd name="connsiteY0" fmla="*/ 0 h 736229"/>
              <a:gd name="connsiteX1" fmla="*/ 945105 w 945105"/>
              <a:gd name="connsiteY1" fmla="*/ 0 h 736229"/>
              <a:gd name="connsiteX2" fmla="*/ 945105 w 945105"/>
              <a:gd name="connsiteY2" fmla="*/ 736229 h 736229"/>
              <a:gd name="connsiteX3" fmla="*/ 0 w 945105"/>
              <a:gd name="connsiteY3" fmla="*/ 736229 h 736229"/>
              <a:gd name="connsiteX4" fmla="*/ 0 w 945105"/>
              <a:gd name="connsiteY4" fmla="*/ 0 h 736229"/>
              <a:gd name="connsiteX0" fmla="*/ 0 w 957805"/>
              <a:gd name="connsiteY0" fmla="*/ 0 h 736229"/>
              <a:gd name="connsiteX1" fmla="*/ 945105 w 957805"/>
              <a:gd name="connsiteY1" fmla="*/ 0 h 736229"/>
              <a:gd name="connsiteX2" fmla="*/ 957805 w 957805"/>
              <a:gd name="connsiteY2" fmla="*/ 615579 h 736229"/>
              <a:gd name="connsiteX3" fmla="*/ 0 w 957805"/>
              <a:gd name="connsiteY3" fmla="*/ 736229 h 736229"/>
              <a:gd name="connsiteX4" fmla="*/ 0 w 957805"/>
              <a:gd name="connsiteY4" fmla="*/ 0 h 736229"/>
              <a:gd name="connsiteX0" fmla="*/ 0 w 957805"/>
              <a:gd name="connsiteY0" fmla="*/ 0 h 615579"/>
              <a:gd name="connsiteX1" fmla="*/ 945105 w 957805"/>
              <a:gd name="connsiteY1" fmla="*/ 0 h 615579"/>
              <a:gd name="connsiteX2" fmla="*/ 957805 w 957805"/>
              <a:gd name="connsiteY2" fmla="*/ 615579 h 615579"/>
              <a:gd name="connsiteX3" fmla="*/ 25400 w 957805"/>
              <a:gd name="connsiteY3" fmla="*/ 615579 h 615579"/>
              <a:gd name="connsiteX4" fmla="*/ 0 w 957805"/>
              <a:gd name="connsiteY4" fmla="*/ 0 h 615579"/>
              <a:gd name="connsiteX0" fmla="*/ 0 w 945105"/>
              <a:gd name="connsiteY0" fmla="*/ 0 h 615579"/>
              <a:gd name="connsiteX1" fmla="*/ 945105 w 945105"/>
              <a:gd name="connsiteY1" fmla="*/ 0 h 615579"/>
              <a:gd name="connsiteX2" fmla="*/ 932405 w 945105"/>
              <a:gd name="connsiteY2" fmla="*/ 615579 h 615579"/>
              <a:gd name="connsiteX3" fmla="*/ 25400 w 945105"/>
              <a:gd name="connsiteY3" fmla="*/ 615579 h 615579"/>
              <a:gd name="connsiteX4" fmla="*/ 0 w 945105"/>
              <a:gd name="connsiteY4" fmla="*/ 0 h 61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105" h="615579">
                <a:moveTo>
                  <a:pt x="0" y="0"/>
                </a:moveTo>
                <a:lnTo>
                  <a:pt x="945105" y="0"/>
                </a:lnTo>
                <a:lnTo>
                  <a:pt x="932405" y="615579"/>
                </a:lnTo>
                <a:lnTo>
                  <a:pt x="25400" y="615579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67" name="직사각형 57"/>
          <p:cNvSpPr/>
          <p:nvPr/>
        </p:nvSpPr>
        <p:spPr bwMode="auto">
          <a:xfrm>
            <a:off x="3346802" y="5081712"/>
            <a:ext cx="459008" cy="818797"/>
          </a:xfrm>
          <a:custGeom>
            <a:avLst/>
            <a:gdLst>
              <a:gd name="connsiteX0" fmla="*/ 0 w 505099"/>
              <a:gd name="connsiteY0" fmla="*/ 0 h 293849"/>
              <a:gd name="connsiteX1" fmla="*/ 505099 w 505099"/>
              <a:gd name="connsiteY1" fmla="*/ 0 h 293849"/>
              <a:gd name="connsiteX2" fmla="*/ 505099 w 505099"/>
              <a:gd name="connsiteY2" fmla="*/ 293849 h 293849"/>
              <a:gd name="connsiteX3" fmla="*/ 0 w 505099"/>
              <a:gd name="connsiteY3" fmla="*/ 293849 h 293849"/>
              <a:gd name="connsiteX4" fmla="*/ 0 w 505099"/>
              <a:gd name="connsiteY4" fmla="*/ 0 h 293849"/>
              <a:gd name="connsiteX0" fmla="*/ 0 w 505099"/>
              <a:gd name="connsiteY0" fmla="*/ 0 h 687549"/>
              <a:gd name="connsiteX1" fmla="*/ 505099 w 505099"/>
              <a:gd name="connsiteY1" fmla="*/ 0 h 687549"/>
              <a:gd name="connsiteX2" fmla="*/ 505099 w 505099"/>
              <a:gd name="connsiteY2" fmla="*/ 687549 h 687549"/>
              <a:gd name="connsiteX3" fmla="*/ 0 w 505099"/>
              <a:gd name="connsiteY3" fmla="*/ 293849 h 687549"/>
              <a:gd name="connsiteX4" fmla="*/ 0 w 505099"/>
              <a:gd name="connsiteY4" fmla="*/ 0 h 687549"/>
              <a:gd name="connsiteX0" fmla="*/ 0 w 505099"/>
              <a:gd name="connsiteY0" fmla="*/ 0 h 687549"/>
              <a:gd name="connsiteX1" fmla="*/ 505099 w 505099"/>
              <a:gd name="connsiteY1" fmla="*/ 0 h 687549"/>
              <a:gd name="connsiteX2" fmla="*/ 505099 w 505099"/>
              <a:gd name="connsiteY2" fmla="*/ 687549 h 687549"/>
              <a:gd name="connsiteX3" fmla="*/ 6350 w 505099"/>
              <a:gd name="connsiteY3" fmla="*/ 687549 h 687549"/>
              <a:gd name="connsiteX4" fmla="*/ 0 w 505099"/>
              <a:gd name="connsiteY4" fmla="*/ 0 h 68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099" h="687549">
                <a:moveTo>
                  <a:pt x="0" y="0"/>
                </a:moveTo>
                <a:lnTo>
                  <a:pt x="505099" y="0"/>
                </a:lnTo>
                <a:lnTo>
                  <a:pt x="505099" y="687549"/>
                </a:lnTo>
                <a:lnTo>
                  <a:pt x="6350" y="687549"/>
                </a:lnTo>
                <a:cubicBezTo>
                  <a:pt x="4233" y="458366"/>
                  <a:pt x="2117" y="229183"/>
                  <a:pt x="0" y="0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2028464" y="5046545"/>
            <a:ext cx="917187" cy="818797"/>
          </a:xfrm>
          <a:prstGeom prst="rect">
            <a:avLst/>
          </a:prstGeom>
          <a:solidFill>
            <a:srgbClr val="00B0F0">
              <a:alpha val="2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69" name="타원 68"/>
          <p:cNvSpPr/>
          <p:nvPr/>
        </p:nvSpPr>
        <p:spPr bwMode="auto">
          <a:xfrm>
            <a:off x="6005990" y="3203976"/>
            <a:ext cx="260710" cy="1151383"/>
          </a:xfrm>
          <a:prstGeom prst="ellipse">
            <a:avLst/>
          </a:prstGeom>
          <a:solidFill>
            <a:srgbClr val="F98607">
              <a:alpha val="25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5103684" y="4068723"/>
            <a:ext cx="398674" cy="818797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5072883" y="3222146"/>
            <a:ext cx="398674" cy="818797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4279338" y="4008853"/>
            <a:ext cx="793545" cy="818797"/>
          </a:xfrm>
          <a:prstGeom prst="rect">
            <a:avLst/>
          </a:prstGeom>
          <a:solidFill>
            <a:srgbClr val="7030A0">
              <a:alpha val="25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4343306" y="3112928"/>
            <a:ext cx="680453" cy="818797"/>
          </a:xfrm>
          <a:prstGeom prst="rect">
            <a:avLst/>
          </a:prstGeom>
          <a:solidFill>
            <a:srgbClr val="7030A0">
              <a:alpha val="25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2135560" y="5769261"/>
            <a:ext cx="810090" cy="818797"/>
          </a:xfrm>
          <a:prstGeom prst="rect">
            <a:avLst/>
          </a:prstGeom>
          <a:solidFill>
            <a:srgbClr val="7030A0">
              <a:alpha val="25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3756136" y="3113966"/>
            <a:ext cx="439214" cy="818797"/>
          </a:xfrm>
          <a:prstGeom prst="rect">
            <a:avLst/>
          </a:prstGeom>
          <a:solidFill>
            <a:srgbClr val="0070C0">
              <a:alpha val="25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3839600" y="3366995"/>
            <a:ext cx="243258" cy="818797"/>
          </a:xfrm>
          <a:prstGeom prst="rect">
            <a:avLst/>
          </a:prstGeom>
          <a:solidFill>
            <a:srgbClr val="C00000">
              <a:alpha val="2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3851863" y="3977563"/>
            <a:ext cx="243258" cy="818797"/>
          </a:xfrm>
          <a:prstGeom prst="rect">
            <a:avLst/>
          </a:prstGeom>
          <a:solidFill>
            <a:srgbClr val="C00000">
              <a:alpha val="2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2409278" y="4329101"/>
            <a:ext cx="536372" cy="818797"/>
          </a:xfrm>
          <a:prstGeom prst="rect">
            <a:avLst/>
          </a:prstGeom>
          <a:solidFill>
            <a:srgbClr val="C00000">
              <a:alpha val="2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7" name="직사각형 86"/>
          <p:cNvSpPr>
            <a:spLocks noChangeAspect="1"/>
          </p:cNvSpPr>
          <p:nvPr/>
        </p:nvSpPr>
        <p:spPr bwMode="auto">
          <a:xfrm>
            <a:off x="4209698" y="3649587"/>
            <a:ext cx="708193" cy="818797"/>
          </a:xfrm>
          <a:prstGeom prst="rect">
            <a:avLst/>
          </a:prstGeom>
          <a:solidFill>
            <a:srgbClr val="0070C0">
              <a:alpha val="25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88" name="AutoShape 71"/>
          <p:cNvSpPr>
            <a:spLocks noChangeArrowheads="1"/>
          </p:cNvSpPr>
          <p:nvPr/>
        </p:nvSpPr>
        <p:spPr bwMode="auto">
          <a:xfrm>
            <a:off x="3605575" y="4339798"/>
            <a:ext cx="370169" cy="165657"/>
          </a:xfrm>
          <a:prstGeom prst="wedgeRoundRectCallout">
            <a:avLst>
              <a:gd name="adj1" fmla="val 44008"/>
              <a:gd name="adj2" fmla="val -135663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1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9" name="AutoShape 71"/>
          <p:cNvSpPr>
            <a:spLocks noChangeArrowheads="1"/>
          </p:cNvSpPr>
          <p:nvPr/>
        </p:nvSpPr>
        <p:spPr bwMode="auto">
          <a:xfrm>
            <a:off x="3516253" y="3502855"/>
            <a:ext cx="370169" cy="165657"/>
          </a:xfrm>
          <a:prstGeom prst="wedgeRoundRectCallout">
            <a:avLst>
              <a:gd name="adj1" fmla="val 71671"/>
              <a:gd name="adj2" fmla="val -63829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2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0" name="AutoShape 71"/>
          <p:cNvSpPr>
            <a:spLocks noChangeArrowheads="1"/>
          </p:cNvSpPr>
          <p:nvPr/>
        </p:nvSpPr>
        <p:spPr bwMode="auto">
          <a:xfrm>
            <a:off x="4313363" y="4256970"/>
            <a:ext cx="370169" cy="165657"/>
          </a:xfrm>
          <a:prstGeom prst="wedgeRoundRectCallout">
            <a:avLst>
              <a:gd name="adj1" fmla="val 34359"/>
              <a:gd name="adj2" fmla="val -148943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3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3" name="AutoShape 71"/>
          <p:cNvSpPr>
            <a:spLocks noChangeArrowheads="1"/>
          </p:cNvSpPr>
          <p:nvPr/>
        </p:nvSpPr>
        <p:spPr bwMode="auto">
          <a:xfrm>
            <a:off x="4320555" y="3075132"/>
            <a:ext cx="370169" cy="165657"/>
          </a:xfrm>
          <a:prstGeom prst="wedgeRoundRectCallout">
            <a:avLst>
              <a:gd name="adj1" fmla="val 28477"/>
              <a:gd name="adj2" fmla="val 103023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4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6" name="AutoShape 71"/>
          <p:cNvSpPr>
            <a:spLocks noChangeArrowheads="1"/>
          </p:cNvSpPr>
          <p:nvPr/>
        </p:nvSpPr>
        <p:spPr bwMode="auto">
          <a:xfrm>
            <a:off x="5065532" y="4403262"/>
            <a:ext cx="370169" cy="165657"/>
          </a:xfrm>
          <a:prstGeom prst="wedgeRoundRectCallout">
            <a:avLst>
              <a:gd name="adj1" fmla="val 28478"/>
              <a:gd name="adj2" fmla="val -157704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5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7" name="AutoShape 71"/>
          <p:cNvSpPr>
            <a:spLocks noChangeArrowheads="1"/>
          </p:cNvSpPr>
          <p:nvPr/>
        </p:nvSpPr>
        <p:spPr bwMode="auto">
          <a:xfrm>
            <a:off x="5072883" y="3038319"/>
            <a:ext cx="370169" cy="165657"/>
          </a:xfrm>
          <a:prstGeom prst="wedgeRoundRectCallout">
            <a:avLst>
              <a:gd name="adj1" fmla="val 24556"/>
              <a:gd name="adj2" fmla="val 142451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6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3362693" y="3114583"/>
            <a:ext cx="338644" cy="818797"/>
          </a:xfrm>
          <a:prstGeom prst="rect">
            <a:avLst/>
          </a:prstGeom>
          <a:solidFill>
            <a:srgbClr val="7030A0">
              <a:alpha val="25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00" name="AutoShape 71"/>
          <p:cNvSpPr>
            <a:spLocks noChangeArrowheads="1"/>
          </p:cNvSpPr>
          <p:nvPr/>
        </p:nvSpPr>
        <p:spPr bwMode="auto">
          <a:xfrm>
            <a:off x="3620726" y="3068961"/>
            <a:ext cx="370169" cy="165657"/>
          </a:xfrm>
          <a:prstGeom prst="wedgeRoundRectCallout">
            <a:avLst>
              <a:gd name="adj1" fmla="val -75428"/>
              <a:gd name="adj2" fmla="val 50454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9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" name="AutoShape 71"/>
          <p:cNvSpPr>
            <a:spLocks noChangeArrowheads="1"/>
          </p:cNvSpPr>
          <p:nvPr/>
        </p:nvSpPr>
        <p:spPr bwMode="auto">
          <a:xfrm>
            <a:off x="5849491" y="3023956"/>
            <a:ext cx="370169" cy="165657"/>
          </a:xfrm>
          <a:prstGeom prst="wedgeRoundRectCallout">
            <a:avLst>
              <a:gd name="adj1" fmla="val 22596"/>
              <a:gd name="adj2" fmla="val 142451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10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5" name="AutoShape 71"/>
          <p:cNvSpPr>
            <a:spLocks noChangeArrowheads="1"/>
          </p:cNvSpPr>
          <p:nvPr/>
        </p:nvSpPr>
        <p:spPr bwMode="auto">
          <a:xfrm>
            <a:off x="2215442" y="4110533"/>
            <a:ext cx="370169" cy="165657"/>
          </a:xfrm>
          <a:prstGeom prst="wedgeRoundRectCallout">
            <a:avLst>
              <a:gd name="adj1" fmla="val 34359"/>
              <a:gd name="adj2" fmla="val 138070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11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6" name="AutoShape 71"/>
          <p:cNvSpPr>
            <a:spLocks noChangeArrowheads="1"/>
          </p:cNvSpPr>
          <p:nvPr/>
        </p:nvSpPr>
        <p:spPr bwMode="auto">
          <a:xfrm>
            <a:off x="2077419" y="4996873"/>
            <a:ext cx="370169" cy="165657"/>
          </a:xfrm>
          <a:prstGeom prst="wedgeRoundRectCallout">
            <a:avLst>
              <a:gd name="adj1" fmla="val 34359"/>
              <a:gd name="adj2" fmla="val 138070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12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9" name="AutoShape 71"/>
          <p:cNvSpPr>
            <a:spLocks noChangeArrowheads="1"/>
          </p:cNvSpPr>
          <p:nvPr/>
        </p:nvSpPr>
        <p:spPr bwMode="auto">
          <a:xfrm>
            <a:off x="2229819" y="5622917"/>
            <a:ext cx="370169" cy="165657"/>
          </a:xfrm>
          <a:prstGeom prst="wedgeRoundRectCallout">
            <a:avLst>
              <a:gd name="adj1" fmla="val 34359"/>
              <a:gd name="adj2" fmla="val 138070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13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4" name="AutoShape 71"/>
          <p:cNvSpPr>
            <a:spLocks noChangeArrowheads="1"/>
          </p:cNvSpPr>
          <p:nvPr/>
        </p:nvSpPr>
        <p:spPr bwMode="auto">
          <a:xfrm>
            <a:off x="3385968" y="5746682"/>
            <a:ext cx="370169" cy="165657"/>
          </a:xfrm>
          <a:prstGeom prst="wedgeRoundRectCallout">
            <a:avLst>
              <a:gd name="adj1" fmla="val 22596"/>
              <a:gd name="adj2" fmla="val -146684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14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5" name="AutoShape 71"/>
          <p:cNvSpPr>
            <a:spLocks noChangeArrowheads="1"/>
          </p:cNvSpPr>
          <p:nvPr/>
        </p:nvSpPr>
        <p:spPr bwMode="auto">
          <a:xfrm>
            <a:off x="4880447" y="5090467"/>
            <a:ext cx="370169" cy="165657"/>
          </a:xfrm>
          <a:prstGeom prst="wedgeRoundRectCallout">
            <a:avLst>
              <a:gd name="adj1" fmla="val -6811"/>
              <a:gd name="adj2" fmla="val 142450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15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5647195" y="4024702"/>
            <a:ext cx="202296" cy="818797"/>
          </a:xfrm>
          <a:prstGeom prst="rect">
            <a:avLst/>
          </a:prstGeom>
          <a:solidFill>
            <a:srgbClr val="00B0F0">
              <a:alpha val="2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17" name="AutoShape 71"/>
          <p:cNvSpPr>
            <a:spLocks noChangeArrowheads="1"/>
          </p:cNvSpPr>
          <p:nvPr/>
        </p:nvSpPr>
        <p:spPr bwMode="auto">
          <a:xfrm>
            <a:off x="5677725" y="4451787"/>
            <a:ext cx="370169" cy="165657"/>
          </a:xfrm>
          <a:prstGeom prst="wedgeRoundRectCallout">
            <a:avLst>
              <a:gd name="adj1" fmla="val -26416"/>
              <a:gd name="adj2" fmla="val -129160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16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5635207" y="3556861"/>
            <a:ext cx="280774" cy="818797"/>
          </a:xfrm>
          <a:prstGeom prst="rect">
            <a:avLst/>
          </a:prstGeom>
          <a:solidFill>
            <a:srgbClr val="7030A0">
              <a:alpha val="25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5933426" y="3596815"/>
            <a:ext cx="172362" cy="818797"/>
          </a:xfrm>
          <a:prstGeom prst="rect">
            <a:avLst/>
          </a:prstGeom>
          <a:solidFill>
            <a:srgbClr val="00B0F0">
              <a:alpha val="2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259889" y="3008745"/>
            <a:ext cx="2301151" cy="693497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1" name="AutoShape 71"/>
          <p:cNvSpPr>
            <a:spLocks noChangeArrowheads="1"/>
          </p:cNvSpPr>
          <p:nvPr/>
        </p:nvSpPr>
        <p:spPr bwMode="auto">
          <a:xfrm>
            <a:off x="6157735" y="3585683"/>
            <a:ext cx="370169" cy="165657"/>
          </a:xfrm>
          <a:prstGeom prst="wedgeRoundRectCallout">
            <a:avLst>
              <a:gd name="adj1" fmla="val -91113"/>
              <a:gd name="adj2" fmla="val -2116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18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259889" y="3833780"/>
            <a:ext cx="2301151" cy="828136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3259889" y="2200711"/>
            <a:ext cx="3151147" cy="733234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AutoShape 71"/>
          <p:cNvSpPr>
            <a:spLocks noChangeArrowheads="1"/>
          </p:cNvSpPr>
          <p:nvPr/>
        </p:nvSpPr>
        <p:spPr bwMode="auto">
          <a:xfrm>
            <a:off x="5775595" y="3911839"/>
            <a:ext cx="370169" cy="165657"/>
          </a:xfrm>
          <a:prstGeom prst="wedgeRoundRectCallout">
            <a:avLst>
              <a:gd name="adj1" fmla="val -42100"/>
              <a:gd name="adj2" fmla="val -122863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17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5" name="AutoShape 71"/>
          <p:cNvSpPr>
            <a:spLocks noChangeArrowheads="1"/>
          </p:cNvSpPr>
          <p:nvPr/>
        </p:nvSpPr>
        <p:spPr bwMode="auto">
          <a:xfrm>
            <a:off x="4644519" y="3851207"/>
            <a:ext cx="370169" cy="165657"/>
          </a:xfrm>
          <a:prstGeom prst="wedgeRoundRectCallout">
            <a:avLst>
              <a:gd name="adj1" fmla="val -82872"/>
              <a:gd name="adj2" fmla="val -52496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7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6" name="AutoShape 71"/>
          <p:cNvSpPr>
            <a:spLocks noChangeArrowheads="1"/>
          </p:cNvSpPr>
          <p:nvPr/>
        </p:nvSpPr>
        <p:spPr bwMode="auto">
          <a:xfrm>
            <a:off x="3776145" y="4715624"/>
            <a:ext cx="370169" cy="165657"/>
          </a:xfrm>
          <a:prstGeom prst="wedgeRoundRectCallout">
            <a:avLst>
              <a:gd name="adj1" fmla="val 18676"/>
              <a:gd name="adj2" fmla="val -142850"/>
              <a:gd name="adj3" fmla="val 1666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8</a:t>
            </a:r>
            <a:endParaRPr lang="en-US" altLang="ko-KR" sz="900" b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7" name="AutoShape 71"/>
          <p:cNvSpPr>
            <a:spLocks noChangeArrowheads="1"/>
          </p:cNvSpPr>
          <p:nvPr/>
        </p:nvSpPr>
        <p:spPr bwMode="auto">
          <a:xfrm>
            <a:off x="2725591" y="3362125"/>
            <a:ext cx="625101" cy="281458"/>
          </a:xfrm>
          <a:prstGeom prst="wedgeRoundRectCallout">
            <a:avLst>
              <a:gd name="adj1" fmla="val 60624"/>
              <a:gd name="adj2" fmla="val -158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Unit #2</a:t>
            </a:r>
          </a:p>
        </p:txBody>
      </p:sp>
      <p:sp>
        <p:nvSpPr>
          <p:cNvPr id="128" name="AutoShape 71"/>
          <p:cNvSpPr>
            <a:spLocks noChangeArrowheads="1"/>
          </p:cNvSpPr>
          <p:nvPr/>
        </p:nvSpPr>
        <p:spPr bwMode="auto">
          <a:xfrm>
            <a:off x="2725590" y="4134093"/>
            <a:ext cx="625101" cy="281458"/>
          </a:xfrm>
          <a:prstGeom prst="wedgeRoundRectCallout">
            <a:avLst>
              <a:gd name="adj1" fmla="val 63671"/>
              <a:gd name="adj2" fmla="val -180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Unit #1</a:t>
            </a:r>
          </a:p>
        </p:txBody>
      </p:sp>
      <p:sp>
        <p:nvSpPr>
          <p:cNvPr id="142" name="직사각형 141"/>
          <p:cNvSpPr/>
          <p:nvPr/>
        </p:nvSpPr>
        <p:spPr bwMode="auto">
          <a:xfrm>
            <a:off x="3264592" y="2208637"/>
            <a:ext cx="3146443" cy="818797"/>
          </a:xfrm>
          <a:prstGeom prst="rect">
            <a:avLst/>
          </a:prstGeom>
          <a:solidFill>
            <a:srgbClr val="C00000">
              <a:alpha val="2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120267" tIns="62539" rIns="120267" bIns="62539">
            <a:spAutoFit/>
          </a:bodyPr>
          <a:lstStyle/>
          <a:p>
            <a:pPr defTabSz="1709829">
              <a:defRPr/>
            </a:pPr>
            <a:endParaRPr lang="ko-KR" altLang="en-US" sz="450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43" name="AutoShape 71"/>
          <p:cNvSpPr>
            <a:spLocks noChangeArrowheads="1"/>
          </p:cNvSpPr>
          <p:nvPr/>
        </p:nvSpPr>
        <p:spPr bwMode="auto">
          <a:xfrm>
            <a:off x="2725592" y="2426599"/>
            <a:ext cx="625101" cy="281458"/>
          </a:xfrm>
          <a:prstGeom prst="wedgeRoundRectCallout">
            <a:avLst>
              <a:gd name="adj1" fmla="val 60243"/>
              <a:gd name="adj2" fmla="val -180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Unit #3</a:t>
            </a: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9" y="1557338"/>
            <a:ext cx="2016125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⑬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Plot Plan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084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2" grpId="0" animBg="1"/>
      <p:bldP spid="1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 개요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3" y="1695500"/>
            <a:ext cx="8640000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9" y="1557338"/>
            <a:ext cx="2016125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⑭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Site Elevation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15</a:t>
            </a:fld>
            <a:endParaRPr lang="en-US" altLang="ko-KR" dirty="0"/>
          </a:p>
        </p:txBody>
      </p:sp>
      <p:grpSp>
        <p:nvGrpSpPr>
          <p:cNvPr id="142" name="그룹 141"/>
          <p:cNvGrpSpPr/>
          <p:nvPr/>
        </p:nvGrpSpPr>
        <p:grpSpPr>
          <a:xfrm>
            <a:off x="2330941" y="1892740"/>
            <a:ext cx="7770505" cy="4441307"/>
            <a:chOff x="516774" y="865647"/>
            <a:chExt cx="9523214" cy="5321149"/>
          </a:xfrm>
        </p:grpSpPr>
        <p:pic>
          <p:nvPicPr>
            <p:cNvPr id="143" name="그림 1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2" b="4629"/>
            <a:stretch/>
          </p:blipFill>
          <p:spPr>
            <a:xfrm>
              <a:off x="516774" y="865647"/>
              <a:ext cx="8414951" cy="4968001"/>
            </a:xfrm>
            <a:prstGeom prst="rect">
              <a:avLst/>
            </a:prstGeom>
          </p:spPr>
        </p:pic>
        <p:grpSp>
          <p:nvGrpSpPr>
            <p:cNvPr id="144" name="그룹 143"/>
            <p:cNvGrpSpPr/>
            <p:nvPr/>
          </p:nvGrpSpPr>
          <p:grpSpPr>
            <a:xfrm>
              <a:off x="2832228" y="1482483"/>
              <a:ext cx="7207760" cy="4704313"/>
              <a:chOff x="2730624" y="1770361"/>
              <a:chExt cx="7207760" cy="4704313"/>
            </a:xfrm>
          </p:grpSpPr>
          <p:sp>
            <p:nvSpPr>
              <p:cNvPr id="145" name="TextBox 19"/>
              <p:cNvSpPr txBox="1">
                <a:spLocks noChangeArrowheads="1"/>
              </p:cNvSpPr>
              <p:nvPr/>
            </p:nvSpPr>
            <p:spPr bwMode="auto">
              <a:xfrm>
                <a:off x="2881977" y="6069051"/>
                <a:ext cx="4294994" cy="405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굴림" charset="-127"/>
                  </a:defRPr>
                </a:lvl9pPr>
              </a:lstStyle>
              <a:p>
                <a:r>
                  <a:rPr lang="en-US" altLang="ko-KR" sz="1600" b="1" dirty="0">
                    <a:solidFill>
                      <a:srgbClr val="FF0000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MSL (+) 4.0m =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EL.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(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Arial"/>
                    <a:ea typeface="맑은 고딕" pitchFamily="50" charset="-127"/>
                    <a:cs typeface="Arial"/>
                  </a:rPr>
                  <a:t>±)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Arial" pitchFamily="34" charset="0"/>
                    <a:ea typeface="맑은 고딕" pitchFamily="50" charset="-127"/>
                    <a:cs typeface="Arial" pitchFamily="34" charset="0"/>
                  </a:rPr>
                  <a:t>0.0m </a:t>
                </a:r>
                <a:endParaRPr lang="en-US" altLang="ko-KR" sz="1600" b="1" dirty="0">
                  <a:solidFill>
                    <a:srgbClr val="FF000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endParaRPr>
              </a:p>
            </p:txBody>
          </p:sp>
          <p:grpSp>
            <p:nvGrpSpPr>
              <p:cNvPr id="146" name="그룹 145"/>
              <p:cNvGrpSpPr/>
              <p:nvPr/>
            </p:nvGrpSpPr>
            <p:grpSpPr>
              <a:xfrm>
                <a:off x="2730624" y="1770361"/>
                <a:ext cx="7207760" cy="4232018"/>
                <a:chOff x="3024239" y="1789601"/>
                <a:chExt cx="7207760" cy="4376184"/>
              </a:xfrm>
            </p:grpSpPr>
            <p:sp>
              <p:nvSpPr>
                <p:cNvPr id="147" name="자유형 146"/>
                <p:cNvSpPr/>
                <p:nvPr/>
              </p:nvSpPr>
              <p:spPr>
                <a:xfrm>
                  <a:off x="3152760" y="2980667"/>
                  <a:ext cx="2067819" cy="2453739"/>
                </a:xfrm>
                <a:custGeom>
                  <a:avLst/>
                  <a:gdLst>
                    <a:gd name="connsiteX0" fmla="*/ 2466975 w 2490788"/>
                    <a:gd name="connsiteY0" fmla="*/ 219075 h 2762250"/>
                    <a:gd name="connsiteX1" fmla="*/ 2352675 w 2490788"/>
                    <a:gd name="connsiteY1" fmla="*/ 223837 h 2762250"/>
                    <a:gd name="connsiteX2" fmla="*/ 2162175 w 2490788"/>
                    <a:gd name="connsiteY2" fmla="*/ 223837 h 2762250"/>
                    <a:gd name="connsiteX3" fmla="*/ 2090738 w 2490788"/>
                    <a:gd name="connsiteY3" fmla="*/ 223837 h 2762250"/>
                    <a:gd name="connsiteX4" fmla="*/ 1985963 w 2490788"/>
                    <a:gd name="connsiteY4" fmla="*/ 204787 h 2762250"/>
                    <a:gd name="connsiteX5" fmla="*/ 1743075 w 2490788"/>
                    <a:gd name="connsiteY5" fmla="*/ 152400 h 2762250"/>
                    <a:gd name="connsiteX6" fmla="*/ 1509713 w 2490788"/>
                    <a:gd name="connsiteY6" fmla="*/ 95250 h 2762250"/>
                    <a:gd name="connsiteX7" fmla="*/ 1328738 w 2490788"/>
                    <a:gd name="connsiteY7" fmla="*/ 0 h 2762250"/>
                    <a:gd name="connsiteX8" fmla="*/ 1276350 w 2490788"/>
                    <a:gd name="connsiteY8" fmla="*/ 223837 h 2762250"/>
                    <a:gd name="connsiteX9" fmla="*/ 1266825 w 2490788"/>
                    <a:gd name="connsiteY9" fmla="*/ 328612 h 2762250"/>
                    <a:gd name="connsiteX10" fmla="*/ 485775 w 2490788"/>
                    <a:gd name="connsiteY10" fmla="*/ 219075 h 2762250"/>
                    <a:gd name="connsiteX11" fmla="*/ 428625 w 2490788"/>
                    <a:gd name="connsiteY11" fmla="*/ 352425 h 2762250"/>
                    <a:gd name="connsiteX12" fmla="*/ 566738 w 2490788"/>
                    <a:gd name="connsiteY12" fmla="*/ 381000 h 2762250"/>
                    <a:gd name="connsiteX13" fmla="*/ 557213 w 2490788"/>
                    <a:gd name="connsiteY13" fmla="*/ 438150 h 2762250"/>
                    <a:gd name="connsiteX14" fmla="*/ 419100 w 2490788"/>
                    <a:gd name="connsiteY14" fmla="*/ 433387 h 2762250"/>
                    <a:gd name="connsiteX15" fmla="*/ 261938 w 2490788"/>
                    <a:gd name="connsiteY15" fmla="*/ 1128712 h 2762250"/>
                    <a:gd name="connsiteX16" fmla="*/ 0 w 2490788"/>
                    <a:gd name="connsiteY16" fmla="*/ 2533650 h 2762250"/>
                    <a:gd name="connsiteX17" fmla="*/ 1266825 w 2490788"/>
                    <a:gd name="connsiteY17" fmla="*/ 2581275 h 2762250"/>
                    <a:gd name="connsiteX18" fmla="*/ 1628775 w 2490788"/>
                    <a:gd name="connsiteY18" fmla="*/ 2619375 h 2762250"/>
                    <a:gd name="connsiteX19" fmla="*/ 2490788 w 2490788"/>
                    <a:gd name="connsiteY19" fmla="*/ 2762250 h 2762250"/>
                    <a:gd name="connsiteX20" fmla="*/ 2466975 w 2490788"/>
                    <a:gd name="connsiteY20" fmla="*/ 219075 h 2762250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66975 w 2490788"/>
                    <a:gd name="connsiteY12" fmla="*/ 135358 h 2678533"/>
                    <a:gd name="connsiteX13" fmla="*/ 2352675 w 2490788"/>
                    <a:gd name="connsiteY13" fmla="*/ 140120 h 2678533"/>
                    <a:gd name="connsiteX14" fmla="*/ 2162175 w 2490788"/>
                    <a:gd name="connsiteY14" fmla="*/ 140120 h 2678533"/>
                    <a:gd name="connsiteX15" fmla="*/ 2090738 w 2490788"/>
                    <a:gd name="connsiteY15" fmla="*/ 140120 h 2678533"/>
                    <a:gd name="connsiteX16" fmla="*/ 1985963 w 2490788"/>
                    <a:gd name="connsiteY16" fmla="*/ 121070 h 2678533"/>
                    <a:gd name="connsiteX17" fmla="*/ 1743075 w 2490788"/>
                    <a:gd name="connsiteY17" fmla="*/ 68683 h 2678533"/>
                    <a:gd name="connsiteX18" fmla="*/ 1509713 w 2490788"/>
                    <a:gd name="connsiteY18" fmla="*/ 11533 h 2678533"/>
                    <a:gd name="connsiteX19" fmla="*/ 1436672 w 2490788"/>
                    <a:gd name="connsiteY19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2352675 w 2490788"/>
                    <a:gd name="connsiteY13" fmla="*/ 140120 h 2678533"/>
                    <a:gd name="connsiteX14" fmla="*/ 2162175 w 2490788"/>
                    <a:gd name="connsiteY14" fmla="*/ 140120 h 2678533"/>
                    <a:gd name="connsiteX15" fmla="*/ 2090738 w 2490788"/>
                    <a:gd name="connsiteY15" fmla="*/ 140120 h 2678533"/>
                    <a:gd name="connsiteX16" fmla="*/ 1985963 w 2490788"/>
                    <a:gd name="connsiteY16" fmla="*/ 121070 h 2678533"/>
                    <a:gd name="connsiteX17" fmla="*/ 1743075 w 2490788"/>
                    <a:gd name="connsiteY17" fmla="*/ 68683 h 2678533"/>
                    <a:gd name="connsiteX18" fmla="*/ 1509713 w 2490788"/>
                    <a:gd name="connsiteY18" fmla="*/ 11533 h 2678533"/>
                    <a:gd name="connsiteX19" fmla="*/ 1436672 w 2490788"/>
                    <a:gd name="connsiteY19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2162175 w 2490788"/>
                    <a:gd name="connsiteY13" fmla="*/ 140120 h 2678533"/>
                    <a:gd name="connsiteX14" fmla="*/ 2090738 w 2490788"/>
                    <a:gd name="connsiteY14" fmla="*/ 140120 h 2678533"/>
                    <a:gd name="connsiteX15" fmla="*/ 1985963 w 2490788"/>
                    <a:gd name="connsiteY15" fmla="*/ 121070 h 2678533"/>
                    <a:gd name="connsiteX16" fmla="*/ 1743075 w 2490788"/>
                    <a:gd name="connsiteY16" fmla="*/ 68683 h 2678533"/>
                    <a:gd name="connsiteX17" fmla="*/ 1509713 w 2490788"/>
                    <a:gd name="connsiteY17" fmla="*/ 11533 h 2678533"/>
                    <a:gd name="connsiteX18" fmla="*/ 1436672 w 2490788"/>
                    <a:gd name="connsiteY18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2090738 w 2490788"/>
                    <a:gd name="connsiteY13" fmla="*/ 140120 h 2678533"/>
                    <a:gd name="connsiteX14" fmla="*/ 1985963 w 2490788"/>
                    <a:gd name="connsiteY14" fmla="*/ 121070 h 2678533"/>
                    <a:gd name="connsiteX15" fmla="*/ 1743075 w 2490788"/>
                    <a:gd name="connsiteY15" fmla="*/ 68683 h 2678533"/>
                    <a:gd name="connsiteX16" fmla="*/ 1509713 w 2490788"/>
                    <a:gd name="connsiteY16" fmla="*/ 11533 h 2678533"/>
                    <a:gd name="connsiteX17" fmla="*/ 1436672 w 2490788"/>
                    <a:gd name="connsiteY17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1985963 w 2490788"/>
                    <a:gd name="connsiteY13" fmla="*/ 121070 h 2678533"/>
                    <a:gd name="connsiteX14" fmla="*/ 1743075 w 2490788"/>
                    <a:gd name="connsiteY14" fmla="*/ 68683 h 2678533"/>
                    <a:gd name="connsiteX15" fmla="*/ 1509713 w 2490788"/>
                    <a:gd name="connsiteY15" fmla="*/ 11533 h 2678533"/>
                    <a:gd name="connsiteX16" fmla="*/ 1436672 w 2490788"/>
                    <a:gd name="connsiteY16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1743075 w 2490788"/>
                    <a:gd name="connsiteY13" fmla="*/ 68683 h 2678533"/>
                    <a:gd name="connsiteX14" fmla="*/ 1509713 w 2490788"/>
                    <a:gd name="connsiteY14" fmla="*/ 11533 h 2678533"/>
                    <a:gd name="connsiteX15" fmla="*/ 1436672 w 2490788"/>
                    <a:gd name="connsiteY15" fmla="*/ 23653 h 2678533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509713 w 2490788"/>
                    <a:gd name="connsiteY14" fmla="*/ 111402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490610 w 2490788"/>
                    <a:gd name="connsiteY14" fmla="*/ 196919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490610 w 2490788"/>
                    <a:gd name="connsiteY14" fmla="*/ 196919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433300 w 2490788"/>
                    <a:gd name="connsiteY14" fmla="*/ 187417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513834 w 2490788"/>
                    <a:gd name="connsiteY13" fmla="*/ 643639 h 2778402"/>
                    <a:gd name="connsiteX14" fmla="*/ 1433300 w 2490788"/>
                    <a:gd name="connsiteY14" fmla="*/ 187417 h 2778402"/>
                    <a:gd name="connsiteX15" fmla="*/ 1341155 w 2490788"/>
                    <a:gd name="connsiteY15" fmla="*/ 0 h 2778402"/>
                    <a:gd name="connsiteX0" fmla="*/ 1236374 w 2450812"/>
                    <a:gd name="connsiteY0" fmla="*/ 239989 h 2778402"/>
                    <a:gd name="connsiteX1" fmla="*/ 1226849 w 2450812"/>
                    <a:gd name="connsiteY1" fmla="*/ 344764 h 2778402"/>
                    <a:gd name="connsiteX2" fmla="*/ 445799 w 2450812"/>
                    <a:gd name="connsiteY2" fmla="*/ 235227 h 2778402"/>
                    <a:gd name="connsiteX3" fmla="*/ 388649 w 2450812"/>
                    <a:gd name="connsiteY3" fmla="*/ 368577 h 2778402"/>
                    <a:gd name="connsiteX4" fmla="*/ 526762 w 2450812"/>
                    <a:gd name="connsiteY4" fmla="*/ 397152 h 2778402"/>
                    <a:gd name="connsiteX5" fmla="*/ 517237 w 2450812"/>
                    <a:gd name="connsiteY5" fmla="*/ 454302 h 2778402"/>
                    <a:gd name="connsiteX6" fmla="*/ 379124 w 2450812"/>
                    <a:gd name="connsiteY6" fmla="*/ 449539 h 2778402"/>
                    <a:gd name="connsiteX7" fmla="*/ 221962 w 2450812"/>
                    <a:gd name="connsiteY7" fmla="*/ 1144864 h 2778402"/>
                    <a:gd name="connsiteX8" fmla="*/ 0 w 2450812"/>
                    <a:gd name="connsiteY8" fmla="*/ 2611484 h 2778402"/>
                    <a:gd name="connsiteX9" fmla="*/ 1226849 w 2450812"/>
                    <a:gd name="connsiteY9" fmla="*/ 2597427 h 2778402"/>
                    <a:gd name="connsiteX10" fmla="*/ 1588799 w 2450812"/>
                    <a:gd name="connsiteY10" fmla="*/ 2635527 h 2778402"/>
                    <a:gd name="connsiteX11" fmla="*/ 2450812 w 2450812"/>
                    <a:gd name="connsiteY11" fmla="*/ 2778402 h 2778402"/>
                    <a:gd name="connsiteX12" fmla="*/ 2436551 w 2450812"/>
                    <a:gd name="connsiteY12" fmla="*/ 653304 h 2778402"/>
                    <a:gd name="connsiteX13" fmla="*/ 1473858 w 2450812"/>
                    <a:gd name="connsiteY13" fmla="*/ 643639 h 2778402"/>
                    <a:gd name="connsiteX14" fmla="*/ 1393324 w 2450812"/>
                    <a:gd name="connsiteY14" fmla="*/ 187417 h 2778402"/>
                    <a:gd name="connsiteX15" fmla="*/ 1301179 w 2450812"/>
                    <a:gd name="connsiteY15" fmla="*/ 0 h 2778402"/>
                    <a:gd name="connsiteX0" fmla="*/ 1236374 w 2450812"/>
                    <a:gd name="connsiteY0" fmla="*/ 239989 h 2778402"/>
                    <a:gd name="connsiteX1" fmla="*/ 1226849 w 2450812"/>
                    <a:gd name="connsiteY1" fmla="*/ 344764 h 2778402"/>
                    <a:gd name="connsiteX2" fmla="*/ 445799 w 2450812"/>
                    <a:gd name="connsiteY2" fmla="*/ 235227 h 2778402"/>
                    <a:gd name="connsiteX3" fmla="*/ 388649 w 2450812"/>
                    <a:gd name="connsiteY3" fmla="*/ 368577 h 2778402"/>
                    <a:gd name="connsiteX4" fmla="*/ 526762 w 2450812"/>
                    <a:gd name="connsiteY4" fmla="*/ 397152 h 2778402"/>
                    <a:gd name="connsiteX5" fmla="*/ 517237 w 2450812"/>
                    <a:gd name="connsiteY5" fmla="*/ 454302 h 2778402"/>
                    <a:gd name="connsiteX6" fmla="*/ 379124 w 2450812"/>
                    <a:gd name="connsiteY6" fmla="*/ 449539 h 2778402"/>
                    <a:gd name="connsiteX7" fmla="*/ 221962 w 2450812"/>
                    <a:gd name="connsiteY7" fmla="*/ 1144864 h 2778402"/>
                    <a:gd name="connsiteX8" fmla="*/ 0 w 2450812"/>
                    <a:gd name="connsiteY8" fmla="*/ 2611484 h 2778402"/>
                    <a:gd name="connsiteX9" fmla="*/ 1226849 w 2450812"/>
                    <a:gd name="connsiteY9" fmla="*/ 2628268 h 2778402"/>
                    <a:gd name="connsiteX10" fmla="*/ 1588799 w 2450812"/>
                    <a:gd name="connsiteY10" fmla="*/ 2635527 h 2778402"/>
                    <a:gd name="connsiteX11" fmla="*/ 2450812 w 2450812"/>
                    <a:gd name="connsiteY11" fmla="*/ 2778402 h 2778402"/>
                    <a:gd name="connsiteX12" fmla="*/ 2436551 w 2450812"/>
                    <a:gd name="connsiteY12" fmla="*/ 653304 h 2778402"/>
                    <a:gd name="connsiteX13" fmla="*/ 1473858 w 2450812"/>
                    <a:gd name="connsiteY13" fmla="*/ 643639 h 2778402"/>
                    <a:gd name="connsiteX14" fmla="*/ 1393324 w 2450812"/>
                    <a:gd name="connsiteY14" fmla="*/ 187417 h 2778402"/>
                    <a:gd name="connsiteX15" fmla="*/ 1301179 w 2450812"/>
                    <a:gd name="connsiteY15" fmla="*/ 0 h 2778402"/>
                    <a:gd name="connsiteX0" fmla="*/ 1236374 w 2450812"/>
                    <a:gd name="connsiteY0" fmla="*/ 239989 h 2778402"/>
                    <a:gd name="connsiteX1" fmla="*/ 1226849 w 2450812"/>
                    <a:gd name="connsiteY1" fmla="*/ 344764 h 2778402"/>
                    <a:gd name="connsiteX2" fmla="*/ 445799 w 2450812"/>
                    <a:gd name="connsiteY2" fmla="*/ 235227 h 2778402"/>
                    <a:gd name="connsiteX3" fmla="*/ 388649 w 2450812"/>
                    <a:gd name="connsiteY3" fmla="*/ 368577 h 2778402"/>
                    <a:gd name="connsiteX4" fmla="*/ 526762 w 2450812"/>
                    <a:gd name="connsiteY4" fmla="*/ 397152 h 2778402"/>
                    <a:gd name="connsiteX5" fmla="*/ 517237 w 2450812"/>
                    <a:gd name="connsiteY5" fmla="*/ 454302 h 2778402"/>
                    <a:gd name="connsiteX6" fmla="*/ 379124 w 2450812"/>
                    <a:gd name="connsiteY6" fmla="*/ 449539 h 2778402"/>
                    <a:gd name="connsiteX7" fmla="*/ 221962 w 2450812"/>
                    <a:gd name="connsiteY7" fmla="*/ 1144864 h 2778402"/>
                    <a:gd name="connsiteX8" fmla="*/ 0 w 2450812"/>
                    <a:gd name="connsiteY8" fmla="*/ 2611484 h 2778402"/>
                    <a:gd name="connsiteX9" fmla="*/ 1226849 w 2450812"/>
                    <a:gd name="connsiteY9" fmla="*/ 2628268 h 2778402"/>
                    <a:gd name="connsiteX10" fmla="*/ 1618781 w 2450812"/>
                    <a:gd name="connsiteY10" fmla="*/ 2686929 h 2778402"/>
                    <a:gd name="connsiteX11" fmla="*/ 2450812 w 2450812"/>
                    <a:gd name="connsiteY11" fmla="*/ 2778402 h 2778402"/>
                    <a:gd name="connsiteX12" fmla="*/ 2436551 w 2450812"/>
                    <a:gd name="connsiteY12" fmla="*/ 653304 h 2778402"/>
                    <a:gd name="connsiteX13" fmla="*/ 1473858 w 2450812"/>
                    <a:gd name="connsiteY13" fmla="*/ 643639 h 2778402"/>
                    <a:gd name="connsiteX14" fmla="*/ 1393324 w 2450812"/>
                    <a:gd name="connsiteY14" fmla="*/ 187417 h 2778402"/>
                    <a:gd name="connsiteX15" fmla="*/ 1301179 w 2450812"/>
                    <a:gd name="connsiteY15" fmla="*/ 0 h 2778402"/>
                    <a:gd name="connsiteX0" fmla="*/ 1236374 w 2440819"/>
                    <a:gd name="connsiteY0" fmla="*/ 239989 h 2881206"/>
                    <a:gd name="connsiteX1" fmla="*/ 1226849 w 2440819"/>
                    <a:gd name="connsiteY1" fmla="*/ 344764 h 2881206"/>
                    <a:gd name="connsiteX2" fmla="*/ 445799 w 2440819"/>
                    <a:gd name="connsiteY2" fmla="*/ 235227 h 2881206"/>
                    <a:gd name="connsiteX3" fmla="*/ 388649 w 2440819"/>
                    <a:gd name="connsiteY3" fmla="*/ 368577 h 2881206"/>
                    <a:gd name="connsiteX4" fmla="*/ 526762 w 2440819"/>
                    <a:gd name="connsiteY4" fmla="*/ 397152 h 2881206"/>
                    <a:gd name="connsiteX5" fmla="*/ 517237 w 2440819"/>
                    <a:gd name="connsiteY5" fmla="*/ 454302 h 2881206"/>
                    <a:gd name="connsiteX6" fmla="*/ 379124 w 2440819"/>
                    <a:gd name="connsiteY6" fmla="*/ 449539 h 2881206"/>
                    <a:gd name="connsiteX7" fmla="*/ 221962 w 2440819"/>
                    <a:gd name="connsiteY7" fmla="*/ 1144864 h 2881206"/>
                    <a:gd name="connsiteX8" fmla="*/ 0 w 2440819"/>
                    <a:gd name="connsiteY8" fmla="*/ 2611484 h 2881206"/>
                    <a:gd name="connsiteX9" fmla="*/ 1226849 w 2440819"/>
                    <a:gd name="connsiteY9" fmla="*/ 2628268 h 2881206"/>
                    <a:gd name="connsiteX10" fmla="*/ 1618781 w 2440819"/>
                    <a:gd name="connsiteY10" fmla="*/ 2686929 h 2881206"/>
                    <a:gd name="connsiteX11" fmla="*/ 2440819 w 2440819"/>
                    <a:gd name="connsiteY11" fmla="*/ 2881206 h 2881206"/>
                    <a:gd name="connsiteX12" fmla="*/ 2436551 w 2440819"/>
                    <a:gd name="connsiteY12" fmla="*/ 653304 h 2881206"/>
                    <a:gd name="connsiteX13" fmla="*/ 1473858 w 2440819"/>
                    <a:gd name="connsiteY13" fmla="*/ 643639 h 2881206"/>
                    <a:gd name="connsiteX14" fmla="*/ 1393324 w 2440819"/>
                    <a:gd name="connsiteY14" fmla="*/ 187417 h 2881206"/>
                    <a:gd name="connsiteX15" fmla="*/ 1301179 w 2440819"/>
                    <a:gd name="connsiteY15" fmla="*/ 0 h 2881206"/>
                    <a:gd name="connsiteX0" fmla="*/ 1236374 w 2440819"/>
                    <a:gd name="connsiteY0" fmla="*/ 239989 h 2881206"/>
                    <a:gd name="connsiteX1" fmla="*/ 1226849 w 2440819"/>
                    <a:gd name="connsiteY1" fmla="*/ 344764 h 2881206"/>
                    <a:gd name="connsiteX2" fmla="*/ 445799 w 2440819"/>
                    <a:gd name="connsiteY2" fmla="*/ 235227 h 2881206"/>
                    <a:gd name="connsiteX3" fmla="*/ 388649 w 2440819"/>
                    <a:gd name="connsiteY3" fmla="*/ 368577 h 2881206"/>
                    <a:gd name="connsiteX4" fmla="*/ 526762 w 2440819"/>
                    <a:gd name="connsiteY4" fmla="*/ 397152 h 2881206"/>
                    <a:gd name="connsiteX5" fmla="*/ 517237 w 2440819"/>
                    <a:gd name="connsiteY5" fmla="*/ 454302 h 2881206"/>
                    <a:gd name="connsiteX6" fmla="*/ 379124 w 2440819"/>
                    <a:gd name="connsiteY6" fmla="*/ 449539 h 2881206"/>
                    <a:gd name="connsiteX7" fmla="*/ 221962 w 2440819"/>
                    <a:gd name="connsiteY7" fmla="*/ 1144864 h 2881206"/>
                    <a:gd name="connsiteX8" fmla="*/ 0 w 2440819"/>
                    <a:gd name="connsiteY8" fmla="*/ 2611484 h 2881206"/>
                    <a:gd name="connsiteX9" fmla="*/ 1226849 w 2440819"/>
                    <a:gd name="connsiteY9" fmla="*/ 2628268 h 2881206"/>
                    <a:gd name="connsiteX10" fmla="*/ 1618781 w 2440819"/>
                    <a:gd name="connsiteY10" fmla="*/ 2686929 h 2881206"/>
                    <a:gd name="connsiteX11" fmla="*/ 2440819 w 2440819"/>
                    <a:gd name="connsiteY11" fmla="*/ 2881206 h 2881206"/>
                    <a:gd name="connsiteX12" fmla="*/ 2436551 w 2440819"/>
                    <a:gd name="connsiteY12" fmla="*/ 653304 h 2881206"/>
                    <a:gd name="connsiteX13" fmla="*/ 1473858 w 2440819"/>
                    <a:gd name="connsiteY13" fmla="*/ 643639 h 2881206"/>
                    <a:gd name="connsiteX14" fmla="*/ 1413312 w 2440819"/>
                    <a:gd name="connsiteY14" fmla="*/ 125735 h 2881206"/>
                    <a:gd name="connsiteX15" fmla="*/ 1301179 w 2440819"/>
                    <a:gd name="connsiteY15" fmla="*/ 0 h 2881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40819" h="2881206">
                      <a:moveTo>
                        <a:pt x="1236374" y="239989"/>
                      </a:moveTo>
                      <a:lnTo>
                        <a:pt x="1226849" y="344764"/>
                      </a:lnTo>
                      <a:lnTo>
                        <a:pt x="445799" y="235227"/>
                      </a:lnTo>
                      <a:lnTo>
                        <a:pt x="388649" y="368577"/>
                      </a:lnTo>
                      <a:lnTo>
                        <a:pt x="526762" y="397152"/>
                      </a:lnTo>
                      <a:lnTo>
                        <a:pt x="517237" y="454302"/>
                      </a:lnTo>
                      <a:lnTo>
                        <a:pt x="379124" y="449539"/>
                      </a:lnTo>
                      <a:lnTo>
                        <a:pt x="221962" y="1144864"/>
                      </a:lnTo>
                      <a:lnTo>
                        <a:pt x="0" y="2611484"/>
                      </a:lnTo>
                      <a:lnTo>
                        <a:pt x="1226849" y="2628268"/>
                      </a:lnTo>
                      <a:lnTo>
                        <a:pt x="1618781" y="2686929"/>
                      </a:lnTo>
                      <a:lnTo>
                        <a:pt x="2440819" y="2881206"/>
                      </a:lnTo>
                      <a:cubicBezTo>
                        <a:pt x="2436065" y="2172840"/>
                        <a:pt x="2441305" y="1361670"/>
                        <a:pt x="2436551" y="653304"/>
                      </a:cubicBezTo>
                      <a:lnTo>
                        <a:pt x="1473858" y="643639"/>
                      </a:lnTo>
                      <a:cubicBezTo>
                        <a:pt x="1389703" y="653095"/>
                        <a:pt x="1421053" y="591366"/>
                        <a:pt x="1413312" y="125735"/>
                      </a:cubicBezTo>
                      <a:cubicBezTo>
                        <a:pt x="1352987" y="93985"/>
                        <a:pt x="1301179" y="0"/>
                        <a:pt x="1301179" y="0"/>
                      </a:cubicBezTo>
                    </a:path>
                  </a:pathLst>
                </a:custGeom>
                <a:solidFill>
                  <a:srgbClr val="00B05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 err="1"/>
                </a:p>
              </p:txBody>
            </p:sp>
            <p:sp>
              <p:nvSpPr>
                <p:cNvPr id="148" name="자유형 147"/>
                <p:cNvSpPr/>
                <p:nvPr/>
              </p:nvSpPr>
              <p:spPr>
                <a:xfrm>
                  <a:off x="5212861" y="2384657"/>
                  <a:ext cx="2790093" cy="3260157"/>
                </a:xfrm>
                <a:custGeom>
                  <a:avLst/>
                  <a:gdLst>
                    <a:gd name="connsiteX0" fmla="*/ 0 w 3276600"/>
                    <a:gd name="connsiteY0" fmla="*/ 908091 h 3854491"/>
                    <a:gd name="connsiteX1" fmla="*/ 6350 w 3276600"/>
                    <a:gd name="connsiteY1" fmla="*/ 3606841 h 3854491"/>
                    <a:gd name="connsiteX2" fmla="*/ 1371600 w 3276600"/>
                    <a:gd name="connsiteY2" fmla="*/ 3854491 h 3854491"/>
                    <a:gd name="connsiteX3" fmla="*/ 2089150 w 3276600"/>
                    <a:gd name="connsiteY3" fmla="*/ 3708441 h 3854491"/>
                    <a:gd name="connsiteX4" fmla="*/ 1993900 w 3276600"/>
                    <a:gd name="connsiteY4" fmla="*/ 3244891 h 3854491"/>
                    <a:gd name="connsiteX5" fmla="*/ 1949450 w 3276600"/>
                    <a:gd name="connsiteY5" fmla="*/ 2940091 h 3854491"/>
                    <a:gd name="connsiteX6" fmla="*/ 3276600 w 3276600"/>
                    <a:gd name="connsiteY6" fmla="*/ 3092491 h 3854491"/>
                    <a:gd name="connsiteX7" fmla="*/ 3194050 w 3276600"/>
                    <a:gd name="connsiteY7" fmla="*/ 2051091 h 3854491"/>
                    <a:gd name="connsiteX8" fmla="*/ 3213100 w 3276600"/>
                    <a:gd name="connsiteY8" fmla="*/ 1987591 h 3854491"/>
                    <a:gd name="connsiteX9" fmla="*/ 3009900 w 3276600"/>
                    <a:gd name="connsiteY9" fmla="*/ 2019341 h 3854491"/>
                    <a:gd name="connsiteX10" fmla="*/ 2990850 w 3276600"/>
                    <a:gd name="connsiteY10" fmla="*/ 1955841 h 3854491"/>
                    <a:gd name="connsiteX11" fmla="*/ 2330450 w 3276600"/>
                    <a:gd name="connsiteY11" fmla="*/ 1955841 h 3854491"/>
                    <a:gd name="connsiteX12" fmla="*/ 2311400 w 3276600"/>
                    <a:gd name="connsiteY12" fmla="*/ 488991 h 3854491"/>
                    <a:gd name="connsiteX13" fmla="*/ 2241550 w 3276600"/>
                    <a:gd name="connsiteY13" fmla="*/ 431841 h 3854491"/>
                    <a:gd name="connsiteX14" fmla="*/ 1917700 w 3276600"/>
                    <a:gd name="connsiteY14" fmla="*/ 298491 h 3854491"/>
                    <a:gd name="connsiteX15" fmla="*/ 1809750 w 3276600"/>
                    <a:gd name="connsiteY15" fmla="*/ 203241 h 3854491"/>
                    <a:gd name="connsiteX16" fmla="*/ 1790700 w 3276600"/>
                    <a:gd name="connsiteY16" fmla="*/ 558841 h 3854491"/>
                    <a:gd name="connsiteX17" fmla="*/ 1739900 w 3276600"/>
                    <a:gd name="connsiteY17" fmla="*/ 596941 h 3854491"/>
                    <a:gd name="connsiteX18" fmla="*/ 1485900 w 3276600"/>
                    <a:gd name="connsiteY18" fmla="*/ 565191 h 3854491"/>
                    <a:gd name="connsiteX19" fmla="*/ 1155700 w 3276600"/>
                    <a:gd name="connsiteY19" fmla="*/ 400091 h 3854491"/>
                    <a:gd name="connsiteX20" fmla="*/ 889000 w 3276600"/>
                    <a:gd name="connsiteY20" fmla="*/ 203241 h 3854491"/>
                    <a:gd name="connsiteX21" fmla="*/ 622300 w 3276600"/>
                    <a:gd name="connsiteY21" fmla="*/ 508041 h 3854491"/>
                    <a:gd name="connsiteX22" fmla="*/ 508000 w 3276600"/>
                    <a:gd name="connsiteY22" fmla="*/ 635041 h 3854491"/>
                    <a:gd name="connsiteX23" fmla="*/ 215900 w 3276600"/>
                    <a:gd name="connsiteY23" fmla="*/ 806491 h 3854491"/>
                    <a:gd name="connsiteX24" fmla="*/ 146050 w 3276600"/>
                    <a:gd name="connsiteY24" fmla="*/ 876341 h 3854491"/>
                    <a:gd name="connsiteX25" fmla="*/ 0 w 3276600"/>
                    <a:gd name="connsiteY25" fmla="*/ 908091 h 3854491"/>
                    <a:gd name="connsiteX0" fmla="*/ 0 w 3276600"/>
                    <a:gd name="connsiteY0" fmla="*/ 704850 h 3651250"/>
                    <a:gd name="connsiteX1" fmla="*/ 6350 w 3276600"/>
                    <a:gd name="connsiteY1" fmla="*/ 3403600 h 3651250"/>
                    <a:gd name="connsiteX2" fmla="*/ 1371600 w 3276600"/>
                    <a:gd name="connsiteY2" fmla="*/ 3651250 h 3651250"/>
                    <a:gd name="connsiteX3" fmla="*/ 2089150 w 3276600"/>
                    <a:gd name="connsiteY3" fmla="*/ 3505200 h 3651250"/>
                    <a:gd name="connsiteX4" fmla="*/ 1946385 w 3276600"/>
                    <a:gd name="connsiteY4" fmla="*/ 2821689 h 3651250"/>
                    <a:gd name="connsiteX5" fmla="*/ 1949450 w 3276600"/>
                    <a:gd name="connsiteY5" fmla="*/ 2736850 h 3651250"/>
                    <a:gd name="connsiteX6" fmla="*/ 3276600 w 3276600"/>
                    <a:gd name="connsiteY6" fmla="*/ 2889250 h 3651250"/>
                    <a:gd name="connsiteX7" fmla="*/ 3194050 w 3276600"/>
                    <a:gd name="connsiteY7" fmla="*/ 1847850 h 3651250"/>
                    <a:gd name="connsiteX8" fmla="*/ 3213100 w 3276600"/>
                    <a:gd name="connsiteY8" fmla="*/ 1784350 h 3651250"/>
                    <a:gd name="connsiteX9" fmla="*/ 3009900 w 3276600"/>
                    <a:gd name="connsiteY9" fmla="*/ 1816100 h 3651250"/>
                    <a:gd name="connsiteX10" fmla="*/ 2990850 w 3276600"/>
                    <a:gd name="connsiteY10" fmla="*/ 1752600 h 3651250"/>
                    <a:gd name="connsiteX11" fmla="*/ 2330450 w 3276600"/>
                    <a:gd name="connsiteY11" fmla="*/ 1752600 h 3651250"/>
                    <a:gd name="connsiteX12" fmla="*/ 2311400 w 3276600"/>
                    <a:gd name="connsiteY12" fmla="*/ 285750 h 3651250"/>
                    <a:gd name="connsiteX13" fmla="*/ 2241550 w 3276600"/>
                    <a:gd name="connsiteY13" fmla="*/ 228600 h 3651250"/>
                    <a:gd name="connsiteX14" fmla="*/ 1917700 w 3276600"/>
                    <a:gd name="connsiteY14" fmla="*/ 95250 h 3651250"/>
                    <a:gd name="connsiteX15" fmla="*/ 1809750 w 3276600"/>
                    <a:gd name="connsiteY15" fmla="*/ 0 h 3651250"/>
                    <a:gd name="connsiteX16" fmla="*/ 1790700 w 3276600"/>
                    <a:gd name="connsiteY16" fmla="*/ 355600 h 3651250"/>
                    <a:gd name="connsiteX17" fmla="*/ 1739900 w 3276600"/>
                    <a:gd name="connsiteY17" fmla="*/ 393700 h 3651250"/>
                    <a:gd name="connsiteX18" fmla="*/ 1485900 w 3276600"/>
                    <a:gd name="connsiteY18" fmla="*/ 361950 h 3651250"/>
                    <a:gd name="connsiteX19" fmla="*/ 1155700 w 3276600"/>
                    <a:gd name="connsiteY19" fmla="*/ 196850 h 3651250"/>
                    <a:gd name="connsiteX20" fmla="*/ 889000 w 3276600"/>
                    <a:gd name="connsiteY20" fmla="*/ 0 h 3651250"/>
                    <a:gd name="connsiteX21" fmla="*/ 622300 w 3276600"/>
                    <a:gd name="connsiteY21" fmla="*/ 304800 h 3651250"/>
                    <a:gd name="connsiteX22" fmla="*/ 508000 w 3276600"/>
                    <a:gd name="connsiteY22" fmla="*/ 431800 h 3651250"/>
                    <a:gd name="connsiteX23" fmla="*/ 215900 w 3276600"/>
                    <a:gd name="connsiteY23" fmla="*/ 603250 h 3651250"/>
                    <a:gd name="connsiteX24" fmla="*/ 146050 w 3276600"/>
                    <a:gd name="connsiteY24" fmla="*/ 673100 h 3651250"/>
                    <a:gd name="connsiteX25" fmla="*/ 0 w 3276600"/>
                    <a:gd name="connsiteY25" fmla="*/ 704850 h 3651250"/>
                    <a:gd name="connsiteX0" fmla="*/ 0 w 3276600"/>
                    <a:gd name="connsiteY0" fmla="*/ 704850 h 3651250"/>
                    <a:gd name="connsiteX1" fmla="*/ 6350 w 3276600"/>
                    <a:gd name="connsiteY1" fmla="*/ 3403600 h 3651250"/>
                    <a:gd name="connsiteX2" fmla="*/ 1371600 w 3276600"/>
                    <a:gd name="connsiteY2" fmla="*/ 3651250 h 3651250"/>
                    <a:gd name="connsiteX3" fmla="*/ 1376422 w 3276600"/>
                    <a:gd name="connsiteY3" fmla="*/ 2797498 h 3651250"/>
                    <a:gd name="connsiteX4" fmla="*/ 1946385 w 3276600"/>
                    <a:gd name="connsiteY4" fmla="*/ 2821689 h 3651250"/>
                    <a:gd name="connsiteX5" fmla="*/ 1949450 w 3276600"/>
                    <a:gd name="connsiteY5" fmla="*/ 2736850 h 3651250"/>
                    <a:gd name="connsiteX6" fmla="*/ 3276600 w 3276600"/>
                    <a:gd name="connsiteY6" fmla="*/ 2889250 h 3651250"/>
                    <a:gd name="connsiteX7" fmla="*/ 3194050 w 3276600"/>
                    <a:gd name="connsiteY7" fmla="*/ 1847850 h 3651250"/>
                    <a:gd name="connsiteX8" fmla="*/ 3213100 w 3276600"/>
                    <a:gd name="connsiteY8" fmla="*/ 1784350 h 3651250"/>
                    <a:gd name="connsiteX9" fmla="*/ 3009900 w 3276600"/>
                    <a:gd name="connsiteY9" fmla="*/ 1816100 h 3651250"/>
                    <a:gd name="connsiteX10" fmla="*/ 2990850 w 3276600"/>
                    <a:gd name="connsiteY10" fmla="*/ 1752600 h 3651250"/>
                    <a:gd name="connsiteX11" fmla="*/ 2330450 w 3276600"/>
                    <a:gd name="connsiteY11" fmla="*/ 1752600 h 3651250"/>
                    <a:gd name="connsiteX12" fmla="*/ 2311400 w 3276600"/>
                    <a:gd name="connsiteY12" fmla="*/ 285750 h 3651250"/>
                    <a:gd name="connsiteX13" fmla="*/ 2241550 w 3276600"/>
                    <a:gd name="connsiteY13" fmla="*/ 228600 h 3651250"/>
                    <a:gd name="connsiteX14" fmla="*/ 1917700 w 3276600"/>
                    <a:gd name="connsiteY14" fmla="*/ 95250 h 3651250"/>
                    <a:gd name="connsiteX15" fmla="*/ 1809750 w 3276600"/>
                    <a:gd name="connsiteY15" fmla="*/ 0 h 3651250"/>
                    <a:gd name="connsiteX16" fmla="*/ 1790700 w 3276600"/>
                    <a:gd name="connsiteY16" fmla="*/ 355600 h 3651250"/>
                    <a:gd name="connsiteX17" fmla="*/ 1739900 w 3276600"/>
                    <a:gd name="connsiteY17" fmla="*/ 393700 h 3651250"/>
                    <a:gd name="connsiteX18" fmla="*/ 1485900 w 3276600"/>
                    <a:gd name="connsiteY18" fmla="*/ 361950 h 3651250"/>
                    <a:gd name="connsiteX19" fmla="*/ 1155700 w 3276600"/>
                    <a:gd name="connsiteY19" fmla="*/ 196850 h 3651250"/>
                    <a:gd name="connsiteX20" fmla="*/ 889000 w 3276600"/>
                    <a:gd name="connsiteY20" fmla="*/ 0 h 3651250"/>
                    <a:gd name="connsiteX21" fmla="*/ 622300 w 3276600"/>
                    <a:gd name="connsiteY21" fmla="*/ 304800 h 3651250"/>
                    <a:gd name="connsiteX22" fmla="*/ 508000 w 3276600"/>
                    <a:gd name="connsiteY22" fmla="*/ 431800 h 3651250"/>
                    <a:gd name="connsiteX23" fmla="*/ 215900 w 3276600"/>
                    <a:gd name="connsiteY23" fmla="*/ 603250 h 3651250"/>
                    <a:gd name="connsiteX24" fmla="*/ 146050 w 3276600"/>
                    <a:gd name="connsiteY24" fmla="*/ 673100 h 3651250"/>
                    <a:gd name="connsiteX25" fmla="*/ 0 w 3276600"/>
                    <a:gd name="connsiteY25" fmla="*/ 704850 h 3651250"/>
                    <a:gd name="connsiteX0" fmla="*/ 0 w 3276600"/>
                    <a:gd name="connsiteY0" fmla="*/ 704850 h 3651250"/>
                    <a:gd name="connsiteX1" fmla="*/ 6350 w 3276600"/>
                    <a:gd name="connsiteY1" fmla="*/ 3403600 h 3651250"/>
                    <a:gd name="connsiteX2" fmla="*/ 1371600 w 3276600"/>
                    <a:gd name="connsiteY2" fmla="*/ 3651250 h 3651250"/>
                    <a:gd name="connsiteX3" fmla="*/ 1376422 w 3276600"/>
                    <a:gd name="connsiteY3" fmla="*/ 2797498 h 3651250"/>
                    <a:gd name="connsiteX4" fmla="*/ 1946385 w 3276600"/>
                    <a:gd name="connsiteY4" fmla="*/ 2802562 h 3651250"/>
                    <a:gd name="connsiteX5" fmla="*/ 1949450 w 3276600"/>
                    <a:gd name="connsiteY5" fmla="*/ 2736850 h 3651250"/>
                    <a:gd name="connsiteX6" fmla="*/ 3276600 w 3276600"/>
                    <a:gd name="connsiteY6" fmla="*/ 2889250 h 3651250"/>
                    <a:gd name="connsiteX7" fmla="*/ 3194050 w 3276600"/>
                    <a:gd name="connsiteY7" fmla="*/ 1847850 h 3651250"/>
                    <a:gd name="connsiteX8" fmla="*/ 3213100 w 3276600"/>
                    <a:gd name="connsiteY8" fmla="*/ 1784350 h 3651250"/>
                    <a:gd name="connsiteX9" fmla="*/ 3009900 w 3276600"/>
                    <a:gd name="connsiteY9" fmla="*/ 1816100 h 3651250"/>
                    <a:gd name="connsiteX10" fmla="*/ 2990850 w 3276600"/>
                    <a:gd name="connsiteY10" fmla="*/ 1752600 h 3651250"/>
                    <a:gd name="connsiteX11" fmla="*/ 2330450 w 3276600"/>
                    <a:gd name="connsiteY11" fmla="*/ 1752600 h 3651250"/>
                    <a:gd name="connsiteX12" fmla="*/ 2311400 w 3276600"/>
                    <a:gd name="connsiteY12" fmla="*/ 285750 h 3651250"/>
                    <a:gd name="connsiteX13" fmla="*/ 2241550 w 3276600"/>
                    <a:gd name="connsiteY13" fmla="*/ 228600 h 3651250"/>
                    <a:gd name="connsiteX14" fmla="*/ 1917700 w 3276600"/>
                    <a:gd name="connsiteY14" fmla="*/ 95250 h 3651250"/>
                    <a:gd name="connsiteX15" fmla="*/ 1809750 w 3276600"/>
                    <a:gd name="connsiteY15" fmla="*/ 0 h 3651250"/>
                    <a:gd name="connsiteX16" fmla="*/ 1790700 w 3276600"/>
                    <a:gd name="connsiteY16" fmla="*/ 355600 h 3651250"/>
                    <a:gd name="connsiteX17" fmla="*/ 1739900 w 3276600"/>
                    <a:gd name="connsiteY17" fmla="*/ 393700 h 3651250"/>
                    <a:gd name="connsiteX18" fmla="*/ 1485900 w 3276600"/>
                    <a:gd name="connsiteY18" fmla="*/ 361950 h 3651250"/>
                    <a:gd name="connsiteX19" fmla="*/ 1155700 w 3276600"/>
                    <a:gd name="connsiteY19" fmla="*/ 196850 h 3651250"/>
                    <a:gd name="connsiteX20" fmla="*/ 889000 w 3276600"/>
                    <a:gd name="connsiteY20" fmla="*/ 0 h 3651250"/>
                    <a:gd name="connsiteX21" fmla="*/ 622300 w 3276600"/>
                    <a:gd name="connsiteY21" fmla="*/ 304800 h 3651250"/>
                    <a:gd name="connsiteX22" fmla="*/ 508000 w 3276600"/>
                    <a:gd name="connsiteY22" fmla="*/ 431800 h 3651250"/>
                    <a:gd name="connsiteX23" fmla="*/ 215900 w 3276600"/>
                    <a:gd name="connsiteY23" fmla="*/ 603250 h 3651250"/>
                    <a:gd name="connsiteX24" fmla="*/ 146050 w 3276600"/>
                    <a:gd name="connsiteY24" fmla="*/ 673100 h 3651250"/>
                    <a:gd name="connsiteX25" fmla="*/ 0 w 3276600"/>
                    <a:gd name="connsiteY25" fmla="*/ 704850 h 3651250"/>
                    <a:gd name="connsiteX0" fmla="*/ 0 w 3276600"/>
                    <a:gd name="connsiteY0" fmla="*/ 704850 h 3651250"/>
                    <a:gd name="connsiteX1" fmla="*/ 6350 w 3276600"/>
                    <a:gd name="connsiteY1" fmla="*/ 3403600 h 3651250"/>
                    <a:gd name="connsiteX2" fmla="*/ 1371600 w 3276600"/>
                    <a:gd name="connsiteY2" fmla="*/ 3651250 h 3651250"/>
                    <a:gd name="connsiteX3" fmla="*/ 1376422 w 3276600"/>
                    <a:gd name="connsiteY3" fmla="*/ 2797498 h 3651250"/>
                    <a:gd name="connsiteX4" fmla="*/ 1946385 w 3276600"/>
                    <a:gd name="connsiteY4" fmla="*/ 2802562 h 3651250"/>
                    <a:gd name="connsiteX5" fmla="*/ 1949450 w 3276600"/>
                    <a:gd name="connsiteY5" fmla="*/ 2736850 h 3651250"/>
                    <a:gd name="connsiteX6" fmla="*/ 3276600 w 3276600"/>
                    <a:gd name="connsiteY6" fmla="*/ 2889250 h 3651250"/>
                    <a:gd name="connsiteX7" fmla="*/ 3194050 w 3276600"/>
                    <a:gd name="connsiteY7" fmla="*/ 1847850 h 3651250"/>
                    <a:gd name="connsiteX8" fmla="*/ 3213100 w 3276600"/>
                    <a:gd name="connsiteY8" fmla="*/ 1784350 h 3651250"/>
                    <a:gd name="connsiteX9" fmla="*/ 3009900 w 3276600"/>
                    <a:gd name="connsiteY9" fmla="*/ 1816100 h 3651250"/>
                    <a:gd name="connsiteX10" fmla="*/ 2990850 w 3276600"/>
                    <a:gd name="connsiteY10" fmla="*/ 1752600 h 3651250"/>
                    <a:gd name="connsiteX11" fmla="*/ 2235420 w 3276600"/>
                    <a:gd name="connsiteY11" fmla="*/ 1752600 h 3651250"/>
                    <a:gd name="connsiteX12" fmla="*/ 2311400 w 3276600"/>
                    <a:gd name="connsiteY12" fmla="*/ 285750 h 3651250"/>
                    <a:gd name="connsiteX13" fmla="*/ 2241550 w 3276600"/>
                    <a:gd name="connsiteY13" fmla="*/ 228600 h 3651250"/>
                    <a:gd name="connsiteX14" fmla="*/ 1917700 w 3276600"/>
                    <a:gd name="connsiteY14" fmla="*/ 95250 h 3651250"/>
                    <a:gd name="connsiteX15" fmla="*/ 1809750 w 3276600"/>
                    <a:gd name="connsiteY15" fmla="*/ 0 h 3651250"/>
                    <a:gd name="connsiteX16" fmla="*/ 1790700 w 3276600"/>
                    <a:gd name="connsiteY16" fmla="*/ 355600 h 3651250"/>
                    <a:gd name="connsiteX17" fmla="*/ 1739900 w 3276600"/>
                    <a:gd name="connsiteY17" fmla="*/ 393700 h 3651250"/>
                    <a:gd name="connsiteX18" fmla="*/ 1485900 w 3276600"/>
                    <a:gd name="connsiteY18" fmla="*/ 361950 h 3651250"/>
                    <a:gd name="connsiteX19" fmla="*/ 1155700 w 3276600"/>
                    <a:gd name="connsiteY19" fmla="*/ 196850 h 3651250"/>
                    <a:gd name="connsiteX20" fmla="*/ 889000 w 3276600"/>
                    <a:gd name="connsiteY20" fmla="*/ 0 h 3651250"/>
                    <a:gd name="connsiteX21" fmla="*/ 622300 w 3276600"/>
                    <a:gd name="connsiteY21" fmla="*/ 304800 h 3651250"/>
                    <a:gd name="connsiteX22" fmla="*/ 508000 w 3276600"/>
                    <a:gd name="connsiteY22" fmla="*/ 431800 h 3651250"/>
                    <a:gd name="connsiteX23" fmla="*/ 215900 w 3276600"/>
                    <a:gd name="connsiteY23" fmla="*/ 603250 h 3651250"/>
                    <a:gd name="connsiteX24" fmla="*/ 146050 w 3276600"/>
                    <a:gd name="connsiteY24" fmla="*/ 673100 h 3651250"/>
                    <a:gd name="connsiteX25" fmla="*/ 0 w 3276600"/>
                    <a:gd name="connsiteY25" fmla="*/ 704850 h 3651250"/>
                    <a:gd name="connsiteX0" fmla="*/ 0 w 3276600"/>
                    <a:gd name="connsiteY0" fmla="*/ 704850 h 3651250"/>
                    <a:gd name="connsiteX1" fmla="*/ 6350 w 3276600"/>
                    <a:gd name="connsiteY1" fmla="*/ 3403600 h 3651250"/>
                    <a:gd name="connsiteX2" fmla="*/ 1371600 w 3276600"/>
                    <a:gd name="connsiteY2" fmla="*/ 3651250 h 3651250"/>
                    <a:gd name="connsiteX3" fmla="*/ 1376422 w 3276600"/>
                    <a:gd name="connsiteY3" fmla="*/ 2797498 h 3651250"/>
                    <a:gd name="connsiteX4" fmla="*/ 1946385 w 3276600"/>
                    <a:gd name="connsiteY4" fmla="*/ 2802562 h 3651250"/>
                    <a:gd name="connsiteX5" fmla="*/ 1949450 w 3276600"/>
                    <a:gd name="connsiteY5" fmla="*/ 2736850 h 3651250"/>
                    <a:gd name="connsiteX6" fmla="*/ 3276600 w 3276600"/>
                    <a:gd name="connsiteY6" fmla="*/ 2889250 h 3651250"/>
                    <a:gd name="connsiteX7" fmla="*/ 3194050 w 3276600"/>
                    <a:gd name="connsiteY7" fmla="*/ 1847850 h 3651250"/>
                    <a:gd name="connsiteX8" fmla="*/ 3213100 w 3276600"/>
                    <a:gd name="connsiteY8" fmla="*/ 1784350 h 3651250"/>
                    <a:gd name="connsiteX9" fmla="*/ 3009900 w 3276600"/>
                    <a:gd name="connsiteY9" fmla="*/ 1816100 h 3651250"/>
                    <a:gd name="connsiteX10" fmla="*/ 2990850 w 3276600"/>
                    <a:gd name="connsiteY10" fmla="*/ 1752600 h 3651250"/>
                    <a:gd name="connsiteX11" fmla="*/ 2235420 w 3276600"/>
                    <a:gd name="connsiteY11" fmla="*/ 1752600 h 3651250"/>
                    <a:gd name="connsiteX12" fmla="*/ 2311400 w 3276600"/>
                    <a:gd name="connsiteY12" fmla="*/ 285750 h 3651250"/>
                    <a:gd name="connsiteX13" fmla="*/ 2203538 w 3276600"/>
                    <a:gd name="connsiteY13" fmla="*/ 228600 h 3651250"/>
                    <a:gd name="connsiteX14" fmla="*/ 1917700 w 3276600"/>
                    <a:gd name="connsiteY14" fmla="*/ 95250 h 3651250"/>
                    <a:gd name="connsiteX15" fmla="*/ 1809750 w 3276600"/>
                    <a:gd name="connsiteY15" fmla="*/ 0 h 3651250"/>
                    <a:gd name="connsiteX16" fmla="*/ 1790700 w 3276600"/>
                    <a:gd name="connsiteY16" fmla="*/ 355600 h 3651250"/>
                    <a:gd name="connsiteX17" fmla="*/ 1739900 w 3276600"/>
                    <a:gd name="connsiteY17" fmla="*/ 393700 h 3651250"/>
                    <a:gd name="connsiteX18" fmla="*/ 1485900 w 3276600"/>
                    <a:gd name="connsiteY18" fmla="*/ 361950 h 3651250"/>
                    <a:gd name="connsiteX19" fmla="*/ 1155700 w 3276600"/>
                    <a:gd name="connsiteY19" fmla="*/ 196850 h 3651250"/>
                    <a:gd name="connsiteX20" fmla="*/ 889000 w 3276600"/>
                    <a:gd name="connsiteY20" fmla="*/ 0 h 3651250"/>
                    <a:gd name="connsiteX21" fmla="*/ 622300 w 3276600"/>
                    <a:gd name="connsiteY21" fmla="*/ 304800 h 3651250"/>
                    <a:gd name="connsiteX22" fmla="*/ 508000 w 3276600"/>
                    <a:gd name="connsiteY22" fmla="*/ 431800 h 3651250"/>
                    <a:gd name="connsiteX23" fmla="*/ 215900 w 3276600"/>
                    <a:gd name="connsiteY23" fmla="*/ 603250 h 3651250"/>
                    <a:gd name="connsiteX24" fmla="*/ 146050 w 3276600"/>
                    <a:gd name="connsiteY24" fmla="*/ 673100 h 3651250"/>
                    <a:gd name="connsiteX25" fmla="*/ 0 w 3276600"/>
                    <a:gd name="connsiteY25" fmla="*/ 704850 h 3651250"/>
                    <a:gd name="connsiteX0" fmla="*/ 0 w 3276600"/>
                    <a:gd name="connsiteY0" fmla="*/ 704850 h 3651250"/>
                    <a:gd name="connsiteX1" fmla="*/ 6350 w 3276600"/>
                    <a:gd name="connsiteY1" fmla="*/ 3403600 h 3651250"/>
                    <a:gd name="connsiteX2" fmla="*/ 1371600 w 3276600"/>
                    <a:gd name="connsiteY2" fmla="*/ 3651250 h 3651250"/>
                    <a:gd name="connsiteX3" fmla="*/ 1376422 w 3276600"/>
                    <a:gd name="connsiteY3" fmla="*/ 2797498 h 3651250"/>
                    <a:gd name="connsiteX4" fmla="*/ 1946385 w 3276600"/>
                    <a:gd name="connsiteY4" fmla="*/ 2802562 h 3651250"/>
                    <a:gd name="connsiteX5" fmla="*/ 1949450 w 3276600"/>
                    <a:gd name="connsiteY5" fmla="*/ 2736850 h 3651250"/>
                    <a:gd name="connsiteX6" fmla="*/ 3276600 w 3276600"/>
                    <a:gd name="connsiteY6" fmla="*/ 2889250 h 3651250"/>
                    <a:gd name="connsiteX7" fmla="*/ 3194050 w 3276600"/>
                    <a:gd name="connsiteY7" fmla="*/ 1847850 h 3651250"/>
                    <a:gd name="connsiteX8" fmla="*/ 3213100 w 3276600"/>
                    <a:gd name="connsiteY8" fmla="*/ 1784350 h 3651250"/>
                    <a:gd name="connsiteX9" fmla="*/ 3009900 w 3276600"/>
                    <a:gd name="connsiteY9" fmla="*/ 1816100 h 3651250"/>
                    <a:gd name="connsiteX10" fmla="*/ 2990850 w 3276600"/>
                    <a:gd name="connsiteY10" fmla="*/ 1752600 h 3651250"/>
                    <a:gd name="connsiteX11" fmla="*/ 2235420 w 3276600"/>
                    <a:gd name="connsiteY11" fmla="*/ 1752600 h 3651250"/>
                    <a:gd name="connsiteX12" fmla="*/ 2282891 w 3276600"/>
                    <a:gd name="connsiteY12" fmla="*/ 285750 h 3651250"/>
                    <a:gd name="connsiteX13" fmla="*/ 2203538 w 3276600"/>
                    <a:gd name="connsiteY13" fmla="*/ 228600 h 3651250"/>
                    <a:gd name="connsiteX14" fmla="*/ 1917700 w 3276600"/>
                    <a:gd name="connsiteY14" fmla="*/ 95250 h 3651250"/>
                    <a:gd name="connsiteX15" fmla="*/ 1809750 w 3276600"/>
                    <a:gd name="connsiteY15" fmla="*/ 0 h 3651250"/>
                    <a:gd name="connsiteX16" fmla="*/ 1790700 w 3276600"/>
                    <a:gd name="connsiteY16" fmla="*/ 355600 h 3651250"/>
                    <a:gd name="connsiteX17" fmla="*/ 1739900 w 3276600"/>
                    <a:gd name="connsiteY17" fmla="*/ 393700 h 3651250"/>
                    <a:gd name="connsiteX18" fmla="*/ 1485900 w 3276600"/>
                    <a:gd name="connsiteY18" fmla="*/ 361950 h 3651250"/>
                    <a:gd name="connsiteX19" fmla="*/ 1155700 w 3276600"/>
                    <a:gd name="connsiteY19" fmla="*/ 196850 h 3651250"/>
                    <a:gd name="connsiteX20" fmla="*/ 889000 w 3276600"/>
                    <a:gd name="connsiteY20" fmla="*/ 0 h 3651250"/>
                    <a:gd name="connsiteX21" fmla="*/ 622300 w 3276600"/>
                    <a:gd name="connsiteY21" fmla="*/ 304800 h 3651250"/>
                    <a:gd name="connsiteX22" fmla="*/ 508000 w 3276600"/>
                    <a:gd name="connsiteY22" fmla="*/ 431800 h 3651250"/>
                    <a:gd name="connsiteX23" fmla="*/ 215900 w 3276600"/>
                    <a:gd name="connsiteY23" fmla="*/ 603250 h 3651250"/>
                    <a:gd name="connsiteX24" fmla="*/ 146050 w 3276600"/>
                    <a:gd name="connsiteY24" fmla="*/ 673100 h 3651250"/>
                    <a:gd name="connsiteX25" fmla="*/ 0 w 3276600"/>
                    <a:gd name="connsiteY25" fmla="*/ 704850 h 3651250"/>
                    <a:gd name="connsiteX0" fmla="*/ 0 w 3276600"/>
                    <a:gd name="connsiteY0" fmla="*/ 704850 h 3651250"/>
                    <a:gd name="connsiteX1" fmla="*/ 6350 w 3276600"/>
                    <a:gd name="connsiteY1" fmla="*/ 3403600 h 3651250"/>
                    <a:gd name="connsiteX2" fmla="*/ 1371600 w 3276600"/>
                    <a:gd name="connsiteY2" fmla="*/ 3651250 h 3651250"/>
                    <a:gd name="connsiteX3" fmla="*/ 1376422 w 3276600"/>
                    <a:gd name="connsiteY3" fmla="*/ 2797498 h 3651250"/>
                    <a:gd name="connsiteX4" fmla="*/ 1946385 w 3276600"/>
                    <a:gd name="connsiteY4" fmla="*/ 2802562 h 3651250"/>
                    <a:gd name="connsiteX5" fmla="*/ 1949450 w 3276600"/>
                    <a:gd name="connsiteY5" fmla="*/ 2736850 h 3651250"/>
                    <a:gd name="connsiteX6" fmla="*/ 3276600 w 3276600"/>
                    <a:gd name="connsiteY6" fmla="*/ 2889250 h 3651250"/>
                    <a:gd name="connsiteX7" fmla="*/ 3194050 w 3276600"/>
                    <a:gd name="connsiteY7" fmla="*/ 1847850 h 3651250"/>
                    <a:gd name="connsiteX8" fmla="*/ 3213100 w 3276600"/>
                    <a:gd name="connsiteY8" fmla="*/ 1784350 h 3651250"/>
                    <a:gd name="connsiteX9" fmla="*/ 3009900 w 3276600"/>
                    <a:gd name="connsiteY9" fmla="*/ 1816100 h 3651250"/>
                    <a:gd name="connsiteX10" fmla="*/ 2990850 w 3276600"/>
                    <a:gd name="connsiteY10" fmla="*/ 1752600 h 3651250"/>
                    <a:gd name="connsiteX11" fmla="*/ 2254426 w 3276600"/>
                    <a:gd name="connsiteY11" fmla="*/ 1733473 h 3651250"/>
                    <a:gd name="connsiteX12" fmla="*/ 2282891 w 3276600"/>
                    <a:gd name="connsiteY12" fmla="*/ 285750 h 3651250"/>
                    <a:gd name="connsiteX13" fmla="*/ 2203538 w 3276600"/>
                    <a:gd name="connsiteY13" fmla="*/ 228600 h 3651250"/>
                    <a:gd name="connsiteX14" fmla="*/ 1917700 w 3276600"/>
                    <a:gd name="connsiteY14" fmla="*/ 95250 h 3651250"/>
                    <a:gd name="connsiteX15" fmla="*/ 1809750 w 3276600"/>
                    <a:gd name="connsiteY15" fmla="*/ 0 h 3651250"/>
                    <a:gd name="connsiteX16" fmla="*/ 1790700 w 3276600"/>
                    <a:gd name="connsiteY16" fmla="*/ 355600 h 3651250"/>
                    <a:gd name="connsiteX17" fmla="*/ 1739900 w 3276600"/>
                    <a:gd name="connsiteY17" fmla="*/ 393700 h 3651250"/>
                    <a:gd name="connsiteX18" fmla="*/ 1485900 w 3276600"/>
                    <a:gd name="connsiteY18" fmla="*/ 361950 h 3651250"/>
                    <a:gd name="connsiteX19" fmla="*/ 1155700 w 3276600"/>
                    <a:gd name="connsiteY19" fmla="*/ 196850 h 3651250"/>
                    <a:gd name="connsiteX20" fmla="*/ 889000 w 3276600"/>
                    <a:gd name="connsiteY20" fmla="*/ 0 h 3651250"/>
                    <a:gd name="connsiteX21" fmla="*/ 622300 w 3276600"/>
                    <a:gd name="connsiteY21" fmla="*/ 304800 h 3651250"/>
                    <a:gd name="connsiteX22" fmla="*/ 508000 w 3276600"/>
                    <a:gd name="connsiteY22" fmla="*/ 431800 h 3651250"/>
                    <a:gd name="connsiteX23" fmla="*/ 215900 w 3276600"/>
                    <a:gd name="connsiteY23" fmla="*/ 603250 h 3651250"/>
                    <a:gd name="connsiteX24" fmla="*/ 146050 w 3276600"/>
                    <a:gd name="connsiteY24" fmla="*/ 673100 h 3651250"/>
                    <a:gd name="connsiteX25" fmla="*/ 0 w 3276600"/>
                    <a:gd name="connsiteY25" fmla="*/ 704850 h 3651250"/>
                    <a:gd name="connsiteX0" fmla="*/ 0 w 3276600"/>
                    <a:gd name="connsiteY0" fmla="*/ 704850 h 3651250"/>
                    <a:gd name="connsiteX1" fmla="*/ 6350 w 3276600"/>
                    <a:gd name="connsiteY1" fmla="*/ 3403600 h 3651250"/>
                    <a:gd name="connsiteX2" fmla="*/ 1371600 w 3276600"/>
                    <a:gd name="connsiteY2" fmla="*/ 3651250 h 3651250"/>
                    <a:gd name="connsiteX3" fmla="*/ 1376422 w 3276600"/>
                    <a:gd name="connsiteY3" fmla="*/ 2797498 h 3651250"/>
                    <a:gd name="connsiteX4" fmla="*/ 1946385 w 3276600"/>
                    <a:gd name="connsiteY4" fmla="*/ 2802562 h 3651250"/>
                    <a:gd name="connsiteX5" fmla="*/ 1949450 w 3276600"/>
                    <a:gd name="connsiteY5" fmla="*/ 2736850 h 3651250"/>
                    <a:gd name="connsiteX6" fmla="*/ 3276600 w 3276600"/>
                    <a:gd name="connsiteY6" fmla="*/ 2889250 h 3651250"/>
                    <a:gd name="connsiteX7" fmla="*/ 3194050 w 3276600"/>
                    <a:gd name="connsiteY7" fmla="*/ 1847850 h 3651250"/>
                    <a:gd name="connsiteX8" fmla="*/ 3213100 w 3276600"/>
                    <a:gd name="connsiteY8" fmla="*/ 1784350 h 3651250"/>
                    <a:gd name="connsiteX9" fmla="*/ 3009900 w 3276600"/>
                    <a:gd name="connsiteY9" fmla="*/ 1816100 h 3651250"/>
                    <a:gd name="connsiteX10" fmla="*/ 2990850 w 3276600"/>
                    <a:gd name="connsiteY10" fmla="*/ 1752600 h 3651250"/>
                    <a:gd name="connsiteX11" fmla="*/ 2273432 w 3276600"/>
                    <a:gd name="connsiteY11" fmla="*/ 1752600 h 3651250"/>
                    <a:gd name="connsiteX12" fmla="*/ 2282891 w 3276600"/>
                    <a:gd name="connsiteY12" fmla="*/ 285750 h 3651250"/>
                    <a:gd name="connsiteX13" fmla="*/ 2203538 w 3276600"/>
                    <a:gd name="connsiteY13" fmla="*/ 228600 h 3651250"/>
                    <a:gd name="connsiteX14" fmla="*/ 1917700 w 3276600"/>
                    <a:gd name="connsiteY14" fmla="*/ 95250 h 3651250"/>
                    <a:gd name="connsiteX15" fmla="*/ 1809750 w 3276600"/>
                    <a:gd name="connsiteY15" fmla="*/ 0 h 3651250"/>
                    <a:gd name="connsiteX16" fmla="*/ 1790700 w 3276600"/>
                    <a:gd name="connsiteY16" fmla="*/ 355600 h 3651250"/>
                    <a:gd name="connsiteX17" fmla="*/ 1739900 w 3276600"/>
                    <a:gd name="connsiteY17" fmla="*/ 393700 h 3651250"/>
                    <a:gd name="connsiteX18" fmla="*/ 1485900 w 3276600"/>
                    <a:gd name="connsiteY18" fmla="*/ 361950 h 3651250"/>
                    <a:gd name="connsiteX19" fmla="*/ 1155700 w 3276600"/>
                    <a:gd name="connsiteY19" fmla="*/ 196850 h 3651250"/>
                    <a:gd name="connsiteX20" fmla="*/ 889000 w 3276600"/>
                    <a:gd name="connsiteY20" fmla="*/ 0 h 3651250"/>
                    <a:gd name="connsiteX21" fmla="*/ 622300 w 3276600"/>
                    <a:gd name="connsiteY21" fmla="*/ 304800 h 3651250"/>
                    <a:gd name="connsiteX22" fmla="*/ 508000 w 3276600"/>
                    <a:gd name="connsiteY22" fmla="*/ 431800 h 3651250"/>
                    <a:gd name="connsiteX23" fmla="*/ 215900 w 3276600"/>
                    <a:gd name="connsiteY23" fmla="*/ 603250 h 3651250"/>
                    <a:gd name="connsiteX24" fmla="*/ 146050 w 3276600"/>
                    <a:gd name="connsiteY24" fmla="*/ 673100 h 3651250"/>
                    <a:gd name="connsiteX25" fmla="*/ 0 w 3276600"/>
                    <a:gd name="connsiteY25" fmla="*/ 704850 h 3651250"/>
                    <a:gd name="connsiteX0" fmla="*/ 0 w 3276600"/>
                    <a:gd name="connsiteY0" fmla="*/ 823824 h 3770224"/>
                    <a:gd name="connsiteX1" fmla="*/ 6350 w 3276600"/>
                    <a:gd name="connsiteY1" fmla="*/ 3522574 h 3770224"/>
                    <a:gd name="connsiteX2" fmla="*/ 1371600 w 3276600"/>
                    <a:gd name="connsiteY2" fmla="*/ 3770224 h 3770224"/>
                    <a:gd name="connsiteX3" fmla="*/ 1376422 w 3276600"/>
                    <a:gd name="connsiteY3" fmla="*/ 2916472 h 3770224"/>
                    <a:gd name="connsiteX4" fmla="*/ 1946385 w 3276600"/>
                    <a:gd name="connsiteY4" fmla="*/ 2921536 h 3770224"/>
                    <a:gd name="connsiteX5" fmla="*/ 1949450 w 3276600"/>
                    <a:gd name="connsiteY5" fmla="*/ 2855824 h 3770224"/>
                    <a:gd name="connsiteX6" fmla="*/ 3276600 w 3276600"/>
                    <a:gd name="connsiteY6" fmla="*/ 3008224 h 3770224"/>
                    <a:gd name="connsiteX7" fmla="*/ 3194050 w 3276600"/>
                    <a:gd name="connsiteY7" fmla="*/ 1966824 h 3770224"/>
                    <a:gd name="connsiteX8" fmla="*/ 3213100 w 3276600"/>
                    <a:gd name="connsiteY8" fmla="*/ 1903324 h 3770224"/>
                    <a:gd name="connsiteX9" fmla="*/ 3009900 w 3276600"/>
                    <a:gd name="connsiteY9" fmla="*/ 1935074 h 3770224"/>
                    <a:gd name="connsiteX10" fmla="*/ 2990850 w 3276600"/>
                    <a:gd name="connsiteY10" fmla="*/ 1871574 h 3770224"/>
                    <a:gd name="connsiteX11" fmla="*/ 2273432 w 3276600"/>
                    <a:gd name="connsiteY11" fmla="*/ 1871574 h 3770224"/>
                    <a:gd name="connsiteX12" fmla="*/ 2282891 w 3276600"/>
                    <a:gd name="connsiteY12" fmla="*/ 404724 h 3770224"/>
                    <a:gd name="connsiteX13" fmla="*/ 2203538 w 3276600"/>
                    <a:gd name="connsiteY13" fmla="*/ 347574 h 3770224"/>
                    <a:gd name="connsiteX14" fmla="*/ 1917700 w 3276600"/>
                    <a:gd name="connsiteY14" fmla="*/ 214224 h 3770224"/>
                    <a:gd name="connsiteX15" fmla="*/ 1809750 w 3276600"/>
                    <a:gd name="connsiteY15" fmla="*/ 118974 h 3770224"/>
                    <a:gd name="connsiteX16" fmla="*/ 1790700 w 3276600"/>
                    <a:gd name="connsiteY16" fmla="*/ 474574 h 3770224"/>
                    <a:gd name="connsiteX17" fmla="*/ 1739900 w 3276600"/>
                    <a:gd name="connsiteY17" fmla="*/ 512674 h 3770224"/>
                    <a:gd name="connsiteX18" fmla="*/ 1485900 w 3276600"/>
                    <a:gd name="connsiteY18" fmla="*/ 480924 h 3770224"/>
                    <a:gd name="connsiteX19" fmla="*/ 1155700 w 3276600"/>
                    <a:gd name="connsiteY19" fmla="*/ 315824 h 3770224"/>
                    <a:gd name="connsiteX20" fmla="*/ 889000 w 3276600"/>
                    <a:gd name="connsiteY20" fmla="*/ 0 h 3770224"/>
                    <a:gd name="connsiteX21" fmla="*/ 622300 w 3276600"/>
                    <a:gd name="connsiteY21" fmla="*/ 423774 h 3770224"/>
                    <a:gd name="connsiteX22" fmla="*/ 508000 w 3276600"/>
                    <a:gd name="connsiteY22" fmla="*/ 550774 h 3770224"/>
                    <a:gd name="connsiteX23" fmla="*/ 215900 w 3276600"/>
                    <a:gd name="connsiteY23" fmla="*/ 722224 h 3770224"/>
                    <a:gd name="connsiteX24" fmla="*/ 146050 w 3276600"/>
                    <a:gd name="connsiteY24" fmla="*/ 792074 h 3770224"/>
                    <a:gd name="connsiteX25" fmla="*/ 0 w 3276600"/>
                    <a:gd name="connsiteY25" fmla="*/ 823824 h 3770224"/>
                    <a:gd name="connsiteX0" fmla="*/ 0 w 3276600"/>
                    <a:gd name="connsiteY0" fmla="*/ 823824 h 3770224"/>
                    <a:gd name="connsiteX1" fmla="*/ 6350 w 3276600"/>
                    <a:gd name="connsiteY1" fmla="*/ 3522574 h 3770224"/>
                    <a:gd name="connsiteX2" fmla="*/ 1371600 w 3276600"/>
                    <a:gd name="connsiteY2" fmla="*/ 3770224 h 3770224"/>
                    <a:gd name="connsiteX3" fmla="*/ 1376422 w 3276600"/>
                    <a:gd name="connsiteY3" fmla="*/ 2916472 h 3770224"/>
                    <a:gd name="connsiteX4" fmla="*/ 1946385 w 3276600"/>
                    <a:gd name="connsiteY4" fmla="*/ 2921536 h 3770224"/>
                    <a:gd name="connsiteX5" fmla="*/ 1949450 w 3276600"/>
                    <a:gd name="connsiteY5" fmla="*/ 2855824 h 3770224"/>
                    <a:gd name="connsiteX6" fmla="*/ 3276600 w 3276600"/>
                    <a:gd name="connsiteY6" fmla="*/ 3008224 h 3770224"/>
                    <a:gd name="connsiteX7" fmla="*/ 3194050 w 3276600"/>
                    <a:gd name="connsiteY7" fmla="*/ 1966824 h 3770224"/>
                    <a:gd name="connsiteX8" fmla="*/ 3213100 w 3276600"/>
                    <a:gd name="connsiteY8" fmla="*/ 1903324 h 3770224"/>
                    <a:gd name="connsiteX9" fmla="*/ 3009900 w 3276600"/>
                    <a:gd name="connsiteY9" fmla="*/ 1935074 h 3770224"/>
                    <a:gd name="connsiteX10" fmla="*/ 2990850 w 3276600"/>
                    <a:gd name="connsiteY10" fmla="*/ 1871574 h 3770224"/>
                    <a:gd name="connsiteX11" fmla="*/ 2273432 w 3276600"/>
                    <a:gd name="connsiteY11" fmla="*/ 1871574 h 3770224"/>
                    <a:gd name="connsiteX12" fmla="*/ 2282891 w 3276600"/>
                    <a:gd name="connsiteY12" fmla="*/ 404724 h 3770224"/>
                    <a:gd name="connsiteX13" fmla="*/ 2203538 w 3276600"/>
                    <a:gd name="connsiteY13" fmla="*/ 347574 h 3770224"/>
                    <a:gd name="connsiteX14" fmla="*/ 1917700 w 3276600"/>
                    <a:gd name="connsiteY14" fmla="*/ 214224 h 3770224"/>
                    <a:gd name="connsiteX15" fmla="*/ 1809750 w 3276600"/>
                    <a:gd name="connsiteY15" fmla="*/ 118974 h 3770224"/>
                    <a:gd name="connsiteX16" fmla="*/ 1790700 w 3276600"/>
                    <a:gd name="connsiteY16" fmla="*/ 474574 h 3770224"/>
                    <a:gd name="connsiteX17" fmla="*/ 1739900 w 3276600"/>
                    <a:gd name="connsiteY17" fmla="*/ 512674 h 3770224"/>
                    <a:gd name="connsiteX18" fmla="*/ 1485900 w 3276600"/>
                    <a:gd name="connsiteY18" fmla="*/ 480924 h 3770224"/>
                    <a:gd name="connsiteX19" fmla="*/ 1204959 w 3276600"/>
                    <a:gd name="connsiteY19" fmla="*/ 276167 h 3770224"/>
                    <a:gd name="connsiteX20" fmla="*/ 889000 w 3276600"/>
                    <a:gd name="connsiteY20" fmla="*/ 0 h 3770224"/>
                    <a:gd name="connsiteX21" fmla="*/ 622300 w 3276600"/>
                    <a:gd name="connsiteY21" fmla="*/ 423774 h 3770224"/>
                    <a:gd name="connsiteX22" fmla="*/ 508000 w 3276600"/>
                    <a:gd name="connsiteY22" fmla="*/ 550774 h 3770224"/>
                    <a:gd name="connsiteX23" fmla="*/ 215900 w 3276600"/>
                    <a:gd name="connsiteY23" fmla="*/ 722224 h 3770224"/>
                    <a:gd name="connsiteX24" fmla="*/ 146050 w 3276600"/>
                    <a:gd name="connsiteY24" fmla="*/ 792074 h 3770224"/>
                    <a:gd name="connsiteX25" fmla="*/ 0 w 3276600"/>
                    <a:gd name="connsiteY25" fmla="*/ 823824 h 3770224"/>
                    <a:gd name="connsiteX0" fmla="*/ 0 w 3276600"/>
                    <a:gd name="connsiteY0" fmla="*/ 823824 h 3770224"/>
                    <a:gd name="connsiteX1" fmla="*/ 6350 w 3276600"/>
                    <a:gd name="connsiteY1" fmla="*/ 3522574 h 3770224"/>
                    <a:gd name="connsiteX2" fmla="*/ 1371600 w 3276600"/>
                    <a:gd name="connsiteY2" fmla="*/ 3770224 h 3770224"/>
                    <a:gd name="connsiteX3" fmla="*/ 1376422 w 3276600"/>
                    <a:gd name="connsiteY3" fmla="*/ 2916472 h 3770224"/>
                    <a:gd name="connsiteX4" fmla="*/ 1946385 w 3276600"/>
                    <a:gd name="connsiteY4" fmla="*/ 2921536 h 3770224"/>
                    <a:gd name="connsiteX5" fmla="*/ 1949450 w 3276600"/>
                    <a:gd name="connsiteY5" fmla="*/ 2855824 h 3770224"/>
                    <a:gd name="connsiteX6" fmla="*/ 3276600 w 3276600"/>
                    <a:gd name="connsiteY6" fmla="*/ 3008224 h 3770224"/>
                    <a:gd name="connsiteX7" fmla="*/ 3194050 w 3276600"/>
                    <a:gd name="connsiteY7" fmla="*/ 1966824 h 3770224"/>
                    <a:gd name="connsiteX8" fmla="*/ 3213100 w 3276600"/>
                    <a:gd name="connsiteY8" fmla="*/ 1903324 h 3770224"/>
                    <a:gd name="connsiteX9" fmla="*/ 3009900 w 3276600"/>
                    <a:gd name="connsiteY9" fmla="*/ 1935074 h 3770224"/>
                    <a:gd name="connsiteX10" fmla="*/ 2990850 w 3276600"/>
                    <a:gd name="connsiteY10" fmla="*/ 1871574 h 3770224"/>
                    <a:gd name="connsiteX11" fmla="*/ 2273432 w 3276600"/>
                    <a:gd name="connsiteY11" fmla="*/ 1871574 h 3770224"/>
                    <a:gd name="connsiteX12" fmla="*/ 2282891 w 3276600"/>
                    <a:gd name="connsiteY12" fmla="*/ 404724 h 3770224"/>
                    <a:gd name="connsiteX13" fmla="*/ 2203538 w 3276600"/>
                    <a:gd name="connsiteY13" fmla="*/ 347574 h 3770224"/>
                    <a:gd name="connsiteX14" fmla="*/ 1917700 w 3276600"/>
                    <a:gd name="connsiteY14" fmla="*/ 214224 h 3770224"/>
                    <a:gd name="connsiteX15" fmla="*/ 1809750 w 3276600"/>
                    <a:gd name="connsiteY15" fmla="*/ 118974 h 3770224"/>
                    <a:gd name="connsiteX16" fmla="*/ 1790700 w 3276600"/>
                    <a:gd name="connsiteY16" fmla="*/ 474574 h 3770224"/>
                    <a:gd name="connsiteX17" fmla="*/ 1739900 w 3276600"/>
                    <a:gd name="connsiteY17" fmla="*/ 512674 h 3770224"/>
                    <a:gd name="connsiteX18" fmla="*/ 1476049 w 3276600"/>
                    <a:gd name="connsiteY18" fmla="*/ 431351 h 3770224"/>
                    <a:gd name="connsiteX19" fmla="*/ 1204959 w 3276600"/>
                    <a:gd name="connsiteY19" fmla="*/ 276167 h 3770224"/>
                    <a:gd name="connsiteX20" fmla="*/ 889000 w 3276600"/>
                    <a:gd name="connsiteY20" fmla="*/ 0 h 3770224"/>
                    <a:gd name="connsiteX21" fmla="*/ 622300 w 3276600"/>
                    <a:gd name="connsiteY21" fmla="*/ 423774 h 3770224"/>
                    <a:gd name="connsiteX22" fmla="*/ 508000 w 3276600"/>
                    <a:gd name="connsiteY22" fmla="*/ 550774 h 3770224"/>
                    <a:gd name="connsiteX23" fmla="*/ 215900 w 3276600"/>
                    <a:gd name="connsiteY23" fmla="*/ 722224 h 3770224"/>
                    <a:gd name="connsiteX24" fmla="*/ 146050 w 3276600"/>
                    <a:gd name="connsiteY24" fmla="*/ 792074 h 3770224"/>
                    <a:gd name="connsiteX25" fmla="*/ 0 w 3276600"/>
                    <a:gd name="connsiteY25" fmla="*/ 823824 h 3770224"/>
                    <a:gd name="connsiteX0" fmla="*/ 0 w 3276600"/>
                    <a:gd name="connsiteY0" fmla="*/ 823824 h 3770224"/>
                    <a:gd name="connsiteX1" fmla="*/ 6350 w 3276600"/>
                    <a:gd name="connsiteY1" fmla="*/ 3522574 h 3770224"/>
                    <a:gd name="connsiteX2" fmla="*/ 1371600 w 3276600"/>
                    <a:gd name="connsiteY2" fmla="*/ 3770224 h 3770224"/>
                    <a:gd name="connsiteX3" fmla="*/ 1376422 w 3276600"/>
                    <a:gd name="connsiteY3" fmla="*/ 2916472 h 3770224"/>
                    <a:gd name="connsiteX4" fmla="*/ 1946385 w 3276600"/>
                    <a:gd name="connsiteY4" fmla="*/ 2921536 h 3770224"/>
                    <a:gd name="connsiteX5" fmla="*/ 1949450 w 3276600"/>
                    <a:gd name="connsiteY5" fmla="*/ 2855824 h 3770224"/>
                    <a:gd name="connsiteX6" fmla="*/ 3276600 w 3276600"/>
                    <a:gd name="connsiteY6" fmla="*/ 3008224 h 3770224"/>
                    <a:gd name="connsiteX7" fmla="*/ 3194050 w 3276600"/>
                    <a:gd name="connsiteY7" fmla="*/ 1966824 h 3770224"/>
                    <a:gd name="connsiteX8" fmla="*/ 3213100 w 3276600"/>
                    <a:gd name="connsiteY8" fmla="*/ 1903324 h 3770224"/>
                    <a:gd name="connsiteX9" fmla="*/ 3009900 w 3276600"/>
                    <a:gd name="connsiteY9" fmla="*/ 1935074 h 3770224"/>
                    <a:gd name="connsiteX10" fmla="*/ 2990850 w 3276600"/>
                    <a:gd name="connsiteY10" fmla="*/ 1871574 h 3770224"/>
                    <a:gd name="connsiteX11" fmla="*/ 2273432 w 3276600"/>
                    <a:gd name="connsiteY11" fmla="*/ 1871574 h 3770224"/>
                    <a:gd name="connsiteX12" fmla="*/ 2282891 w 3276600"/>
                    <a:gd name="connsiteY12" fmla="*/ 404724 h 3770224"/>
                    <a:gd name="connsiteX13" fmla="*/ 2203538 w 3276600"/>
                    <a:gd name="connsiteY13" fmla="*/ 347574 h 3770224"/>
                    <a:gd name="connsiteX14" fmla="*/ 1917700 w 3276600"/>
                    <a:gd name="connsiteY14" fmla="*/ 214224 h 3770224"/>
                    <a:gd name="connsiteX15" fmla="*/ 1809750 w 3276600"/>
                    <a:gd name="connsiteY15" fmla="*/ 118974 h 3770224"/>
                    <a:gd name="connsiteX16" fmla="*/ 1790700 w 3276600"/>
                    <a:gd name="connsiteY16" fmla="*/ 474574 h 3770224"/>
                    <a:gd name="connsiteX17" fmla="*/ 1720196 w 3276600"/>
                    <a:gd name="connsiteY17" fmla="*/ 443272 h 3770224"/>
                    <a:gd name="connsiteX18" fmla="*/ 1476049 w 3276600"/>
                    <a:gd name="connsiteY18" fmla="*/ 431351 h 3770224"/>
                    <a:gd name="connsiteX19" fmla="*/ 1204959 w 3276600"/>
                    <a:gd name="connsiteY19" fmla="*/ 276167 h 3770224"/>
                    <a:gd name="connsiteX20" fmla="*/ 889000 w 3276600"/>
                    <a:gd name="connsiteY20" fmla="*/ 0 h 3770224"/>
                    <a:gd name="connsiteX21" fmla="*/ 622300 w 3276600"/>
                    <a:gd name="connsiteY21" fmla="*/ 423774 h 3770224"/>
                    <a:gd name="connsiteX22" fmla="*/ 508000 w 3276600"/>
                    <a:gd name="connsiteY22" fmla="*/ 550774 h 3770224"/>
                    <a:gd name="connsiteX23" fmla="*/ 215900 w 3276600"/>
                    <a:gd name="connsiteY23" fmla="*/ 722224 h 3770224"/>
                    <a:gd name="connsiteX24" fmla="*/ 146050 w 3276600"/>
                    <a:gd name="connsiteY24" fmla="*/ 792074 h 3770224"/>
                    <a:gd name="connsiteX25" fmla="*/ 0 w 3276600"/>
                    <a:gd name="connsiteY25" fmla="*/ 823824 h 3770224"/>
                    <a:gd name="connsiteX0" fmla="*/ 0 w 3276600"/>
                    <a:gd name="connsiteY0" fmla="*/ 823824 h 3770224"/>
                    <a:gd name="connsiteX1" fmla="*/ 6350 w 3276600"/>
                    <a:gd name="connsiteY1" fmla="*/ 3522574 h 3770224"/>
                    <a:gd name="connsiteX2" fmla="*/ 1371600 w 3276600"/>
                    <a:gd name="connsiteY2" fmla="*/ 3770224 h 3770224"/>
                    <a:gd name="connsiteX3" fmla="*/ 1376422 w 3276600"/>
                    <a:gd name="connsiteY3" fmla="*/ 2916472 h 3770224"/>
                    <a:gd name="connsiteX4" fmla="*/ 1946385 w 3276600"/>
                    <a:gd name="connsiteY4" fmla="*/ 2921536 h 3770224"/>
                    <a:gd name="connsiteX5" fmla="*/ 1949450 w 3276600"/>
                    <a:gd name="connsiteY5" fmla="*/ 2855824 h 3770224"/>
                    <a:gd name="connsiteX6" fmla="*/ 3276600 w 3276600"/>
                    <a:gd name="connsiteY6" fmla="*/ 3008224 h 3770224"/>
                    <a:gd name="connsiteX7" fmla="*/ 3194050 w 3276600"/>
                    <a:gd name="connsiteY7" fmla="*/ 1966824 h 3770224"/>
                    <a:gd name="connsiteX8" fmla="*/ 3213100 w 3276600"/>
                    <a:gd name="connsiteY8" fmla="*/ 1903324 h 3770224"/>
                    <a:gd name="connsiteX9" fmla="*/ 3009900 w 3276600"/>
                    <a:gd name="connsiteY9" fmla="*/ 1935074 h 3770224"/>
                    <a:gd name="connsiteX10" fmla="*/ 2990850 w 3276600"/>
                    <a:gd name="connsiteY10" fmla="*/ 1871574 h 3770224"/>
                    <a:gd name="connsiteX11" fmla="*/ 2273432 w 3276600"/>
                    <a:gd name="connsiteY11" fmla="*/ 1871574 h 3770224"/>
                    <a:gd name="connsiteX12" fmla="*/ 2282891 w 3276600"/>
                    <a:gd name="connsiteY12" fmla="*/ 404724 h 3770224"/>
                    <a:gd name="connsiteX13" fmla="*/ 2203538 w 3276600"/>
                    <a:gd name="connsiteY13" fmla="*/ 347574 h 3770224"/>
                    <a:gd name="connsiteX14" fmla="*/ 1917700 w 3276600"/>
                    <a:gd name="connsiteY14" fmla="*/ 214224 h 3770224"/>
                    <a:gd name="connsiteX15" fmla="*/ 1809750 w 3276600"/>
                    <a:gd name="connsiteY15" fmla="*/ 118974 h 3770224"/>
                    <a:gd name="connsiteX16" fmla="*/ 1741441 w 3276600"/>
                    <a:gd name="connsiteY16" fmla="*/ 434916 h 3770224"/>
                    <a:gd name="connsiteX17" fmla="*/ 1720196 w 3276600"/>
                    <a:gd name="connsiteY17" fmla="*/ 443272 h 3770224"/>
                    <a:gd name="connsiteX18" fmla="*/ 1476049 w 3276600"/>
                    <a:gd name="connsiteY18" fmla="*/ 431351 h 3770224"/>
                    <a:gd name="connsiteX19" fmla="*/ 1204959 w 3276600"/>
                    <a:gd name="connsiteY19" fmla="*/ 276167 h 3770224"/>
                    <a:gd name="connsiteX20" fmla="*/ 889000 w 3276600"/>
                    <a:gd name="connsiteY20" fmla="*/ 0 h 3770224"/>
                    <a:gd name="connsiteX21" fmla="*/ 622300 w 3276600"/>
                    <a:gd name="connsiteY21" fmla="*/ 423774 h 3770224"/>
                    <a:gd name="connsiteX22" fmla="*/ 508000 w 3276600"/>
                    <a:gd name="connsiteY22" fmla="*/ 550774 h 3770224"/>
                    <a:gd name="connsiteX23" fmla="*/ 215900 w 3276600"/>
                    <a:gd name="connsiteY23" fmla="*/ 722224 h 3770224"/>
                    <a:gd name="connsiteX24" fmla="*/ 146050 w 3276600"/>
                    <a:gd name="connsiteY24" fmla="*/ 792074 h 3770224"/>
                    <a:gd name="connsiteX25" fmla="*/ 0 w 3276600"/>
                    <a:gd name="connsiteY25" fmla="*/ 823824 h 3770224"/>
                    <a:gd name="connsiteX0" fmla="*/ 0 w 3276600"/>
                    <a:gd name="connsiteY0" fmla="*/ 823824 h 3770224"/>
                    <a:gd name="connsiteX1" fmla="*/ 16293 w 3276600"/>
                    <a:gd name="connsiteY1" fmla="*/ 3605351 h 3770224"/>
                    <a:gd name="connsiteX2" fmla="*/ 1371600 w 3276600"/>
                    <a:gd name="connsiteY2" fmla="*/ 3770224 h 3770224"/>
                    <a:gd name="connsiteX3" fmla="*/ 1376422 w 3276600"/>
                    <a:gd name="connsiteY3" fmla="*/ 2916472 h 3770224"/>
                    <a:gd name="connsiteX4" fmla="*/ 1946385 w 3276600"/>
                    <a:gd name="connsiteY4" fmla="*/ 2921536 h 3770224"/>
                    <a:gd name="connsiteX5" fmla="*/ 1949450 w 3276600"/>
                    <a:gd name="connsiteY5" fmla="*/ 2855824 h 3770224"/>
                    <a:gd name="connsiteX6" fmla="*/ 3276600 w 3276600"/>
                    <a:gd name="connsiteY6" fmla="*/ 3008224 h 3770224"/>
                    <a:gd name="connsiteX7" fmla="*/ 3194050 w 3276600"/>
                    <a:gd name="connsiteY7" fmla="*/ 1966824 h 3770224"/>
                    <a:gd name="connsiteX8" fmla="*/ 3213100 w 3276600"/>
                    <a:gd name="connsiteY8" fmla="*/ 1903324 h 3770224"/>
                    <a:gd name="connsiteX9" fmla="*/ 3009900 w 3276600"/>
                    <a:gd name="connsiteY9" fmla="*/ 1935074 h 3770224"/>
                    <a:gd name="connsiteX10" fmla="*/ 2990850 w 3276600"/>
                    <a:gd name="connsiteY10" fmla="*/ 1871574 h 3770224"/>
                    <a:gd name="connsiteX11" fmla="*/ 2273432 w 3276600"/>
                    <a:gd name="connsiteY11" fmla="*/ 1871574 h 3770224"/>
                    <a:gd name="connsiteX12" fmla="*/ 2282891 w 3276600"/>
                    <a:gd name="connsiteY12" fmla="*/ 404724 h 3770224"/>
                    <a:gd name="connsiteX13" fmla="*/ 2203538 w 3276600"/>
                    <a:gd name="connsiteY13" fmla="*/ 347574 h 3770224"/>
                    <a:gd name="connsiteX14" fmla="*/ 1917700 w 3276600"/>
                    <a:gd name="connsiteY14" fmla="*/ 214224 h 3770224"/>
                    <a:gd name="connsiteX15" fmla="*/ 1809750 w 3276600"/>
                    <a:gd name="connsiteY15" fmla="*/ 118974 h 3770224"/>
                    <a:gd name="connsiteX16" fmla="*/ 1741441 w 3276600"/>
                    <a:gd name="connsiteY16" fmla="*/ 434916 h 3770224"/>
                    <a:gd name="connsiteX17" fmla="*/ 1720196 w 3276600"/>
                    <a:gd name="connsiteY17" fmla="*/ 443272 h 3770224"/>
                    <a:gd name="connsiteX18" fmla="*/ 1476049 w 3276600"/>
                    <a:gd name="connsiteY18" fmla="*/ 431351 h 3770224"/>
                    <a:gd name="connsiteX19" fmla="*/ 1204959 w 3276600"/>
                    <a:gd name="connsiteY19" fmla="*/ 276167 h 3770224"/>
                    <a:gd name="connsiteX20" fmla="*/ 889000 w 3276600"/>
                    <a:gd name="connsiteY20" fmla="*/ 0 h 3770224"/>
                    <a:gd name="connsiteX21" fmla="*/ 622300 w 3276600"/>
                    <a:gd name="connsiteY21" fmla="*/ 423774 h 3770224"/>
                    <a:gd name="connsiteX22" fmla="*/ 508000 w 3276600"/>
                    <a:gd name="connsiteY22" fmla="*/ 550774 h 3770224"/>
                    <a:gd name="connsiteX23" fmla="*/ 215900 w 3276600"/>
                    <a:gd name="connsiteY23" fmla="*/ 722224 h 3770224"/>
                    <a:gd name="connsiteX24" fmla="*/ 146050 w 3276600"/>
                    <a:gd name="connsiteY24" fmla="*/ 792074 h 3770224"/>
                    <a:gd name="connsiteX25" fmla="*/ 0 w 3276600"/>
                    <a:gd name="connsiteY25" fmla="*/ 823824 h 3770224"/>
                    <a:gd name="connsiteX0" fmla="*/ 0 w 3276600"/>
                    <a:gd name="connsiteY0" fmla="*/ 823824 h 3853001"/>
                    <a:gd name="connsiteX1" fmla="*/ 16293 w 3276600"/>
                    <a:gd name="connsiteY1" fmla="*/ 3605351 h 3853001"/>
                    <a:gd name="connsiteX2" fmla="*/ 1371600 w 3276600"/>
                    <a:gd name="connsiteY2" fmla="*/ 3853001 h 3853001"/>
                    <a:gd name="connsiteX3" fmla="*/ 1376422 w 3276600"/>
                    <a:gd name="connsiteY3" fmla="*/ 2916472 h 3853001"/>
                    <a:gd name="connsiteX4" fmla="*/ 1946385 w 3276600"/>
                    <a:gd name="connsiteY4" fmla="*/ 2921536 h 3853001"/>
                    <a:gd name="connsiteX5" fmla="*/ 1949450 w 3276600"/>
                    <a:gd name="connsiteY5" fmla="*/ 2855824 h 3853001"/>
                    <a:gd name="connsiteX6" fmla="*/ 3276600 w 3276600"/>
                    <a:gd name="connsiteY6" fmla="*/ 3008224 h 3853001"/>
                    <a:gd name="connsiteX7" fmla="*/ 3194050 w 3276600"/>
                    <a:gd name="connsiteY7" fmla="*/ 1966824 h 3853001"/>
                    <a:gd name="connsiteX8" fmla="*/ 3213100 w 3276600"/>
                    <a:gd name="connsiteY8" fmla="*/ 1903324 h 3853001"/>
                    <a:gd name="connsiteX9" fmla="*/ 3009900 w 3276600"/>
                    <a:gd name="connsiteY9" fmla="*/ 1935074 h 3853001"/>
                    <a:gd name="connsiteX10" fmla="*/ 2990850 w 3276600"/>
                    <a:gd name="connsiteY10" fmla="*/ 1871574 h 3853001"/>
                    <a:gd name="connsiteX11" fmla="*/ 2273432 w 3276600"/>
                    <a:gd name="connsiteY11" fmla="*/ 1871574 h 3853001"/>
                    <a:gd name="connsiteX12" fmla="*/ 2282891 w 3276600"/>
                    <a:gd name="connsiteY12" fmla="*/ 404724 h 3853001"/>
                    <a:gd name="connsiteX13" fmla="*/ 2203538 w 3276600"/>
                    <a:gd name="connsiteY13" fmla="*/ 347574 h 3853001"/>
                    <a:gd name="connsiteX14" fmla="*/ 1917700 w 3276600"/>
                    <a:gd name="connsiteY14" fmla="*/ 214224 h 3853001"/>
                    <a:gd name="connsiteX15" fmla="*/ 1809750 w 3276600"/>
                    <a:gd name="connsiteY15" fmla="*/ 118974 h 3853001"/>
                    <a:gd name="connsiteX16" fmla="*/ 1741441 w 3276600"/>
                    <a:gd name="connsiteY16" fmla="*/ 434916 h 3853001"/>
                    <a:gd name="connsiteX17" fmla="*/ 1720196 w 3276600"/>
                    <a:gd name="connsiteY17" fmla="*/ 443272 h 3853001"/>
                    <a:gd name="connsiteX18" fmla="*/ 1476049 w 3276600"/>
                    <a:gd name="connsiteY18" fmla="*/ 431351 h 3853001"/>
                    <a:gd name="connsiteX19" fmla="*/ 1204959 w 3276600"/>
                    <a:gd name="connsiteY19" fmla="*/ 276167 h 3853001"/>
                    <a:gd name="connsiteX20" fmla="*/ 889000 w 3276600"/>
                    <a:gd name="connsiteY20" fmla="*/ 0 h 3853001"/>
                    <a:gd name="connsiteX21" fmla="*/ 622300 w 3276600"/>
                    <a:gd name="connsiteY21" fmla="*/ 423774 h 3853001"/>
                    <a:gd name="connsiteX22" fmla="*/ 508000 w 3276600"/>
                    <a:gd name="connsiteY22" fmla="*/ 550774 h 3853001"/>
                    <a:gd name="connsiteX23" fmla="*/ 215900 w 3276600"/>
                    <a:gd name="connsiteY23" fmla="*/ 722224 h 3853001"/>
                    <a:gd name="connsiteX24" fmla="*/ 146050 w 3276600"/>
                    <a:gd name="connsiteY24" fmla="*/ 792074 h 3853001"/>
                    <a:gd name="connsiteX25" fmla="*/ 0 w 3276600"/>
                    <a:gd name="connsiteY25" fmla="*/ 823824 h 3853001"/>
                    <a:gd name="connsiteX0" fmla="*/ 0 w 3276600"/>
                    <a:gd name="connsiteY0" fmla="*/ 823824 h 3853001"/>
                    <a:gd name="connsiteX1" fmla="*/ 16293 w 3276600"/>
                    <a:gd name="connsiteY1" fmla="*/ 3605351 h 3853001"/>
                    <a:gd name="connsiteX2" fmla="*/ 1371600 w 3276600"/>
                    <a:gd name="connsiteY2" fmla="*/ 3853001 h 3853001"/>
                    <a:gd name="connsiteX3" fmla="*/ 1376422 w 3276600"/>
                    <a:gd name="connsiteY3" fmla="*/ 2916472 h 3853001"/>
                    <a:gd name="connsiteX4" fmla="*/ 1946385 w 3276600"/>
                    <a:gd name="connsiteY4" fmla="*/ 2921536 h 3853001"/>
                    <a:gd name="connsiteX5" fmla="*/ 1949450 w 3276600"/>
                    <a:gd name="connsiteY5" fmla="*/ 2855824 h 3853001"/>
                    <a:gd name="connsiteX6" fmla="*/ 3276600 w 3276600"/>
                    <a:gd name="connsiteY6" fmla="*/ 3008224 h 3853001"/>
                    <a:gd name="connsiteX7" fmla="*/ 3194050 w 3276600"/>
                    <a:gd name="connsiteY7" fmla="*/ 1966824 h 3853001"/>
                    <a:gd name="connsiteX8" fmla="*/ 3213100 w 3276600"/>
                    <a:gd name="connsiteY8" fmla="*/ 1903324 h 3853001"/>
                    <a:gd name="connsiteX9" fmla="*/ 3009900 w 3276600"/>
                    <a:gd name="connsiteY9" fmla="*/ 1935074 h 3853001"/>
                    <a:gd name="connsiteX10" fmla="*/ 3050508 w 3276600"/>
                    <a:gd name="connsiteY10" fmla="*/ 1871574 h 3853001"/>
                    <a:gd name="connsiteX11" fmla="*/ 2273432 w 3276600"/>
                    <a:gd name="connsiteY11" fmla="*/ 1871574 h 3853001"/>
                    <a:gd name="connsiteX12" fmla="*/ 2282891 w 3276600"/>
                    <a:gd name="connsiteY12" fmla="*/ 404724 h 3853001"/>
                    <a:gd name="connsiteX13" fmla="*/ 2203538 w 3276600"/>
                    <a:gd name="connsiteY13" fmla="*/ 347574 h 3853001"/>
                    <a:gd name="connsiteX14" fmla="*/ 1917700 w 3276600"/>
                    <a:gd name="connsiteY14" fmla="*/ 214224 h 3853001"/>
                    <a:gd name="connsiteX15" fmla="*/ 1809750 w 3276600"/>
                    <a:gd name="connsiteY15" fmla="*/ 118974 h 3853001"/>
                    <a:gd name="connsiteX16" fmla="*/ 1741441 w 3276600"/>
                    <a:gd name="connsiteY16" fmla="*/ 434916 h 3853001"/>
                    <a:gd name="connsiteX17" fmla="*/ 1720196 w 3276600"/>
                    <a:gd name="connsiteY17" fmla="*/ 443272 h 3853001"/>
                    <a:gd name="connsiteX18" fmla="*/ 1476049 w 3276600"/>
                    <a:gd name="connsiteY18" fmla="*/ 431351 h 3853001"/>
                    <a:gd name="connsiteX19" fmla="*/ 1204959 w 3276600"/>
                    <a:gd name="connsiteY19" fmla="*/ 276167 h 3853001"/>
                    <a:gd name="connsiteX20" fmla="*/ 889000 w 3276600"/>
                    <a:gd name="connsiteY20" fmla="*/ 0 h 3853001"/>
                    <a:gd name="connsiteX21" fmla="*/ 622300 w 3276600"/>
                    <a:gd name="connsiteY21" fmla="*/ 423774 h 3853001"/>
                    <a:gd name="connsiteX22" fmla="*/ 508000 w 3276600"/>
                    <a:gd name="connsiteY22" fmla="*/ 550774 h 3853001"/>
                    <a:gd name="connsiteX23" fmla="*/ 215900 w 3276600"/>
                    <a:gd name="connsiteY23" fmla="*/ 722224 h 3853001"/>
                    <a:gd name="connsiteX24" fmla="*/ 146050 w 3276600"/>
                    <a:gd name="connsiteY24" fmla="*/ 792074 h 3853001"/>
                    <a:gd name="connsiteX25" fmla="*/ 0 w 3276600"/>
                    <a:gd name="connsiteY25" fmla="*/ 823824 h 3853001"/>
                    <a:gd name="connsiteX0" fmla="*/ 0 w 3276600"/>
                    <a:gd name="connsiteY0" fmla="*/ 823824 h 3853001"/>
                    <a:gd name="connsiteX1" fmla="*/ 16293 w 3276600"/>
                    <a:gd name="connsiteY1" fmla="*/ 3605351 h 3853001"/>
                    <a:gd name="connsiteX2" fmla="*/ 1371600 w 3276600"/>
                    <a:gd name="connsiteY2" fmla="*/ 3853001 h 3853001"/>
                    <a:gd name="connsiteX3" fmla="*/ 1376422 w 3276600"/>
                    <a:gd name="connsiteY3" fmla="*/ 2916472 h 3853001"/>
                    <a:gd name="connsiteX4" fmla="*/ 1946385 w 3276600"/>
                    <a:gd name="connsiteY4" fmla="*/ 2921536 h 3853001"/>
                    <a:gd name="connsiteX5" fmla="*/ 1949450 w 3276600"/>
                    <a:gd name="connsiteY5" fmla="*/ 2855824 h 3853001"/>
                    <a:gd name="connsiteX6" fmla="*/ 3276600 w 3276600"/>
                    <a:gd name="connsiteY6" fmla="*/ 3008224 h 3853001"/>
                    <a:gd name="connsiteX7" fmla="*/ 3194050 w 3276600"/>
                    <a:gd name="connsiteY7" fmla="*/ 1966824 h 3853001"/>
                    <a:gd name="connsiteX8" fmla="*/ 3213100 w 3276600"/>
                    <a:gd name="connsiteY8" fmla="*/ 1903324 h 3853001"/>
                    <a:gd name="connsiteX9" fmla="*/ 3069559 w 3276600"/>
                    <a:gd name="connsiteY9" fmla="*/ 2028198 h 3853001"/>
                    <a:gd name="connsiteX10" fmla="*/ 3050508 w 3276600"/>
                    <a:gd name="connsiteY10" fmla="*/ 1871574 h 3853001"/>
                    <a:gd name="connsiteX11" fmla="*/ 2273432 w 3276600"/>
                    <a:gd name="connsiteY11" fmla="*/ 1871574 h 3853001"/>
                    <a:gd name="connsiteX12" fmla="*/ 2282891 w 3276600"/>
                    <a:gd name="connsiteY12" fmla="*/ 404724 h 3853001"/>
                    <a:gd name="connsiteX13" fmla="*/ 2203538 w 3276600"/>
                    <a:gd name="connsiteY13" fmla="*/ 347574 h 3853001"/>
                    <a:gd name="connsiteX14" fmla="*/ 1917700 w 3276600"/>
                    <a:gd name="connsiteY14" fmla="*/ 214224 h 3853001"/>
                    <a:gd name="connsiteX15" fmla="*/ 1809750 w 3276600"/>
                    <a:gd name="connsiteY15" fmla="*/ 118974 h 3853001"/>
                    <a:gd name="connsiteX16" fmla="*/ 1741441 w 3276600"/>
                    <a:gd name="connsiteY16" fmla="*/ 434916 h 3853001"/>
                    <a:gd name="connsiteX17" fmla="*/ 1720196 w 3276600"/>
                    <a:gd name="connsiteY17" fmla="*/ 443272 h 3853001"/>
                    <a:gd name="connsiteX18" fmla="*/ 1476049 w 3276600"/>
                    <a:gd name="connsiteY18" fmla="*/ 431351 h 3853001"/>
                    <a:gd name="connsiteX19" fmla="*/ 1204959 w 3276600"/>
                    <a:gd name="connsiteY19" fmla="*/ 276167 h 3853001"/>
                    <a:gd name="connsiteX20" fmla="*/ 889000 w 3276600"/>
                    <a:gd name="connsiteY20" fmla="*/ 0 h 3853001"/>
                    <a:gd name="connsiteX21" fmla="*/ 622300 w 3276600"/>
                    <a:gd name="connsiteY21" fmla="*/ 423774 h 3853001"/>
                    <a:gd name="connsiteX22" fmla="*/ 508000 w 3276600"/>
                    <a:gd name="connsiteY22" fmla="*/ 550774 h 3853001"/>
                    <a:gd name="connsiteX23" fmla="*/ 215900 w 3276600"/>
                    <a:gd name="connsiteY23" fmla="*/ 722224 h 3853001"/>
                    <a:gd name="connsiteX24" fmla="*/ 146050 w 3276600"/>
                    <a:gd name="connsiteY24" fmla="*/ 792074 h 3853001"/>
                    <a:gd name="connsiteX25" fmla="*/ 0 w 3276600"/>
                    <a:gd name="connsiteY25" fmla="*/ 823824 h 3853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276600" h="3853001">
                      <a:moveTo>
                        <a:pt x="0" y="823824"/>
                      </a:moveTo>
                      <a:cubicBezTo>
                        <a:pt x="2117" y="1723407"/>
                        <a:pt x="14176" y="2705768"/>
                        <a:pt x="16293" y="3605351"/>
                      </a:cubicBezTo>
                      <a:lnTo>
                        <a:pt x="1371600" y="3853001"/>
                      </a:lnTo>
                      <a:cubicBezTo>
                        <a:pt x="1373207" y="3568417"/>
                        <a:pt x="1374815" y="3201056"/>
                        <a:pt x="1376422" y="2916472"/>
                      </a:cubicBezTo>
                      <a:lnTo>
                        <a:pt x="1946385" y="2921536"/>
                      </a:lnTo>
                      <a:lnTo>
                        <a:pt x="1949450" y="2855824"/>
                      </a:lnTo>
                      <a:lnTo>
                        <a:pt x="3276600" y="3008224"/>
                      </a:lnTo>
                      <a:lnTo>
                        <a:pt x="3194050" y="1966824"/>
                      </a:lnTo>
                      <a:lnTo>
                        <a:pt x="3213100" y="1903324"/>
                      </a:lnTo>
                      <a:lnTo>
                        <a:pt x="3069559" y="2028198"/>
                      </a:lnTo>
                      <a:lnTo>
                        <a:pt x="3050508" y="1871574"/>
                      </a:lnTo>
                      <a:lnTo>
                        <a:pt x="2273432" y="1871574"/>
                      </a:lnTo>
                      <a:cubicBezTo>
                        <a:pt x="2267109" y="1382624"/>
                        <a:pt x="2282891" y="-84267"/>
                        <a:pt x="2282891" y="404724"/>
                      </a:cubicBezTo>
                      <a:lnTo>
                        <a:pt x="2203538" y="347574"/>
                      </a:lnTo>
                      <a:lnTo>
                        <a:pt x="1917700" y="214224"/>
                      </a:lnTo>
                      <a:lnTo>
                        <a:pt x="1809750" y="118974"/>
                      </a:lnTo>
                      <a:lnTo>
                        <a:pt x="1741441" y="434916"/>
                      </a:lnTo>
                      <a:lnTo>
                        <a:pt x="1720196" y="443272"/>
                      </a:lnTo>
                      <a:lnTo>
                        <a:pt x="1476049" y="431351"/>
                      </a:lnTo>
                      <a:lnTo>
                        <a:pt x="1204959" y="276167"/>
                      </a:lnTo>
                      <a:lnTo>
                        <a:pt x="889000" y="0"/>
                      </a:lnTo>
                      <a:lnTo>
                        <a:pt x="622300" y="423774"/>
                      </a:lnTo>
                      <a:lnTo>
                        <a:pt x="508000" y="550774"/>
                      </a:lnTo>
                      <a:lnTo>
                        <a:pt x="215900" y="722224"/>
                      </a:lnTo>
                      <a:lnTo>
                        <a:pt x="146050" y="792074"/>
                      </a:lnTo>
                      <a:lnTo>
                        <a:pt x="0" y="823824"/>
                      </a:lnTo>
                      <a:close/>
                    </a:path>
                  </a:pathLst>
                </a:custGeom>
                <a:solidFill>
                  <a:srgbClr val="92D05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 err="1"/>
                </a:p>
              </p:txBody>
            </p:sp>
            <p:sp>
              <p:nvSpPr>
                <p:cNvPr id="149" name="자유형 148"/>
                <p:cNvSpPr/>
                <p:nvPr/>
              </p:nvSpPr>
              <p:spPr>
                <a:xfrm>
                  <a:off x="7798836" y="2626267"/>
                  <a:ext cx="1131547" cy="1445513"/>
                </a:xfrm>
                <a:custGeom>
                  <a:avLst/>
                  <a:gdLst>
                    <a:gd name="connsiteX0" fmla="*/ 558800 w 1336675"/>
                    <a:gd name="connsiteY0" fmla="*/ 34925 h 1612900"/>
                    <a:gd name="connsiteX1" fmla="*/ 336550 w 1336675"/>
                    <a:gd name="connsiteY1" fmla="*/ 0 h 1612900"/>
                    <a:gd name="connsiteX2" fmla="*/ 288925 w 1336675"/>
                    <a:gd name="connsiteY2" fmla="*/ 161925 h 1612900"/>
                    <a:gd name="connsiteX3" fmla="*/ 50800 w 1336675"/>
                    <a:gd name="connsiteY3" fmla="*/ 158750 h 1612900"/>
                    <a:gd name="connsiteX4" fmla="*/ 0 w 1336675"/>
                    <a:gd name="connsiteY4" fmla="*/ 1612900 h 1612900"/>
                    <a:gd name="connsiteX5" fmla="*/ 238125 w 1336675"/>
                    <a:gd name="connsiteY5" fmla="*/ 1603375 h 1612900"/>
                    <a:gd name="connsiteX6" fmla="*/ 596900 w 1336675"/>
                    <a:gd name="connsiteY6" fmla="*/ 1577975 h 1612900"/>
                    <a:gd name="connsiteX7" fmla="*/ 1073150 w 1336675"/>
                    <a:gd name="connsiteY7" fmla="*/ 1603375 h 1612900"/>
                    <a:gd name="connsiteX8" fmla="*/ 1336675 w 1336675"/>
                    <a:gd name="connsiteY8" fmla="*/ 1412875 h 1612900"/>
                    <a:gd name="connsiteX9" fmla="*/ 1130300 w 1336675"/>
                    <a:gd name="connsiteY9" fmla="*/ 1047750 h 1612900"/>
                    <a:gd name="connsiteX10" fmla="*/ 590550 w 1336675"/>
                    <a:gd name="connsiteY10" fmla="*/ 358775 h 1612900"/>
                    <a:gd name="connsiteX11" fmla="*/ 561975 w 1336675"/>
                    <a:gd name="connsiteY11" fmla="*/ 311150 h 1612900"/>
                    <a:gd name="connsiteX12" fmla="*/ 558800 w 1336675"/>
                    <a:gd name="connsiteY12" fmla="*/ 34925 h 1612900"/>
                    <a:gd name="connsiteX0" fmla="*/ 558800 w 1336675"/>
                    <a:gd name="connsiteY0" fmla="*/ 34925 h 1612900"/>
                    <a:gd name="connsiteX1" fmla="*/ 336550 w 1336675"/>
                    <a:gd name="connsiteY1" fmla="*/ 0 h 1612900"/>
                    <a:gd name="connsiteX2" fmla="*/ 288925 w 1336675"/>
                    <a:gd name="connsiteY2" fmla="*/ 161925 h 1612900"/>
                    <a:gd name="connsiteX3" fmla="*/ 41613 w 1336675"/>
                    <a:gd name="connsiteY3" fmla="*/ 149499 h 1612900"/>
                    <a:gd name="connsiteX4" fmla="*/ 0 w 1336675"/>
                    <a:gd name="connsiteY4" fmla="*/ 1612900 h 1612900"/>
                    <a:gd name="connsiteX5" fmla="*/ 238125 w 1336675"/>
                    <a:gd name="connsiteY5" fmla="*/ 1603375 h 1612900"/>
                    <a:gd name="connsiteX6" fmla="*/ 596900 w 1336675"/>
                    <a:gd name="connsiteY6" fmla="*/ 1577975 h 1612900"/>
                    <a:gd name="connsiteX7" fmla="*/ 1073150 w 1336675"/>
                    <a:gd name="connsiteY7" fmla="*/ 1603375 h 1612900"/>
                    <a:gd name="connsiteX8" fmla="*/ 1336675 w 1336675"/>
                    <a:gd name="connsiteY8" fmla="*/ 1412875 h 1612900"/>
                    <a:gd name="connsiteX9" fmla="*/ 1130300 w 1336675"/>
                    <a:gd name="connsiteY9" fmla="*/ 1047750 h 1612900"/>
                    <a:gd name="connsiteX10" fmla="*/ 590550 w 1336675"/>
                    <a:gd name="connsiteY10" fmla="*/ 358775 h 1612900"/>
                    <a:gd name="connsiteX11" fmla="*/ 561975 w 1336675"/>
                    <a:gd name="connsiteY11" fmla="*/ 311150 h 1612900"/>
                    <a:gd name="connsiteX12" fmla="*/ 558800 w 1336675"/>
                    <a:gd name="connsiteY12" fmla="*/ 34925 h 1612900"/>
                    <a:gd name="connsiteX0" fmla="*/ 1334827 w 2112702"/>
                    <a:gd name="connsiteY0" fmla="*/ 34925 h 1612900"/>
                    <a:gd name="connsiteX1" fmla="*/ 1112577 w 2112702"/>
                    <a:gd name="connsiteY1" fmla="*/ 0 h 1612900"/>
                    <a:gd name="connsiteX2" fmla="*/ 1064952 w 2112702"/>
                    <a:gd name="connsiteY2" fmla="*/ 161925 h 1612900"/>
                    <a:gd name="connsiteX3" fmla="*/ 0 w 2112702"/>
                    <a:gd name="connsiteY3" fmla="*/ 140249 h 1612900"/>
                    <a:gd name="connsiteX4" fmla="*/ 776027 w 2112702"/>
                    <a:gd name="connsiteY4" fmla="*/ 1612900 h 1612900"/>
                    <a:gd name="connsiteX5" fmla="*/ 1014152 w 2112702"/>
                    <a:gd name="connsiteY5" fmla="*/ 1603375 h 1612900"/>
                    <a:gd name="connsiteX6" fmla="*/ 1372927 w 2112702"/>
                    <a:gd name="connsiteY6" fmla="*/ 1577975 h 1612900"/>
                    <a:gd name="connsiteX7" fmla="*/ 1849177 w 2112702"/>
                    <a:gd name="connsiteY7" fmla="*/ 1603375 h 1612900"/>
                    <a:gd name="connsiteX8" fmla="*/ 2112702 w 2112702"/>
                    <a:gd name="connsiteY8" fmla="*/ 1412875 h 1612900"/>
                    <a:gd name="connsiteX9" fmla="*/ 1906327 w 2112702"/>
                    <a:gd name="connsiteY9" fmla="*/ 1047750 h 1612900"/>
                    <a:gd name="connsiteX10" fmla="*/ 1366577 w 2112702"/>
                    <a:gd name="connsiteY10" fmla="*/ 358775 h 1612900"/>
                    <a:gd name="connsiteX11" fmla="*/ 1338002 w 2112702"/>
                    <a:gd name="connsiteY11" fmla="*/ 311150 h 1612900"/>
                    <a:gd name="connsiteX12" fmla="*/ 1334827 w 2112702"/>
                    <a:gd name="connsiteY12" fmla="*/ 34925 h 1612900"/>
                    <a:gd name="connsiteX0" fmla="*/ 558800 w 1336675"/>
                    <a:gd name="connsiteY0" fmla="*/ 34925 h 1612900"/>
                    <a:gd name="connsiteX1" fmla="*/ 336550 w 1336675"/>
                    <a:gd name="connsiteY1" fmla="*/ 0 h 1612900"/>
                    <a:gd name="connsiteX2" fmla="*/ 288925 w 1336675"/>
                    <a:gd name="connsiteY2" fmla="*/ 161925 h 1612900"/>
                    <a:gd name="connsiteX3" fmla="*/ 23239 w 1336675"/>
                    <a:gd name="connsiteY3" fmla="*/ 121748 h 1612900"/>
                    <a:gd name="connsiteX4" fmla="*/ 0 w 1336675"/>
                    <a:gd name="connsiteY4" fmla="*/ 1612900 h 1612900"/>
                    <a:gd name="connsiteX5" fmla="*/ 238125 w 1336675"/>
                    <a:gd name="connsiteY5" fmla="*/ 1603375 h 1612900"/>
                    <a:gd name="connsiteX6" fmla="*/ 596900 w 1336675"/>
                    <a:gd name="connsiteY6" fmla="*/ 1577975 h 1612900"/>
                    <a:gd name="connsiteX7" fmla="*/ 1073150 w 1336675"/>
                    <a:gd name="connsiteY7" fmla="*/ 1603375 h 1612900"/>
                    <a:gd name="connsiteX8" fmla="*/ 1336675 w 1336675"/>
                    <a:gd name="connsiteY8" fmla="*/ 1412875 h 1612900"/>
                    <a:gd name="connsiteX9" fmla="*/ 1130300 w 1336675"/>
                    <a:gd name="connsiteY9" fmla="*/ 1047750 h 1612900"/>
                    <a:gd name="connsiteX10" fmla="*/ 590550 w 1336675"/>
                    <a:gd name="connsiteY10" fmla="*/ 358775 h 1612900"/>
                    <a:gd name="connsiteX11" fmla="*/ 561975 w 1336675"/>
                    <a:gd name="connsiteY11" fmla="*/ 311150 h 1612900"/>
                    <a:gd name="connsiteX12" fmla="*/ 558800 w 1336675"/>
                    <a:gd name="connsiteY12" fmla="*/ 34925 h 1612900"/>
                    <a:gd name="connsiteX0" fmla="*/ 586361 w 1364236"/>
                    <a:gd name="connsiteY0" fmla="*/ 34925 h 1659152"/>
                    <a:gd name="connsiteX1" fmla="*/ 364111 w 1364236"/>
                    <a:gd name="connsiteY1" fmla="*/ 0 h 1659152"/>
                    <a:gd name="connsiteX2" fmla="*/ 316486 w 1364236"/>
                    <a:gd name="connsiteY2" fmla="*/ 161925 h 1659152"/>
                    <a:gd name="connsiteX3" fmla="*/ 50800 w 1364236"/>
                    <a:gd name="connsiteY3" fmla="*/ 121748 h 1659152"/>
                    <a:gd name="connsiteX4" fmla="*/ 0 w 1364236"/>
                    <a:gd name="connsiteY4" fmla="*/ 1659152 h 1659152"/>
                    <a:gd name="connsiteX5" fmla="*/ 265686 w 1364236"/>
                    <a:gd name="connsiteY5" fmla="*/ 1603375 h 1659152"/>
                    <a:gd name="connsiteX6" fmla="*/ 624461 w 1364236"/>
                    <a:gd name="connsiteY6" fmla="*/ 1577975 h 1659152"/>
                    <a:gd name="connsiteX7" fmla="*/ 1100711 w 1364236"/>
                    <a:gd name="connsiteY7" fmla="*/ 1603375 h 1659152"/>
                    <a:gd name="connsiteX8" fmla="*/ 1364236 w 1364236"/>
                    <a:gd name="connsiteY8" fmla="*/ 1412875 h 1659152"/>
                    <a:gd name="connsiteX9" fmla="*/ 1157861 w 1364236"/>
                    <a:gd name="connsiteY9" fmla="*/ 1047750 h 1659152"/>
                    <a:gd name="connsiteX10" fmla="*/ 618111 w 1364236"/>
                    <a:gd name="connsiteY10" fmla="*/ 358775 h 1659152"/>
                    <a:gd name="connsiteX11" fmla="*/ 589536 w 1364236"/>
                    <a:gd name="connsiteY11" fmla="*/ 311150 h 1659152"/>
                    <a:gd name="connsiteX12" fmla="*/ 586361 w 1364236"/>
                    <a:gd name="connsiteY12" fmla="*/ 34925 h 1659152"/>
                    <a:gd name="connsiteX0" fmla="*/ 586361 w 1364236"/>
                    <a:gd name="connsiteY0" fmla="*/ 34925 h 1659152"/>
                    <a:gd name="connsiteX1" fmla="*/ 364111 w 1364236"/>
                    <a:gd name="connsiteY1" fmla="*/ 0 h 1659152"/>
                    <a:gd name="connsiteX2" fmla="*/ 316486 w 1364236"/>
                    <a:gd name="connsiteY2" fmla="*/ 161925 h 1659152"/>
                    <a:gd name="connsiteX3" fmla="*/ 50800 w 1364236"/>
                    <a:gd name="connsiteY3" fmla="*/ 121748 h 1659152"/>
                    <a:gd name="connsiteX4" fmla="*/ 0 w 1364236"/>
                    <a:gd name="connsiteY4" fmla="*/ 1659152 h 1659152"/>
                    <a:gd name="connsiteX5" fmla="*/ 265686 w 1364236"/>
                    <a:gd name="connsiteY5" fmla="*/ 1603375 h 1659152"/>
                    <a:gd name="connsiteX6" fmla="*/ 624461 w 1364236"/>
                    <a:gd name="connsiteY6" fmla="*/ 1577975 h 1659152"/>
                    <a:gd name="connsiteX7" fmla="*/ 1100711 w 1364236"/>
                    <a:gd name="connsiteY7" fmla="*/ 1603375 h 1659152"/>
                    <a:gd name="connsiteX8" fmla="*/ 1364236 w 1364236"/>
                    <a:gd name="connsiteY8" fmla="*/ 1412875 h 1659152"/>
                    <a:gd name="connsiteX9" fmla="*/ 1157861 w 1364236"/>
                    <a:gd name="connsiteY9" fmla="*/ 1047750 h 1659152"/>
                    <a:gd name="connsiteX10" fmla="*/ 699024 w 1364236"/>
                    <a:gd name="connsiteY10" fmla="*/ 358775 h 1659152"/>
                    <a:gd name="connsiteX11" fmla="*/ 589536 w 1364236"/>
                    <a:gd name="connsiteY11" fmla="*/ 311150 h 1659152"/>
                    <a:gd name="connsiteX12" fmla="*/ 586361 w 1364236"/>
                    <a:gd name="connsiteY12" fmla="*/ 34925 h 1659152"/>
                    <a:gd name="connsiteX0" fmla="*/ 586361 w 1364236"/>
                    <a:gd name="connsiteY0" fmla="*/ 130581 h 1754808"/>
                    <a:gd name="connsiteX1" fmla="*/ 364111 w 1364236"/>
                    <a:gd name="connsiteY1" fmla="*/ 0 h 1754808"/>
                    <a:gd name="connsiteX2" fmla="*/ 316486 w 1364236"/>
                    <a:gd name="connsiteY2" fmla="*/ 257581 h 1754808"/>
                    <a:gd name="connsiteX3" fmla="*/ 50800 w 1364236"/>
                    <a:gd name="connsiteY3" fmla="*/ 217404 h 1754808"/>
                    <a:gd name="connsiteX4" fmla="*/ 0 w 1364236"/>
                    <a:gd name="connsiteY4" fmla="*/ 1754808 h 1754808"/>
                    <a:gd name="connsiteX5" fmla="*/ 265686 w 1364236"/>
                    <a:gd name="connsiteY5" fmla="*/ 1699031 h 1754808"/>
                    <a:gd name="connsiteX6" fmla="*/ 624461 w 1364236"/>
                    <a:gd name="connsiteY6" fmla="*/ 1673631 h 1754808"/>
                    <a:gd name="connsiteX7" fmla="*/ 1100711 w 1364236"/>
                    <a:gd name="connsiteY7" fmla="*/ 1699031 h 1754808"/>
                    <a:gd name="connsiteX8" fmla="*/ 1364236 w 1364236"/>
                    <a:gd name="connsiteY8" fmla="*/ 1508531 h 1754808"/>
                    <a:gd name="connsiteX9" fmla="*/ 1157861 w 1364236"/>
                    <a:gd name="connsiteY9" fmla="*/ 1143406 h 1754808"/>
                    <a:gd name="connsiteX10" fmla="*/ 699024 w 1364236"/>
                    <a:gd name="connsiteY10" fmla="*/ 454431 h 1754808"/>
                    <a:gd name="connsiteX11" fmla="*/ 589536 w 1364236"/>
                    <a:gd name="connsiteY11" fmla="*/ 406806 h 1754808"/>
                    <a:gd name="connsiteX12" fmla="*/ 586361 w 1364236"/>
                    <a:gd name="connsiteY12" fmla="*/ 130581 h 1754808"/>
                    <a:gd name="connsiteX0" fmla="*/ 586361 w 1364236"/>
                    <a:gd name="connsiteY0" fmla="*/ 56183 h 1754808"/>
                    <a:gd name="connsiteX1" fmla="*/ 364111 w 1364236"/>
                    <a:gd name="connsiteY1" fmla="*/ 0 h 1754808"/>
                    <a:gd name="connsiteX2" fmla="*/ 316486 w 1364236"/>
                    <a:gd name="connsiteY2" fmla="*/ 257581 h 1754808"/>
                    <a:gd name="connsiteX3" fmla="*/ 50800 w 1364236"/>
                    <a:gd name="connsiteY3" fmla="*/ 217404 h 1754808"/>
                    <a:gd name="connsiteX4" fmla="*/ 0 w 1364236"/>
                    <a:gd name="connsiteY4" fmla="*/ 1754808 h 1754808"/>
                    <a:gd name="connsiteX5" fmla="*/ 265686 w 1364236"/>
                    <a:gd name="connsiteY5" fmla="*/ 1699031 h 1754808"/>
                    <a:gd name="connsiteX6" fmla="*/ 624461 w 1364236"/>
                    <a:gd name="connsiteY6" fmla="*/ 1673631 h 1754808"/>
                    <a:gd name="connsiteX7" fmla="*/ 1100711 w 1364236"/>
                    <a:gd name="connsiteY7" fmla="*/ 1699031 h 1754808"/>
                    <a:gd name="connsiteX8" fmla="*/ 1364236 w 1364236"/>
                    <a:gd name="connsiteY8" fmla="*/ 1508531 h 1754808"/>
                    <a:gd name="connsiteX9" fmla="*/ 1157861 w 1364236"/>
                    <a:gd name="connsiteY9" fmla="*/ 1143406 h 1754808"/>
                    <a:gd name="connsiteX10" fmla="*/ 699024 w 1364236"/>
                    <a:gd name="connsiteY10" fmla="*/ 454431 h 1754808"/>
                    <a:gd name="connsiteX11" fmla="*/ 589536 w 1364236"/>
                    <a:gd name="connsiteY11" fmla="*/ 406806 h 1754808"/>
                    <a:gd name="connsiteX12" fmla="*/ 586361 w 1364236"/>
                    <a:gd name="connsiteY12" fmla="*/ 56183 h 1754808"/>
                    <a:gd name="connsiteX0" fmla="*/ 586361 w 1364236"/>
                    <a:gd name="connsiteY0" fmla="*/ 56183 h 1754808"/>
                    <a:gd name="connsiteX1" fmla="*/ 364111 w 1364236"/>
                    <a:gd name="connsiteY1" fmla="*/ 0 h 1754808"/>
                    <a:gd name="connsiteX2" fmla="*/ 306278 w 1364236"/>
                    <a:gd name="connsiteY2" fmla="*/ 225696 h 1754808"/>
                    <a:gd name="connsiteX3" fmla="*/ 50800 w 1364236"/>
                    <a:gd name="connsiteY3" fmla="*/ 217404 h 1754808"/>
                    <a:gd name="connsiteX4" fmla="*/ 0 w 1364236"/>
                    <a:gd name="connsiteY4" fmla="*/ 1754808 h 1754808"/>
                    <a:gd name="connsiteX5" fmla="*/ 265686 w 1364236"/>
                    <a:gd name="connsiteY5" fmla="*/ 1699031 h 1754808"/>
                    <a:gd name="connsiteX6" fmla="*/ 624461 w 1364236"/>
                    <a:gd name="connsiteY6" fmla="*/ 1673631 h 1754808"/>
                    <a:gd name="connsiteX7" fmla="*/ 1100711 w 1364236"/>
                    <a:gd name="connsiteY7" fmla="*/ 1699031 h 1754808"/>
                    <a:gd name="connsiteX8" fmla="*/ 1364236 w 1364236"/>
                    <a:gd name="connsiteY8" fmla="*/ 1508531 h 1754808"/>
                    <a:gd name="connsiteX9" fmla="*/ 1157861 w 1364236"/>
                    <a:gd name="connsiteY9" fmla="*/ 1143406 h 1754808"/>
                    <a:gd name="connsiteX10" fmla="*/ 699024 w 1364236"/>
                    <a:gd name="connsiteY10" fmla="*/ 454431 h 1754808"/>
                    <a:gd name="connsiteX11" fmla="*/ 589536 w 1364236"/>
                    <a:gd name="connsiteY11" fmla="*/ 406806 h 1754808"/>
                    <a:gd name="connsiteX12" fmla="*/ 586361 w 1364236"/>
                    <a:gd name="connsiteY12" fmla="*/ 56183 h 1754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64236" h="1754808">
                      <a:moveTo>
                        <a:pt x="586361" y="56183"/>
                      </a:moveTo>
                      <a:lnTo>
                        <a:pt x="364111" y="0"/>
                      </a:lnTo>
                      <a:lnTo>
                        <a:pt x="306278" y="225696"/>
                      </a:lnTo>
                      <a:lnTo>
                        <a:pt x="50800" y="217404"/>
                      </a:lnTo>
                      <a:lnTo>
                        <a:pt x="0" y="1754808"/>
                      </a:lnTo>
                      <a:lnTo>
                        <a:pt x="265686" y="1699031"/>
                      </a:lnTo>
                      <a:lnTo>
                        <a:pt x="624461" y="1673631"/>
                      </a:lnTo>
                      <a:lnTo>
                        <a:pt x="1100711" y="1699031"/>
                      </a:lnTo>
                      <a:lnTo>
                        <a:pt x="1364236" y="1508531"/>
                      </a:lnTo>
                      <a:lnTo>
                        <a:pt x="1157861" y="1143406"/>
                      </a:lnTo>
                      <a:cubicBezTo>
                        <a:pt x="977803" y="913858"/>
                        <a:pt x="492732" y="248139"/>
                        <a:pt x="699024" y="454431"/>
                      </a:cubicBezTo>
                      <a:cubicBezTo>
                        <a:pt x="689499" y="438556"/>
                        <a:pt x="599061" y="422681"/>
                        <a:pt x="589536" y="406806"/>
                      </a:cubicBezTo>
                      <a:cubicBezTo>
                        <a:pt x="588478" y="314731"/>
                        <a:pt x="587419" y="148258"/>
                        <a:pt x="586361" y="56183"/>
                      </a:cubicBezTo>
                      <a:close/>
                    </a:path>
                  </a:pathLst>
                </a:custGeom>
                <a:solidFill>
                  <a:srgbClr val="FF0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 err="1"/>
                </a:p>
              </p:txBody>
            </p:sp>
            <p:sp>
              <p:nvSpPr>
                <p:cNvPr id="150" name="자유형 149"/>
                <p:cNvSpPr/>
                <p:nvPr/>
              </p:nvSpPr>
              <p:spPr>
                <a:xfrm>
                  <a:off x="7154701" y="2563447"/>
                  <a:ext cx="666341" cy="1394844"/>
                </a:xfrm>
                <a:custGeom>
                  <a:avLst/>
                  <a:gdLst>
                    <a:gd name="connsiteX0" fmla="*/ 26194 w 745332"/>
                    <a:gd name="connsiteY0" fmla="*/ 1578769 h 1581150"/>
                    <a:gd name="connsiteX1" fmla="*/ 700088 w 745332"/>
                    <a:gd name="connsiteY1" fmla="*/ 1581150 h 1581150"/>
                    <a:gd name="connsiteX2" fmla="*/ 745332 w 745332"/>
                    <a:gd name="connsiteY2" fmla="*/ 197644 h 1581150"/>
                    <a:gd name="connsiteX3" fmla="*/ 561975 w 745332"/>
                    <a:gd name="connsiteY3" fmla="*/ 185738 h 1581150"/>
                    <a:gd name="connsiteX4" fmla="*/ 414338 w 745332"/>
                    <a:gd name="connsiteY4" fmla="*/ 123825 h 1581150"/>
                    <a:gd name="connsiteX5" fmla="*/ 61913 w 745332"/>
                    <a:gd name="connsiteY5" fmla="*/ 0 h 1581150"/>
                    <a:gd name="connsiteX6" fmla="*/ 0 w 745332"/>
                    <a:gd name="connsiteY6" fmla="*/ 128588 h 1581150"/>
                    <a:gd name="connsiteX7" fmla="*/ 26194 w 745332"/>
                    <a:gd name="connsiteY7" fmla="*/ 1578769 h 1581150"/>
                    <a:gd name="connsiteX0" fmla="*/ 36464 w 755602"/>
                    <a:gd name="connsiteY0" fmla="*/ 1578769 h 1581150"/>
                    <a:gd name="connsiteX1" fmla="*/ 710358 w 755602"/>
                    <a:gd name="connsiteY1" fmla="*/ 1581150 h 1581150"/>
                    <a:gd name="connsiteX2" fmla="*/ 755602 w 755602"/>
                    <a:gd name="connsiteY2" fmla="*/ 197644 h 1581150"/>
                    <a:gd name="connsiteX3" fmla="*/ 572245 w 755602"/>
                    <a:gd name="connsiteY3" fmla="*/ 185738 h 1581150"/>
                    <a:gd name="connsiteX4" fmla="*/ 424608 w 755602"/>
                    <a:gd name="connsiteY4" fmla="*/ 123825 h 1581150"/>
                    <a:gd name="connsiteX5" fmla="*/ 72183 w 755602"/>
                    <a:gd name="connsiteY5" fmla="*/ 0 h 1581150"/>
                    <a:gd name="connsiteX6" fmla="*/ 0 w 755602"/>
                    <a:gd name="connsiteY6" fmla="*/ 202435 h 1581150"/>
                    <a:gd name="connsiteX7" fmla="*/ 36464 w 755602"/>
                    <a:gd name="connsiteY7" fmla="*/ 1578769 h 1581150"/>
                    <a:gd name="connsiteX0" fmla="*/ 0 w 770490"/>
                    <a:gd name="connsiteY0" fmla="*/ 1560308 h 1581150"/>
                    <a:gd name="connsiteX1" fmla="*/ 725246 w 770490"/>
                    <a:gd name="connsiteY1" fmla="*/ 1581150 h 1581150"/>
                    <a:gd name="connsiteX2" fmla="*/ 770490 w 770490"/>
                    <a:gd name="connsiteY2" fmla="*/ 197644 h 1581150"/>
                    <a:gd name="connsiteX3" fmla="*/ 587133 w 770490"/>
                    <a:gd name="connsiteY3" fmla="*/ 185738 h 1581150"/>
                    <a:gd name="connsiteX4" fmla="*/ 439496 w 770490"/>
                    <a:gd name="connsiteY4" fmla="*/ 123825 h 1581150"/>
                    <a:gd name="connsiteX5" fmla="*/ 87071 w 770490"/>
                    <a:gd name="connsiteY5" fmla="*/ 0 h 1581150"/>
                    <a:gd name="connsiteX6" fmla="*/ 14888 w 770490"/>
                    <a:gd name="connsiteY6" fmla="*/ 202435 h 1581150"/>
                    <a:gd name="connsiteX7" fmla="*/ 0 w 770490"/>
                    <a:gd name="connsiteY7" fmla="*/ 1560308 h 1581150"/>
                    <a:gd name="connsiteX0" fmla="*/ 0 w 845711"/>
                    <a:gd name="connsiteY0" fmla="*/ 1560308 h 1581150"/>
                    <a:gd name="connsiteX1" fmla="*/ 725246 w 845711"/>
                    <a:gd name="connsiteY1" fmla="*/ 1581150 h 1581150"/>
                    <a:gd name="connsiteX2" fmla="*/ 845711 w 845711"/>
                    <a:gd name="connsiteY2" fmla="*/ 267553 h 1581150"/>
                    <a:gd name="connsiteX3" fmla="*/ 587133 w 845711"/>
                    <a:gd name="connsiteY3" fmla="*/ 185738 h 1581150"/>
                    <a:gd name="connsiteX4" fmla="*/ 439496 w 845711"/>
                    <a:gd name="connsiteY4" fmla="*/ 123825 h 1581150"/>
                    <a:gd name="connsiteX5" fmla="*/ 87071 w 845711"/>
                    <a:gd name="connsiteY5" fmla="*/ 0 h 1581150"/>
                    <a:gd name="connsiteX6" fmla="*/ 14888 w 845711"/>
                    <a:gd name="connsiteY6" fmla="*/ 202435 h 1581150"/>
                    <a:gd name="connsiteX7" fmla="*/ 0 w 845711"/>
                    <a:gd name="connsiteY7" fmla="*/ 1560308 h 1581150"/>
                    <a:gd name="connsiteX0" fmla="*/ 0 w 845711"/>
                    <a:gd name="connsiteY0" fmla="*/ 1560308 h 1591138"/>
                    <a:gd name="connsiteX1" fmla="*/ 821958 w 845711"/>
                    <a:gd name="connsiteY1" fmla="*/ 1591138 h 1591138"/>
                    <a:gd name="connsiteX2" fmla="*/ 845711 w 845711"/>
                    <a:gd name="connsiteY2" fmla="*/ 267553 h 1591138"/>
                    <a:gd name="connsiteX3" fmla="*/ 587133 w 845711"/>
                    <a:gd name="connsiteY3" fmla="*/ 185738 h 1591138"/>
                    <a:gd name="connsiteX4" fmla="*/ 439496 w 845711"/>
                    <a:gd name="connsiteY4" fmla="*/ 123825 h 1591138"/>
                    <a:gd name="connsiteX5" fmla="*/ 87071 w 845711"/>
                    <a:gd name="connsiteY5" fmla="*/ 0 h 1591138"/>
                    <a:gd name="connsiteX6" fmla="*/ 14888 w 845711"/>
                    <a:gd name="connsiteY6" fmla="*/ 202435 h 1591138"/>
                    <a:gd name="connsiteX7" fmla="*/ 0 w 845711"/>
                    <a:gd name="connsiteY7" fmla="*/ 1560308 h 1591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5711" h="1591138">
                      <a:moveTo>
                        <a:pt x="0" y="1560308"/>
                      </a:moveTo>
                      <a:lnTo>
                        <a:pt x="821958" y="1591138"/>
                      </a:lnTo>
                      <a:lnTo>
                        <a:pt x="845711" y="267553"/>
                      </a:lnTo>
                      <a:lnTo>
                        <a:pt x="587133" y="185738"/>
                      </a:lnTo>
                      <a:lnTo>
                        <a:pt x="439496" y="123825"/>
                      </a:lnTo>
                      <a:lnTo>
                        <a:pt x="87071" y="0"/>
                      </a:lnTo>
                      <a:lnTo>
                        <a:pt x="14888" y="202435"/>
                      </a:lnTo>
                      <a:lnTo>
                        <a:pt x="0" y="1560308"/>
                      </a:lnTo>
                      <a:close/>
                    </a:path>
                  </a:pathLst>
                </a:cu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 err="1"/>
                </a:p>
              </p:txBody>
            </p:sp>
            <p:sp>
              <p:nvSpPr>
                <p:cNvPr id="151" name="자유형 150"/>
                <p:cNvSpPr/>
                <p:nvPr/>
              </p:nvSpPr>
              <p:spPr>
                <a:xfrm>
                  <a:off x="4339144" y="3095819"/>
                  <a:ext cx="900163" cy="454046"/>
                </a:xfrm>
                <a:custGeom>
                  <a:avLst/>
                  <a:gdLst>
                    <a:gd name="connsiteX0" fmla="*/ 2466975 w 2490788"/>
                    <a:gd name="connsiteY0" fmla="*/ 219075 h 2762250"/>
                    <a:gd name="connsiteX1" fmla="*/ 2352675 w 2490788"/>
                    <a:gd name="connsiteY1" fmla="*/ 223837 h 2762250"/>
                    <a:gd name="connsiteX2" fmla="*/ 2162175 w 2490788"/>
                    <a:gd name="connsiteY2" fmla="*/ 223837 h 2762250"/>
                    <a:gd name="connsiteX3" fmla="*/ 2090738 w 2490788"/>
                    <a:gd name="connsiteY3" fmla="*/ 223837 h 2762250"/>
                    <a:gd name="connsiteX4" fmla="*/ 1985963 w 2490788"/>
                    <a:gd name="connsiteY4" fmla="*/ 204787 h 2762250"/>
                    <a:gd name="connsiteX5" fmla="*/ 1743075 w 2490788"/>
                    <a:gd name="connsiteY5" fmla="*/ 152400 h 2762250"/>
                    <a:gd name="connsiteX6" fmla="*/ 1509713 w 2490788"/>
                    <a:gd name="connsiteY6" fmla="*/ 95250 h 2762250"/>
                    <a:gd name="connsiteX7" fmla="*/ 1328738 w 2490788"/>
                    <a:gd name="connsiteY7" fmla="*/ 0 h 2762250"/>
                    <a:gd name="connsiteX8" fmla="*/ 1276350 w 2490788"/>
                    <a:gd name="connsiteY8" fmla="*/ 223837 h 2762250"/>
                    <a:gd name="connsiteX9" fmla="*/ 1266825 w 2490788"/>
                    <a:gd name="connsiteY9" fmla="*/ 328612 h 2762250"/>
                    <a:gd name="connsiteX10" fmla="*/ 485775 w 2490788"/>
                    <a:gd name="connsiteY10" fmla="*/ 219075 h 2762250"/>
                    <a:gd name="connsiteX11" fmla="*/ 428625 w 2490788"/>
                    <a:gd name="connsiteY11" fmla="*/ 352425 h 2762250"/>
                    <a:gd name="connsiteX12" fmla="*/ 566738 w 2490788"/>
                    <a:gd name="connsiteY12" fmla="*/ 381000 h 2762250"/>
                    <a:gd name="connsiteX13" fmla="*/ 557213 w 2490788"/>
                    <a:gd name="connsiteY13" fmla="*/ 438150 h 2762250"/>
                    <a:gd name="connsiteX14" fmla="*/ 419100 w 2490788"/>
                    <a:gd name="connsiteY14" fmla="*/ 433387 h 2762250"/>
                    <a:gd name="connsiteX15" fmla="*/ 261938 w 2490788"/>
                    <a:gd name="connsiteY15" fmla="*/ 1128712 h 2762250"/>
                    <a:gd name="connsiteX16" fmla="*/ 0 w 2490788"/>
                    <a:gd name="connsiteY16" fmla="*/ 2533650 h 2762250"/>
                    <a:gd name="connsiteX17" fmla="*/ 1266825 w 2490788"/>
                    <a:gd name="connsiteY17" fmla="*/ 2581275 h 2762250"/>
                    <a:gd name="connsiteX18" fmla="*/ 1628775 w 2490788"/>
                    <a:gd name="connsiteY18" fmla="*/ 2619375 h 2762250"/>
                    <a:gd name="connsiteX19" fmla="*/ 2490788 w 2490788"/>
                    <a:gd name="connsiteY19" fmla="*/ 2762250 h 2762250"/>
                    <a:gd name="connsiteX20" fmla="*/ 2466975 w 2490788"/>
                    <a:gd name="connsiteY20" fmla="*/ 219075 h 2762250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66975 w 2490788"/>
                    <a:gd name="connsiteY12" fmla="*/ 135358 h 2678533"/>
                    <a:gd name="connsiteX13" fmla="*/ 2352675 w 2490788"/>
                    <a:gd name="connsiteY13" fmla="*/ 140120 h 2678533"/>
                    <a:gd name="connsiteX14" fmla="*/ 2162175 w 2490788"/>
                    <a:gd name="connsiteY14" fmla="*/ 140120 h 2678533"/>
                    <a:gd name="connsiteX15" fmla="*/ 2090738 w 2490788"/>
                    <a:gd name="connsiteY15" fmla="*/ 140120 h 2678533"/>
                    <a:gd name="connsiteX16" fmla="*/ 1985963 w 2490788"/>
                    <a:gd name="connsiteY16" fmla="*/ 121070 h 2678533"/>
                    <a:gd name="connsiteX17" fmla="*/ 1743075 w 2490788"/>
                    <a:gd name="connsiteY17" fmla="*/ 68683 h 2678533"/>
                    <a:gd name="connsiteX18" fmla="*/ 1509713 w 2490788"/>
                    <a:gd name="connsiteY18" fmla="*/ 11533 h 2678533"/>
                    <a:gd name="connsiteX19" fmla="*/ 1436672 w 2490788"/>
                    <a:gd name="connsiteY19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2352675 w 2490788"/>
                    <a:gd name="connsiteY13" fmla="*/ 140120 h 2678533"/>
                    <a:gd name="connsiteX14" fmla="*/ 2162175 w 2490788"/>
                    <a:gd name="connsiteY14" fmla="*/ 140120 h 2678533"/>
                    <a:gd name="connsiteX15" fmla="*/ 2090738 w 2490788"/>
                    <a:gd name="connsiteY15" fmla="*/ 140120 h 2678533"/>
                    <a:gd name="connsiteX16" fmla="*/ 1985963 w 2490788"/>
                    <a:gd name="connsiteY16" fmla="*/ 121070 h 2678533"/>
                    <a:gd name="connsiteX17" fmla="*/ 1743075 w 2490788"/>
                    <a:gd name="connsiteY17" fmla="*/ 68683 h 2678533"/>
                    <a:gd name="connsiteX18" fmla="*/ 1509713 w 2490788"/>
                    <a:gd name="connsiteY18" fmla="*/ 11533 h 2678533"/>
                    <a:gd name="connsiteX19" fmla="*/ 1436672 w 2490788"/>
                    <a:gd name="connsiteY19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2162175 w 2490788"/>
                    <a:gd name="connsiteY13" fmla="*/ 140120 h 2678533"/>
                    <a:gd name="connsiteX14" fmla="*/ 2090738 w 2490788"/>
                    <a:gd name="connsiteY14" fmla="*/ 140120 h 2678533"/>
                    <a:gd name="connsiteX15" fmla="*/ 1985963 w 2490788"/>
                    <a:gd name="connsiteY15" fmla="*/ 121070 h 2678533"/>
                    <a:gd name="connsiteX16" fmla="*/ 1743075 w 2490788"/>
                    <a:gd name="connsiteY16" fmla="*/ 68683 h 2678533"/>
                    <a:gd name="connsiteX17" fmla="*/ 1509713 w 2490788"/>
                    <a:gd name="connsiteY17" fmla="*/ 11533 h 2678533"/>
                    <a:gd name="connsiteX18" fmla="*/ 1436672 w 2490788"/>
                    <a:gd name="connsiteY18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2090738 w 2490788"/>
                    <a:gd name="connsiteY13" fmla="*/ 140120 h 2678533"/>
                    <a:gd name="connsiteX14" fmla="*/ 1985963 w 2490788"/>
                    <a:gd name="connsiteY14" fmla="*/ 121070 h 2678533"/>
                    <a:gd name="connsiteX15" fmla="*/ 1743075 w 2490788"/>
                    <a:gd name="connsiteY15" fmla="*/ 68683 h 2678533"/>
                    <a:gd name="connsiteX16" fmla="*/ 1509713 w 2490788"/>
                    <a:gd name="connsiteY16" fmla="*/ 11533 h 2678533"/>
                    <a:gd name="connsiteX17" fmla="*/ 1436672 w 2490788"/>
                    <a:gd name="connsiteY17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1985963 w 2490788"/>
                    <a:gd name="connsiteY13" fmla="*/ 121070 h 2678533"/>
                    <a:gd name="connsiteX14" fmla="*/ 1743075 w 2490788"/>
                    <a:gd name="connsiteY14" fmla="*/ 68683 h 2678533"/>
                    <a:gd name="connsiteX15" fmla="*/ 1509713 w 2490788"/>
                    <a:gd name="connsiteY15" fmla="*/ 11533 h 2678533"/>
                    <a:gd name="connsiteX16" fmla="*/ 1436672 w 2490788"/>
                    <a:gd name="connsiteY16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1743075 w 2490788"/>
                    <a:gd name="connsiteY13" fmla="*/ 68683 h 2678533"/>
                    <a:gd name="connsiteX14" fmla="*/ 1509713 w 2490788"/>
                    <a:gd name="connsiteY14" fmla="*/ 11533 h 2678533"/>
                    <a:gd name="connsiteX15" fmla="*/ 1436672 w 2490788"/>
                    <a:gd name="connsiteY15" fmla="*/ 23653 h 2678533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509713 w 2490788"/>
                    <a:gd name="connsiteY14" fmla="*/ 111402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490610 w 2490788"/>
                    <a:gd name="connsiteY14" fmla="*/ 196919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490610 w 2490788"/>
                    <a:gd name="connsiteY14" fmla="*/ 196919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433300 w 2490788"/>
                    <a:gd name="connsiteY14" fmla="*/ 187417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513834 w 2490788"/>
                    <a:gd name="connsiteY13" fmla="*/ 643639 h 2778402"/>
                    <a:gd name="connsiteX14" fmla="*/ 1433300 w 2490788"/>
                    <a:gd name="connsiteY14" fmla="*/ 187417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513834 w 2490788"/>
                    <a:gd name="connsiteY13" fmla="*/ 643639 h 2778402"/>
                    <a:gd name="connsiteX14" fmla="*/ 1433300 w 2490788"/>
                    <a:gd name="connsiteY14" fmla="*/ 187417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28625 w 2490788"/>
                    <a:gd name="connsiteY2" fmla="*/ 368577 h 2778402"/>
                    <a:gd name="connsiteX3" fmla="*/ 566738 w 2490788"/>
                    <a:gd name="connsiteY3" fmla="*/ 397152 h 2778402"/>
                    <a:gd name="connsiteX4" fmla="*/ 557213 w 2490788"/>
                    <a:gd name="connsiteY4" fmla="*/ 454302 h 2778402"/>
                    <a:gd name="connsiteX5" fmla="*/ 419100 w 2490788"/>
                    <a:gd name="connsiteY5" fmla="*/ 449539 h 2778402"/>
                    <a:gd name="connsiteX6" fmla="*/ 261938 w 2490788"/>
                    <a:gd name="connsiteY6" fmla="*/ 1144864 h 2778402"/>
                    <a:gd name="connsiteX7" fmla="*/ 0 w 2490788"/>
                    <a:gd name="connsiteY7" fmla="*/ 2549802 h 2778402"/>
                    <a:gd name="connsiteX8" fmla="*/ 1266825 w 2490788"/>
                    <a:gd name="connsiteY8" fmla="*/ 2597427 h 2778402"/>
                    <a:gd name="connsiteX9" fmla="*/ 1628775 w 2490788"/>
                    <a:gd name="connsiteY9" fmla="*/ 2635527 h 2778402"/>
                    <a:gd name="connsiteX10" fmla="*/ 2490788 w 2490788"/>
                    <a:gd name="connsiteY10" fmla="*/ 2778402 h 2778402"/>
                    <a:gd name="connsiteX11" fmla="*/ 2476527 w 2490788"/>
                    <a:gd name="connsiteY11" fmla="*/ 653304 h 2778402"/>
                    <a:gd name="connsiteX12" fmla="*/ 1513834 w 2490788"/>
                    <a:gd name="connsiteY12" fmla="*/ 643639 h 2778402"/>
                    <a:gd name="connsiteX13" fmla="*/ 1433300 w 2490788"/>
                    <a:gd name="connsiteY13" fmla="*/ 187417 h 2778402"/>
                    <a:gd name="connsiteX14" fmla="*/ 1341155 w 2490788"/>
                    <a:gd name="connsiteY14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566738 w 2490788"/>
                    <a:gd name="connsiteY2" fmla="*/ 397152 h 2778402"/>
                    <a:gd name="connsiteX3" fmla="*/ 557213 w 2490788"/>
                    <a:gd name="connsiteY3" fmla="*/ 454302 h 2778402"/>
                    <a:gd name="connsiteX4" fmla="*/ 419100 w 2490788"/>
                    <a:gd name="connsiteY4" fmla="*/ 449539 h 2778402"/>
                    <a:gd name="connsiteX5" fmla="*/ 261938 w 2490788"/>
                    <a:gd name="connsiteY5" fmla="*/ 1144864 h 2778402"/>
                    <a:gd name="connsiteX6" fmla="*/ 0 w 2490788"/>
                    <a:gd name="connsiteY6" fmla="*/ 2549802 h 2778402"/>
                    <a:gd name="connsiteX7" fmla="*/ 1266825 w 2490788"/>
                    <a:gd name="connsiteY7" fmla="*/ 2597427 h 2778402"/>
                    <a:gd name="connsiteX8" fmla="*/ 1628775 w 2490788"/>
                    <a:gd name="connsiteY8" fmla="*/ 2635527 h 2778402"/>
                    <a:gd name="connsiteX9" fmla="*/ 2490788 w 2490788"/>
                    <a:gd name="connsiteY9" fmla="*/ 2778402 h 2778402"/>
                    <a:gd name="connsiteX10" fmla="*/ 2476527 w 2490788"/>
                    <a:gd name="connsiteY10" fmla="*/ 653304 h 2778402"/>
                    <a:gd name="connsiteX11" fmla="*/ 1513834 w 2490788"/>
                    <a:gd name="connsiteY11" fmla="*/ 643639 h 2778402"/>
                    <a:gd name="connsiteX12" fmla="*/ 1433300 w 2490788"/>
                    <a:gd name="connsiteY12" fmla="*/ 187417 h 2778402"/>
                    <a:gd name="connsiteX13" fmla="*/ 1341155 w 2490788"/>
                    <a:gd name="connsiteY13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566738 w 2490788"/>
                    <a:gd name="connsiteY2" fmla="*/ 397152 h 2778402"/>
                    <a:gd name="connsiteX3" fmla="*/ 557213 w 2490788"/>
                    <a:gd name="connsiteY3" fmla="*/ 454302 h 2778402"/>
                    <a:gd name="connsiteX4" fmla="*/ 419100 w 2490788"/>
                    <a:gd name="connsiteY4" fmla="*/ 449539 h 2778402"/>
                    <a:gd name="connsiteX5" fmla="*/ 0 w 2490788"/>
                    <a:gd name="connsiteY5" fmla="*/ 2549802 h 2778402"/>
                    <a:gd name="connsiteX6" fmla="*/ 1266825 w 2490788"/>
                    <a:gd name="connsiteY6" fmla="*/ 2597427 h 2778402"/>
                    <a:gd name="connsiteX7" fmla="*/ 1628775 w 2490788"/>
                    <a:gd name="connsiteY7" fmla="*/ 2635527 h 2778402"/>
                    <a:gd name="connsiteX8" fmla="*/ 2490788 w 2490788"/>
                    <a:gd name="connsiteY8" fmla="*/ 2778402 h 2778402"/>
                    <a:gd name="connsiteX9" fmla="*/ 2476527 w 2490788"/>
                    <a:gd name="connsiteY9" fmla="*/ 653304 h 2778402"/>
                    <a:gd name="connsiteX10" fmla="*/ 1513834 w 2490788"/>
                    <a:gd name="connsiteY10" fmla="*/ 643639 h 2778402"/>
                    <a:gd name="connsiteX11" fmla="*/ 1433300 w 2490788"/>
                    <a:gd name="connsiteY11" fmla="*/ 187417 h 2778402"/>
                    <a:gd name="connsiteX12" fmla="*/ 1341155 w 2490788"/>
                    <a:gd name="connsiteY12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566738 w 2490788"/>
                    <a:gd name="connsiteY2" fmla="*/ 397152 h 2778402"/>
                    <a:gd name="connsiteX3" fmla="*/ 557213 w 2490788"/>
                    <a:gd name="connsiteY3" fmla="*/ 454302 h 2778402"/>
                    <a:gd name="connsiteX4" fmla="*/ 0 w 2490788"/>
                    <a:gd name="connsiteY4" fmla="*/ 2549802 h 2778402"/>
                    <a:gd name="connsiteX5" fmla="*/ 1266825 w 2490788"/>
                    <a:gd name="connsiteY5" fmla="*/ 2597427 h 2778402"/>
                    <a:gd name="connsiteX6" fmla="*/ 1628775 w 2490788"/>
                    <a:gd name="connsiteY6" fmla="*/ 2635527 h 2778402"/>
                    <a:gd name="connsiteX7" fmla="*/ 2490788 w 2490788"/>
                    <a:gd name="connsiteY7" fmla="*/ 2778402 h 2778402"/>
                    <a:gd name="connsiteX8" fmla="*/ 2476527 w 2490788"/>
                    <a:gd name="connsiteY8" fmla="*/ 653304 h 2778402"/>
                    <a:gd name="connsiteX9" fmla="*/ 1513834 w 2490788"/>
                    <a:gd name="connsiteY9" fmla="*/ 643639 h 2778402"/>
                    <a:gd name="connsiteX10" fmla="*/ 1433300 w 2490788"/>
                    <a:gd name="connsiteY10" fmla="*/ 187417 h 2778402"/>
                    <a:gd name="connsiteX11" fmla="*/ 1341155 w 2490788"/>
                    <a:gd name="connsiteY11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566738 w 2490788"/>
                    <a:gd name="connsiteY2" fmla="*/ 397152 h 2778402"/>
                    <a:gd name="connsiteX3" fmla="*/ 0 w 2490788"/>
                    <a:gd name="connsiteY3" fmla="*/ 2549802 h 2778402"/>
                    <a:gd name="connsiteX4" fmla="*/ 1266825 w 2490788"/>
                    <a:gd name="connsiteY4" fmla="*/ 2597427 h 2778402"/>
                    <a:gd name="connsiteX5" fmla="*/ 1628775 w 2490788"/>
                    <a:gd name="connsiteY5" fmla="*/ 2635527 h 2778402"/>
                    <a:gd name="connsiteX6" fmla="*/ 2490788 w 2490788"/>
                    <a:gd name="connsiteY6" fmla="*/ 2778402 h 2778402"/>
                    <a:gd name="connsiteX7" fmla="*/ 2476527 w 2490788"/>
                    <a:gd name="connsiteY7" fmla="*/ 653304 h 2778402"/>
                    <a:gd name="connsiteX8" fmla="*/ 1513834 w 2490788"/>
                    <a:gd name="connsiteY8" fmla="*/ 643639 h 2778402"/>
                    <a:gd name="connsiteX9" fmla="*/ 1433300 w 2490788"/>
                    <a:gd name="connsiteY9" fmla="*/ 187417 h 2778402"/>
                    <a:gd name="connsiteX10" fmla="*/ 1341155 w 2490788"/>
                    <a:gd name="connsiteY10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12740 w 2490788"/>
                    <a:gd name="connsiteY2" fmla="*/ 2069461 h 2778402"/>
                    <a:gd name="connsiteX3" fmla="*/ 0 w 2490788"/>
                    <a:gd name="connsiteY3" fmla="*/ 2549802 h 2778402"/>
                    <a:gd name="connsiteX4" fmla="*/ 1266825 w 2490788"/>
                    <a:gd name="connsiteY4" fmla="*/ 2597427 h 2778402"/>
                    <a:gd name="connsiteX5" fmla="*/ 1628775 w 2490788"/>
                    <a:gd name="connsiteY5" fmla="*/ 2635527 h 2778402"/>
                    <a:gd name="connsiteX6" fmla="*/ 2490788 w 2490788"/>
                    <a:gd name="connsiteY6" fmla="*/ 2778402 h 2778402"/>
                    <a:gd name="connsiteX7" fmla="*/ 2476527 w 2490788"/>
                    <a:gd name="connsiteY7" fmla="*/ 653304 h 2778402"/>
                    <a:gd name="connsiteX8" fmla="*/ 1513834 w 2490788"/>
                    <a:gd name="connsiteY8" fmla="*/ 643639 h 2778402"/>
                    <a:gd name="connsiteX9" fmla="*/ 1433300 w 2490788"/>
                    <a:gd name="connsiteY9" fmla="*/ 187417 h 2778402"/>
                    <a:gd name="connsiteX10" fmla="*/ 1341155 w 2490788"/>
                    <a:gd name="connsiteY10" fmla="*/ 0 h 2778402"/>
                    <a:gd name="connsiteX0" fmla="*/ 1276350 w 2490788"/>
                    <a:gd name="connsiteY0" fmla="*/ 239989 h 2778402"/>
                    <a:gd name="connsiteX1" fmla="*/ 282999 w 2490788"/>
                    <a:gd name="connsiteY1" fmla="*/ 2140595 h 2778402"/>
                    <a:gd name="connsiteX2" fmla="*/ 12740 w 2490788"/>
                    <a:gd name="connsiteY2" fmla="*/ 2069461 h 2778402"/>
                    <a:gd name="connsiteX3" fmla="*/ 0 w 2490788"/>
                    <a:gd name="connsiteY3" fmla="*/ 2549802 h 2778402"/>
                    <a:gd name="connsiteX4" fmla="*/ 1266825 w 2490788"/>
                    <a:gd name="connsiteY4" fmla="*/ 2597427 h 2778402"/>
                    <a:gd name="connsiteX5" fmla="*/ 1628775 w 2490788"/>
                    <a:gd name="connsiteY5" fmla="*/ 2635527 h 2778402"/>
                    <a:gd name="connsiteX6" fmla="*/ 2490788 w 2490788"/>
                    <a:gd name="connsiteY6" fmla="*/ 2778402 h 2778402"/>
                    <a:gd name="connsiteX7" fmla="*/ 2476527 w 2490788"/>
                    <a:gd name="connsiteY7" fmla="*/ 653304 h 2778402"/>
                    <a:gd name="connsiteX8" fmla="*/ 1513834 w 2490788"/>
                    <a:gd name="connsiteY8" fmla="*/ 643639 h 2778402"/>
                    <a:gd name="connsiteX9" fmla="*/ 1433300 w 2490788"/>
                    <a:gd name="connsiteY9" fmla="*/ 187417 h 2778402"/>
                    <a:gd name="connsiteX10" fmla="*/ 1341155 w 2490788"/>
                    <a:gd name="connsiteY10" fmla="*/ 0 h 2778402"/>
                    <a:gd name="connsiteX0" fmla="*/ 636385 w 2490788"/>
                    <a:gd name="connsiteY0" fmla="*/ 2197350 h 2778402"/>
                    <a:gd name="connsiteX1" fmla="*/ 282999 w 2490788"/>
                    <a:gd name="connsiteY1" fmla="*/ 2140595 h 2778402"/>
                    <a:gd name="connsiteX2" fmla="*/ 12740 w 2490788"/>
                    <a:gd name="connsiteY2" fmla="*/ 2069461 h 2778402"/>
                    <a:gd name="connsiteX3" fmla="*/ 0 w 2490788"/>
                    <a:gd name="connsiteY3" fmla="*/ 2549802 h 2778402"/>
                    <a:gd name="connsiteX4" fmla="*/ 1266825 w 2490788"/>
                    <a:gd name="connsiteY4" fmla="*/ 2597427 h 2778402"/>
                    <a:gd name="connsiteX5" fmla="*/ 1628775 w 2490788"/>
                    <a:gd name="connsiteY5" fmla="*/ 2635527 h 2778402"/>
                    <a:gd name="connsiteX6" fmla="*/ 2490788 w 2490788"/>
                    <a:gd name="connsiteY6" fmla="*/ 2778402 h 2778402"/>
                    <a:gd name="connsiteX7" fmla="*/ 2476527 w 2490788"/>
                    <a:gd name="connsiteY7" fmla="*/ 653304 h 2778402"/>
                    <a:gd name="connsiteX8" fmla="*/ 1513834 w 2490788"/>
                    <a:gd name="connsiteY8" fmla="*/ 643639 h 2778402"/>
                    <a:gd name="connsiteX9" fmla="*/ 1433300 w 2490788"/>
                    <a:gd name="connsiteY9" fmla="*/ 187417 h 2778402"/>
                    <a:gd name="connsiteX10" fmla="*/ 1341155 w 2490788"/>
                    <a:gd name="connsiteY10" fmla="*/ 0 h 2778402"/>
                    <a:gd name="connsiteX0" fmla="*/ 636385 w 2490788"/>
                    <a:gd name="connsiteY0" fmla="*/ 2010299 h 2591351"/>
                    <a:gd name="connsiteX1" fmla="*/ 282999 w 2490788"/>
                    <a:gd name="connsiteY1" fmla="*/ 1953544 h 2591351"/>
                    <a:gd name="connsiteX2" fmla="*/ 12740 w 2490788"/>
                    <a:gd name="connsiteY2" fmla="*/ 1882410 h 2591351"/>
                    <a:gd name="connsiteX3" fmla="*/ 0 w 2490788"/>
                    <a:gd name="connsiteY3" fmla="*/ 2362751 h 2591351"/>
                    <a:gd name="connsiteX4" fmla="*/ 1266825 w 2490788"/>
                    <a:gd name="connsiteY4" fmla="*/ 2410376 h 2591351"/>
                    <a:gd name="connsiteX5" fmla="*/ 1628775 w 2490788"/>
                    <a:gd name="connsiteY5" fmla="*/ 2448476 h 2591351"/>
                    <a:gd name="connsiteX6" fmla="*/ 2490788 w 2490788"/>
                    <a:gd name="connsiteY6" fmla="*/ 2591351 h 2591351"/>
                    <a:gd name="connsiteX7" fmla="*/ 2476527 w 2490788"/>
                    <a:gd name="connsiteY7" fmla="*/ 466253 h 2591351"/>
                    <a:gd name="connsiteX8" fmla="*/ 1513834 w 2490788"/>
                    <a:gd name="connsiteY8" fmla="*/ 456588 h 2591351"/>
                    <a:gd name="connsiteX9" fmla="*/ 1433300 w 2490788"/>
                    <a:gd name="connsiteY9" fmla="*/ 366 h 2591351"/>
                    <a:gd name="connsiteX10" fmla="*/ 978191 w 2490788"/>
                    <a:gd name="connsiteY10" fmla="*/ 2017356 h 2591351"/>
                    <a:gd name="connsiteX0" fmla="*/ 636385 w 2490788"/>
                    <a:gd name="connsiteY0" fmla="*/ 1553711 h 2134763"/>
                    <a:gd name="connsiteX1" fmla="*/ 282999 w 2490788"/>
                    <a:gd name="connsiteY1" fmla="*/ 1496956 h 2134763"/>
                    <a:gd name="connsiteX2" fmla="*/ 12740 w 2490788"/>
                    <a:gd name="connsiteY2" fmla="*/ 1425822 h 2134763"/>
                    <a:gd name="connsiteX3" fmla="*/ 0 w 2490788"/>
                    <a:gd name="connsiteY3" fmla="*/ 1906163 h 2134763"/>
                    <a:gd name="connsiteX4" fmla="*/ 1266825 w 2490788"/>
                    <a:gd name="connsiteY4" fmla="*/ 1953788 h 2134763"/>
                    <a:gd name="connsiteX5" fmla="*/ 1628775 w 2490788"/>
                    <a:gd name="connsiteY5" fmla="*/ 1991888 h 2134763"/>
                    <a:gd name="connsiteX6" fmla="*/ 2490788 w 2490788"/>
                    <a:gd name="connsiteY6" fmla="*/ 2134763 h 2134763"/>
                    <a:gd name="connsiteX7" fmla="*/ 2476527 w 2490788"/>
                    <a:gd name="connsiteY7" fmla="*/ 9665 h 2134763"/>
                    <a:gd name="connsiteX8" fmla="*/ 1513834 w 2490788"/>
                    <a:gd name="connsiteY8" fmla="*/ 0 h 2134763"/>
                    <a:gd name="connsiteX9" fmla="*/ 1013026 w 2490788"/>
                    <a:gd name="connsiteY9" fmla="*/ 1881209 h 2134763"/>
                    <a:gd name="connsiteX10" fmla="*/ 978191 w 2490788"/>
                    <a:gd name="connsiteY10" fmla="*/ 1560768 h 2134763"/>
                    <a:gd name="connsiteX0" fmla="*/ 636385 w 2490788"/>
                    <a:gd name="connsiteY0" fmla="*/ 1544046 h 2125098"/>
                    <a:gd name="connsiteX1" fmla="*/ 282999 w 2490788"/>
                    <a:gd name="connsiteY1" fmla="*/ 1487291 h 2125098"/>
                    <a:gd name="connsiteX2" fmla="*/ 12740 w 2490788"/>
                    <a:gd name="connsiteY2" fmla="*/ 1416157 h 2125098"/>
                    <a:gd name="connsiteX3" fmla="*/ 0 w 2490788"/>
                    <a:gd name="connsiteY3" fmla="*/ 1896498 h 2125098"/>
                    <a:gd name="connsiteX4" fmla="*/ 1266825 w 2490788"/>
                    <a:gd name="connsiteY4" fmla="*/ 1944123 h 2125098"/>
                    <a:gd name="connsiteX5" fmla="*/ 1628775 w 2490788"/>
                    <a:gd name="connsiteY5" fmla="*/ 1982223 h 2125098"/>
                    <a:gd name="connsiteX6" fmla="*/ 2490788 w 2490788"/>
                    <a:gd name="connsiteY6" fmla="*/ 2125098 h 2125098"/>
                    <a:gd name="connsiteX7" fmla="*/ 2476527 w 2490788"/>
                    <a:gd name="connsiteY7" fmla="*/ 0 h 2125098"/>
                    <a:gd name="connsiteX8" fmla="*/ 1013026 w 2490788"/>
                    <a:gd name="connsiteY8" fmla="*/ 1871544 h 2125098"/>
                    <a:gd name="connsiteX9" fmla="*/ 978191 w 2490788"/>
                    <a:gd name="connsiteY9" fmla="*/ 1551103 h 2125098"/>
                    <a:gd name="connsiteX0" fmla="*/ 636385 w 2490788"/>
                    <a:gd name="connsiteY0" fmla="*/ 127889 h 708941"/>
                    <a:gd name="connsiteX1" fmla="*/ 282999 w 2490788"/>
                    <a:gd name="connsiteY1" fmla="*/ 71134 h 708941"/>
                    <a:gd name="connsiteX2" fmla="*/ 12740 w 2490788"/>
                    <a:gd name="connsiteY2" fmla="*/ 0 h 708941"/>
                    <a:gd name="connsiteX3" fmla="*/ 0 w 2490788"/>
                    <a:gd name="connsiteY3" fmla="*/ 480341 h 708941"/>
                    <a:gd name="connsiteX4" fmla="*/ 1266825 w 2490788"/>
                    <a:gd name="connsiteY4" fmla="*/ 527966 h 708941"/>
                    <a:gd name="connsiteX5" fmla="*/ 1628775 w 2490788"/>
                    <a:gd name="connsiteY5" fmla="*/ 566066 h 708941"/>
                    <a:gd name="connsiteX6" fmla="*/ 2490788 w 2490788"/>
                    <a:gd name="connsiteY6" fmla="*/ 708941 h 708941"/>
                    <a:gd name="connsiteX7" fmla="*/ 1013026 w 2490788"/>
                    <a:gd name="connsiteY7" fmla="*/ 455387 h 708941"/>
                    <a:gd name="connsiteX8" fmla="*/ 978191 w 2490788"/>
                    <a:gd name="connsiteY8" fmla="*/ 134946 h 708941"/>
                    <a:gd name="connsiteX0" fmla="*/ 636385 w 1628775"/>
                    <a:gd name="connsiteY0" fmla="*/ 127889 h 566065"/>
                    <a:gd name="connsiteX1" fmla="*/ 282999 w 1628775"/>
                    <a:gd name="connsiteY1" fmla="*/ 71134 h 566065"/>
                    <a:gd name="connsiteX2" fmla="*/ 12740 w 1628775"/>
                    <a:gd name="connsiteY2" fmla="*/ 0 h 566065"/>
                    <a:gd name="connsiteX3" fmla="*/ 0 w 1628775"/>
                    <a:gd name="connsiteY3" fmla="*/ 480341 h 566065"/>
                    <a:gd name="connsiteX4" fmla="*/ 1266825 w 1628775"/>
                    <a:gd name="connsiteY4" fmla="*/ 527966 h 566065"/>
                    <a:gd name="connsiteX5" fmla="*/ 1628775 w 1628775"/>
                    <a:gd name="connsiteY5" fmla="*/ 566066 h 566065"/>
                    <a:gd name="connsiteX6" fmla="*/ 1013026 w 1628775"/>
                    <a:gd name="connsiteY6" fmla="*/ 455387 h 566065"/>
                    <a:gd name="connsiteX7" fmla="*/ 978191 w 1628775"/>
                    <a:gd name="connsiteY7" fmla="*/ 134946 h 566065"/>
                    <a:gd name="connsiteX0" fmla="*/ 636385 w 1266825"/>
                    <a:gd name="connsiteY0" fmla="*/ 127889 h 527965"/>
                    <a:gd name="connsiteX1" fmla="*/ 282999 w 1266825"/>
                    <a:gd name="connsiteY1" fmla="*/ 71134 h 527965"/>
                    <a:gd name="connsiteX2" fmla="*/ 12740 w 1266825"/>
                    <a:gd name="connsiteY2" fmla="*/ 0 h 527965"/>
                    <a:gd name="connsiteX3" fmla="*/ 0 w 1266825"/>
                    <a:gd name="connsiteY3" fmla="*/ 480341 h 527965"/>
                    <a:gd name="connsiteX4" fmla="*/ 1266825 w 1266825"/>
                    <a:gd name="connsiteY4" fmla="*/ 527966 h 527965"/>
                    <a:gd name="connsiteX5" fmla="*/ 1013026 w 1266825"/>
                    <a:gd name="connsiteY5" fmla="*/ 455387 h 527965"/>
                    <a:gd name="connsiteX6" fmla="*/ 978191 w 1266825"/>
                    <a:gd name="connsiteY6" fmla="*/ 134946 h 527965"/>
                    <a:gd name="connsiteX0" fmla="*/ 636385 w 1013026"/>
                    <a:gd name="connsiteY0" fmla="*/ 127889 h 480341"/>
                    <a:gd name="connsiteX1" fmla="*/ 282999 w 1013026"/>
                    <a:gd name="connsiteY1" fmla="*/ 71134 h 480341"/>
                    <a:gd name="connsiteX2" fmla="*/ 12740 w 1013026"/>
                    <a:gd name="connsiteY2" fmla="*/ 0 h 480341"/>
                    <a:gd name="connsiteX3" fmla="*/ 0 w 1013026"/>
                    <a:gd name="connsiteY3" fmla="*/ 480341 h 480341"/>
                    <a:gd name="connsiteX4" fmla="*/ 1013026 w 1013026"/>
                    <a:gd name="connsiteY4" fmla="*/ 455387 h 480341"/>
                    <a:gd name="connsiteX5" fmla="*/ 978191 w 1013026"/>
                    <a:gd name="connsiteY5" fmla="*/ 134946 h 480341"/>
                    <a:gd name="connsiteX0" fmla="*/ 636385 w 1013026"/>
                    <a:gd name="connsiteY0" fmla="*/ 156394 h 508846"/>
                    <a:gd name="connsiteX1" fmla="*/ 282999 w 1013026"/>
                    <a:gd name="connsiteY1" fmla="*/ 99639 h 508846"/>
                    <a:gd name="connsiteX2" fmla="*/ 12740 w 1013026"/>
                    <a:gd name="connsiteY2" fmla="*/ 0 h 508846"/>
                    <a:gd name="connsiteX3" fmla="*/ 0 w 1013026"/>
                    <a:gd name="connsiteY3" fmla="*/ 508846 h 508846"/>
                    <a:gd name="connsiteX4" fmla="*/ 1013026 w 1013026"/>
                    <a:gd name="connsiteY4" fmla="*/ 483892 h 508846"/>
                    <a:gd name="connsiteX5" fmla="*/ 978191 w 1013026"/>
                    <a:gd name="connsiteY5" fmla="*/ 163451 h 508846"/>
                    <a:gd name="connsiteX0" fmla="*/ 636385 w 1017799"/>
                    <a:gd name="connsiteY0" fmla="*/ 156394 h 508846"/>
                    <a:gd name="connsiteX1" fmla="*/ 282999 w 1017799"/>
                    <a:gd name="connsiteY1" fmla="*/ 99639 h 508846"/>
                    <a:gd name="connsiteX2" fmla="*/ 12740 w 1017799"/>
                    <a:gd name="connsiteY2" fmla="*/ 0 h 508846"/>
                    <a:gd name="connsiteX3" fmla="*/ 0 w 1017799"/>
                    <a:gd name="connsiteY3" fmla="*/ 508846 h 508846"/>
                    <a:gd name="connsiteX4" fmla="*/ 1013026 w 1017799"/>
                    <a:gd name="connsiteY4" fmla="*/ 483892 h 508846"/>
                    <a:gd name="connsiteX5" fmla="*/ 1017799 w 1017799"/>
                    <a:gd name="connsiteY5" fmla="*/ 133899 h 508846"/>
                    <a:gd name="connsiteX0" fmla="*/ 636385 w 1072439"/>
                    <a:gd name="connsiteY0" fmla="*/ 156394 h 508846"/>
                    <a:gd name="connsiteX1" fmla="*/ 282999 w 1072439"/>
                    <a:gd name="connsiteY1" fmla="*/ 99639 h 508846"/>
                    <a:gd name="connsiteX2" fmla="*/ 12740 w 1072439"/>
                    <a:gd name="connsiteY2" fmla="*/ 0 h 508846"/>
                    <a:gd name="connsiteX3" fmla="*/ 0 w 1072439"/>
                    <a:gd name="connsiteY3" fmla="*/ 508846 h 508846"/>
                    <a:gd name="connsiteX4" fmla="*/ 1072439 w 1072439"/>
                    <a:gd name="connsiteY4" fmla="*/ 503593 h 508846"/>
                    <a:gd name="connsiteX5" fmla="*/ 1017799 w 1072439"/>
                    <a:gd name="connsiteY5" fmla="*/ 133899 h 508846"/>
                    <a:gd name="connsiteX0" fmla="*/ 636385 w 1062537"/>
                    <a:gd name="connsiteY0" fmla="*/ 156394 h 533144"/>
                    <a:gd name="connsiteX1" fmla="*/ 282999 w 1062537"/>
                    <a:gd name="connsiteY1" fmla="*/ 99639 h 533144"/>
                    <a:gd name="connsiteX2" fmla="*/ 12740 w 1062537"/>
                    <a:gd name="connsiteY2" fmla="*/ 0 h 533144"/>
                    <a:gd name="connsiteX3" fmla="*/ 0 w 1062537"/>
                    <a:gd name="connsiteY3" fmla="*/ 508846 h 533144"/>
                    <a:gd name="connsiteX4" fmla="*/ 1062537 w 1062537"/>
                    <a:gd name="connsiteY4" fmla="*/ 533144 h 533144"/>
                    <a:gd name="connsiteX5" fmla="*/ 1017799 w 1062537"/>
                    <a:gd name="connsiteY5" fmla="*/ 133899 h 533144"/>
                    <a:gd name="connsiteX0" fmla="*/ 636385 w 1062537"/>
                    <a:gd name="connsiteY0" fmla="*/ 156394 h 533144"/>
                    <a:gd name="connsiteX1" fmla="*/ 282999 w 1062537"/>
                    <a:gd name="connsiteY1" fmla="*/ 99639 h 533144"/>
                    <a:gd name="connsiteX2" fmla="*/ 12740 w 1062537"/>
                    <a:gd name="connsiteY2" fmla="*/ 0 h 533144"/>
                    <a:gd name="connsiteX3" fmla="*/ 0 w 1062537"/>
                    <a:gd name="connsiteY3" fmla="*/ 508846 h 533144"/>
                    <a:gd name="connsiteX4" fmla="*/ 1062537 w 1062537"/>
                    <a:gd name="connsiteY4" fmla="*/ 533144 h 533144"/>
                    <a:gd name="connsiteX5" fmla="*/ 1047781 w 1062537"/>
                    <a:gd name="connsiteY5" fmla="*/ 154459 h 533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62537" h="533144">
                      <a:moveTo>
                        <a:pt x="636385" y="156394"/>
                      </a:moveTo>
                      <a:lnTo>
                        <a:pt x="282999" y="99639"/>
                      </a:lnTo>
                      <a:lnTo>
                        <a:pt x="12740" y="0"/>
                      </a:lnTo>
                      <a:lnTo>
                        <a:pt x="0" y="508846"/>
                      </a:lnTo>
                      <a:lnTo>
                        <a:pt x="1062537" y="533144"/>
                      </a:lnTo>
                      <a:cubicBezTo>
                        <a:pt x="1002212" y="501394"/>
                        <a:pt x="1047781" y="154459"/>
                        <a:pt x="1047781" y="154459"/>
                      </a:cubicBezTo>
                    </a:path>
                  </a:pathLst>
                </a:custGeom>
                <a:solidFill>
                  <a:srgbClr val="EB03CA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 err="1"/>
                </a:p>
              </p:txBody>
            </p:sp>
            <p:sp>
              <p:nvSpPr>
                <p:cNvPr id="152" name="자유형 151"/>
                <p:cNvSpPr/>
                <p:nvPr/>
              </p:nvSpPr>
              <p:spPr>
                <a:xfrm>
                  <a:off x="6389353" y="4836343"/>
                  <a:ext cx="582336" cy="812217"/>
                </a:xfrm>
                <a:custGeom>
                  <a:avLst/>
                  <a:gdLst>
                    <a:gd name="connsiteX0" fmla="*/ 2466975 w 2490788"/>
                    <a:gd name="connsiteY0" fmla="*/ 219075 h 2762250"/>
                    <a:gd name="connsiteX1" fmla="*/ 2352675 w 2490788"/>
                    <a:gd name="connsiteY1" fmla="*/ 223837 h 2762250"/>
                    <a:gd name="connsiteX2" fmla="*/ 2162175 w 2490788"/>
                    <a:gd name="connsiteY2" fmla="*/ 223837 h 2762250"/>
                    <a:gd name="connsiteX3" fmla="*/ 2090738 w 2490788"/>
                    <a:gd name="connsiteY3" fmla="*/ 223837 h 2762250"/>
                    <a:gd name="connsiteX4" fmla="*/ 1985963 w 2490788"/>
                    <a:gd name="connsiteY4" fmla="*/ 204787 h 2762250"/>
                    <a:gd name="connsiteX5" fmla="*/ 1743075 w 2490788"/>
                    <a:gd name="connsiteY5" fmla="*/ 152400 h 2762250"/>
                    <a:gd name="connsiteX6" fmla="*/ 1509713 w 2490788"/>
                    <a:gd name="connsiteY6" fmla="*/ 95250 h 2762250"/>
                    <a:gd name="connsiteX7" fmla="*/ 1328738 w 2490788"/>
                    <a:gd name="connsiteY7" fmla="*/ 0 h 2762250"/>
                    <a:gd name="connsiteX8" fmla="*/ 1276350 w 2490788"/>
                    <a:gd name="connsiteY8" fmla="*/ 223837 h 2762250"/>
                    <a:gd name="connsiteX9" fmla="*/ 1266825 w 2490788"/>
                    <a:gd name="connsiteY9" fmla="*/ 328612 h 2762250"/>
                    <a:gd name="connsiteX10" fmla="*/ 485775 w 2490788"/>
                    <a:gd name="connsiteY10" fmla="*/ 219075 h 2762250"/>
                    <a:gd name="connsiteX11" fmla="*/ 428625 w 2490788"/>
                    <a:gd name="connsiteY11" fmla="*/ 352425 h 2762250"/>
                    <a:gd name="connsiteX12" fmla="*/ 566738 w 2490788"/>
                    <a:gd name="connsiteY12" fmla="*/ 381000 h 2762250"/>
                    <a:gd name="connsiteX13" fmla="*/ 557213 w 2490788"/>
                    <a:gd name="connsiteY13" fmla="*/ 438150 h 2762250"/>
                    <a:gd name="connsiteX14" fmla="*/ 419100 w 2490788"/>
                    <a:gd name="connsiteY14" fmla="*/ 433387 h 2762250"/>
                    <a:gd name="connsiteX15" fmla="*/ 261938 w 2490788"/>
                    <a:gd name="connsiteY15" fmla="*/ 1128712 h 2762250"/>
                    <a:gd name="connsiteX16" fmla="*/ 0 w 2490788"/>
                    <a:gd name="connsiteY16" fmla="*/ 2533650 h 2762250"/>
                    <a:gd name="connsiteX17" fmla="*/ 1266825 w 2490788"/>
                    <a:gd name="connsiteY17" fmla="*/ 2581275 h 2762250"/>
                    <a:gd name="connsiteX18" fmla="*/ 1628775 w 2490788"/>
                    <a:gd name="connsiteY18" fmla="*/ 2619375 h 2762250"/>
                    <a:gd name="connsiteX19" fmla="*/ 2490788 w 2490788"/>
                    <a:gd name="connsiteY19" fmla="*/ 2762250 h 2762250"/>
                    <a:gd name="connsiteX20" fmla="*/ 2466975 w 2490788"/>
                    <a:gd name="connsiteY20" fmla="*/ 219075 h 2762250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66975 w 2490788"/>
                    <a:gd name="connsiteY12" fmla="*/ 135358 h 2678533"/>
                    <a:gd name="connsiteX13" fmla="*/ 2352675 w 2490788"/>
                    <a:gd name="connsiteY13" fmla="*/ 140120 h 2678533"/>
                    <a:gd name="connsiteX14" fmla="*/ 2162175 w 2490788"/>
                    <a:gd name="connsiteY14" fmla="*/ 140120 h 2678533"/>
                    <a:gd name="connsiteX15" fmla="*/ 2090738 w 2490788"/>
                    <a:gd name="connsiteY15" fmla="*/ 140120 h 2678533"/>
                    <a:gd name="connsiteX16" fmla="*/ 1985963 w 2490788"/>
                    <a:gd name="connsiteY16" fmla="*/ 121070 h 2678533"/>
                    <a:gd name="connsiteX17" fmla="*/ 1743075 w 2490788"/>
                    <a:gd name="connsiteY17" fmla="*/ 68683 h 2678533"/>
                    <a:gd name="connsiteX18" fmla="*/ 1509713 w 2490788"/>
                    <a:gd name="connsiteY18" fmla="*/ 11533 h 2678533"/>
                    <a:gd name="connsiteX19" fmla="*/ 1436672 w 2490788"/>
                    <a:gd name="connsiteY19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2352675 w 2490788"/>
                    <a:gd name="connsiteY13" fmla="*/ 140120 h 2678533"/>
                    <a:gd name="connsiteX14" fmla="*/ 2162175 w 2490788"/>
                    <a:gd name="connsiteY14" fmla="*/ 140120 h 2678533"/>
                    <a:gd name="connsiteX15" fmla="*/ 2090738 w 2490788"/>
                    <a:gd name="connsiteY15" fmla="*/ 140120 h 2678533"/>
                    <a:gd name="connsiteX16" fmla="*/ 1985963 w 2490788"/>
                    <a:gd name="connsiteY16" fmla="*/ 121070 h 2678533"/>
                    <a:gd name="connsiteX17" fmla="*/ 1743075 w 2490788"/>
                    <a:gd name="connsiteY17" fmla="*/ 68683 h 2678533"/>
                    <a:gd name="connsiteX18" fmla="*/ 1509713 w 2490788"/>
                    <a:gd name="connsiteY18" fmla="*/ 11533 h 2678533"/>
                    <a:gd name="connsiteX19" fmla="*/ 1436672 w 2490788"/>
                    <a:gd name="connsiteY19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2162175 w 2490788"/>
                    <a:gd name="connsiteY13" fmla="*/ 140120 h 2678533"/>
                    <a:gd name="connsiteX14" fmla="*/ 2090738 w 2490788"/>
                    <a:gd name="connsiteY14" fmla="*/ 140120 h 2678533"/>
                    <a:gd name="connsiteX15" fmla="*/ 1985963 w 2490788"/>
                    <a:gd name="connsiteY15" fmla="*/ 121070 h 2678533"/>
                    <a:gd name="connsiteX16" fmla="*/ 1743075 w 2490788"/>
                    <a:gd name="connsiteY16" fmla="*/ 68683 h 2678533"/>
                    <a:gd name="connsiteX17" fmla="*/ 1509713 w 2490788"/>
                    <a:gd name="connsiteY17" fmla="*/ 11533 h 2678533"/>
                    <a:gd name="connsiteX18" fmla="*/ 1436672 w 2490788"/>
                    <a:gd name="connsiteY18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2090738 w 2490788"/>
                    <a:gd name="connsiteY13" fmla="*/ 140120 h 2678533"/>
                    <a:gd name="connsiteX14" fmla="*/ 1985963 w 2490788"/>
                    <a:gd name="connsiteY14" fmla="*/ 121070 h 2678533"/>
                    <a:gd name="connsiteX15" fmla="*/ 1743075 w 2490788"/>
                    <a:gd name="connsiteY15" fmla="*/ 68683 h 2678533"/>
                    <a:gd name="connsiteX16" fmla="*/ 1509713 w 2490788"/>
                    <a:gd name="connsiteY16" fmla="*/ 11533 h 2678533"/>
                    <a:gd name="connsiteX17" fmla="*/ 1436672 w 2490788"/>
                    <a:gd name="connsiteY17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1985963 w 2490788"/>
                    <a:gd name="connsiteY13" fmla="*/ 121070 h 2678533"/>
                    <a:gd name="connsiteX14" fmla="*/ 1743075 w 2490788"/>
                    <a:gd name="connsiteY14" fmla="*/ 68683 h 2678533"/>
                    <a:gd name="connsiteX15" fmla="*/ 1509713 w 2490788"/>
                    <a:gd name="connsiteY15" fmla="*/ 11533 h 2678533"/>
                    <a:gd name="connsiteX16" fmla="*/ 1436672 w 2490788"/>
                    <a:gd name="connsiteY16" fmla="*/ 23653 h 2678533"/>
                    <a:gd name="connsiteX0" fmla="*/ 1276350 w 2490788"/>
                    <a:gd name="connsiteY0" fmla="*/ 140120 h 2678533"/>
                    <a:gd name="connsiteX1" fmla="*/ 1266825 w 2490788"/>
                    <a:gd name="connsiteY1" fmla="*/ 244895 h 2678533"/>
                    <a:gd name="connsiteX2" fmla="*/ 485775 w 2490788"/>
                    <a:gd name="connsiteY2" fmla="*/ 135358 h 2678533"/>
                    <a:gd name="connsiteX3" fmla="*/ 428625 w 2490788"/>
                    <a:gd name="connsiteY3" fmla="*/ 268708 h 2678533"/>
                    <a:gd name="connsiteX4" fmla="*/ 566738 w 2490788"/>
                    <a:gd name="connsiteY4" fmla="*/ 297283 h 2678533"/>
                    <a:gd name="connsiteX5" fmla="*/ 557213 w 2490788"/>
                    <a:gd name="connsiteY5" fmla="*/ 354433 h 2678533"/>
                    <a:gd name="connsiteX6" fmla="*/ 419100 w 2490788"/>
                    <a:gd name="connsiteY6" fmla="*/ 349670 h 2678533"/>
                    <a:gd name="connsiteX7" fmla="*/ 261938 w 2490788"/>
                    <a:gd name="connsiteY7" fmla="*/ 1044995 h 2678533"/>
                    <a:gd name="connsiteX8" fmla="*/ 0 w 2490788"/>
                    <a:gd name="connsiteY8" fmla="*/ 2449933 h 2678533"/>
                    <a:gd name="connsiteX9" fmla="*/ 1266825 w 2490788"/>
                    <a:gd name="connsiteY9" fmla="*/ 2497558 h 2678533"/>
                    <a:gd name="connsiteX10" fmla="*/ 1628775 w 2490788"/>
                    <a:gd name="connsiteY10" fmla="*/ 2535658 h 2678533"/>
                    <a:gd name="connsiteX11" fmla="*/ 2490788 w 2490788"/>
                    <a:gd name="connsiteY11" fmla="*/ 2678533 h 2678533"/>
                    <a:gd name="connsiteX12" fmla="*/ 2476527 w 2490788"/>
                    <a:gd name="connsiteY12" fmla="*/ 553435 h 2678533"/>
                    <a:gd name="connsiteX13" fmla="*/ 1743075 w 2490788"/>
                    <a:gd name="connsiteY13" fmla="*/ 68683 h 2678533"/>
                    <a:gd name="connsiteX14" fmla="*/ 1509713 w 2490788"/>
                    <a:gd name="connsiteY14" fmla="*/ 11533 h 2678533"/>
                    <a:gd name="connsiteX15" fmla="*/ 1436672 w 2490788"/>
                    <a:gd name="connsiteY15" fmla="*/ 23653 h 2678533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509713 w 2490788"/>
                    <a:gd name="connsiteY14" fmla="*/ 111402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490610 w 2490788"/>
                    <a:gd name="connsiteY14" fmla="*/ 196919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490610 w 2490788"/>
                    <a:gd name="connsiteY14" fmla="*/ 196919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743075 w 2490788"/>
                    <a:gd name="connsiteY13" fmla="*/ 168552 h 2778402"/>
                    <a:gd name="connsiteX14" fmla="*/ 1433300 w 2490788"/>
                    <a:gd name="connsiteY14" fmla="*/ 187417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513834 w 2490788"/>
                    <a:gd name="connsiteY13" fmla="*/ 643639 h 2778402"/>
                    <a:gd name="connsiteX14" fmla="*/ 1433300 w 2490788"/>
                    <a:gd name="connsiteY14" fmla="*/ 187417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85775 w 2490788"/>
                    <a:gd name="connsiteY2" fmla="*/ 235227 h 2778402"/>
                    <a:gd name="connsiteX3" fmla="*/ 428625 w 2490788"/>
                    <a:gd name="connsiteY3" fmla="*/ 368577 h 2778402"/>
                    <a:gd name="connsiteX4" fmla="*/ 566738 w 2490788"/>
                    <a:gd name="connsiteY4" fmla="*/ 397152 h 2778402"/>
                    <a:gd name="connsiteX5" fmla="*/ 557213 w 2490788"/>
                    <a:gd name="connsiteY5" fmla="*/ 454302 h 2778402"/>
                    <a:gd name="connsiteX6" fmla="*/ 419100 w 2490788"/>
                    <a:gd name="connsiteY6" fmla="*/ 449539 h 2778402"/>
                    <a:gd name="connsiteX7" fmla="*/ 261938 w 2490788"/>
                    <a:gd name="connsiteY7" fmla="*/ 1144864 h 2778402"/>
                    <a:gd name="connsiteX8" fmla="*/ 0 w 2490788"/>
                    <a:gd name="connsiteY8" fmla="*/ 2549802 h 2778402"/>
                    <a:gd name="connsiteX9" fmla="*/ 1266825 w 2490788"/>
                    <a:gd name="connsiteY9" fmla="*/ 2597427 h 2778402"/>
                    <a:gd name="connsiteX10" fmla="*/ 1628775 w 2490788"/>
                    <a:gd name="connsiteY10" fmla="*/ 2635527 h 2778402"/>
                    <a:gd name="connsiteX11" fmla="*/ 2490788 w 2490788"/>
                    <a:gd name="connsiteY11" fmla="*/ 2778402 h 2778402"/>
                    <a:gd name="connsiteX12" fmla="*/ 2476527 w 2490788"/>
                    <a:gd name="connsiteY12" fmla="*/ 653304 h 2778402"/>
                    <a:gd name="connsiteX13" fmla="*/ 1513834 w 2490788"/>
                    <a:gd name="connsiteY13" fmla="*/ 643639 h 2778402"/>
                    <a:gd name="connsiteX14" fmla="*/ 1433300 w 2490788"/>
                    <a:gd name="connsiteY14" fmla="*/ 187417 h 2778402"/>
                    <a:gd name="connsiteX15" fmla="*/ 1341155 w 2490788"/>
                    <a:gd name="connsiteY15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428625 w 2490788"/>
                    <a:gd name="connsiteY2" fmla="*/ 368577 h 2778402"/>
                    <a:gd name="connsiteX3" fmla="*/ 566738 w 2490788"/>
                    <a:gd name="connsiteY3" fmla="*/ 397152 h 2778402"/>
                    <a:gd name="connsiteX4" fmla="*/ 557213 w 2490788"/>
                    <a:gd name="connsiteY4" fmla="*/ 454302 h 2778402"/>
                    <a:gd name="connsiteX5" fmla="*/ 419100 w 2490788"/>
                    <a:gd name="connsiteY5" fmla="*/ 449539 h 2778402"/>
                    <a:gd name="connsiteX6" fmla="*/ 261938 w 2490788"/>
                    <a:gd name="connsiteY6" fmla="*/ 1144864 h 2778402"/>
                    <a:gd name="connsiteX7" fmla="*/ 0 w 2490788"/>
                    <a:gd name="connsiteY7" fmla="*/ 2549802 h 2778402"/>
                    <a:gd name="connsiteX8" fmla="*/ 1266825 w 2490788"/>
                    <a:gd name="connsiteY8" fmla="*/ 2597427 h 2778402"/>
                    <a:gd name="connsiteX9" fmla="*/ 1628775 w 2490788"/>
                    <a:gd name="connsiteY9" fmla="*/ 2635527 h 2778402"/>
                    <a:gd name="connsiteX10" fmla="*/ 2490788 w 2490788"/>
                    <a:gd name="connsiteY10" fmla="*/ 2778402 h 2778402"/>
                    <a:gd name="connsiteX11" fmla="*/ 2476527 w 2490788"/>
                    <a:gd name="connsiteY11" fmla="*/ 653304 h 2778402"/>
                    <a:gd name="connsiteX12" fmla="*/ 1513834 w 2490788"/>
                    <a:gd name="connsiteY12" fmla="*/ 643639 h 2778402"/>
                    <a:gd name="connsiteX13" fmla="*/ 1433300 w 2490788"/>
                    <a:gd name="connsiteY13" fmla="*/ 187417 h 2778402"/>
                    <a:gd name="connsiteX14" fmla="*/ 1341155 w 2490788"/>
                    <a:gd name="connsiteY14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566738 w 2490788"/>
                    <a:gd name="connsiteY2" fmla="*/ 397152 h 2778402"/>
                    <a:gd name="connsiteX3" fmla="*/ 557213 w 2490788"/>
                    <a:gd name="connsiteY3" fmla="*/ 454302 h 2778402"/>
                    <a:gd name="connsiteX4" fmla="*/ 419100 w 2490788"/>
                    <a:gd name="connsiteY4" fmla="*/ 449539 h 2778402"/>
                    <a:gd name="connsiteX5" fmla="*/ 261938 w 2490788"/>
                    <a:gd name="connsiteY5" fmla="*/ 1144864 h 2778402"/>
                    <a:gd name="connsiteX6" fmla="*/ 0 w 2490788"/>
                    <a:gd name="connsiteY6" fmla="*/ 2549802 h 2778402"/>
                    <a:gd name="connsiteX7" fmla="*/ 1266825 w 2490788"/>
                    <a:gd name="connsiteY7" fmla="*/ 2597427 h 2778402"/>
                    <a:gd name="connsiteX8" fmla="*/ 1628775 w 2490788"/>
                    <a:gd name="connsiteY8" fmla="*/ 2635527 h 2778402"/>
                    <a:gd name="connsiteX9" fmla="*/ 2490788 w 2490788"/>
                    <a:gd name="connsiteY9" fmla="*/ 2778402 h 2778402"/>
                    <a:gd name="connsiteX10" fmla="*/ 2476527 w 2490788"/>
                    <a:gd name="connsiteY10" fmla="*/ 653304 h 2778402"/>
                    <a:gd name="connsiteX11" fmla="*/ 1513834 w 2490788"/>
                    <a:gd name="connsiteY11" fmla="*/ 643639 h 2778402"/>
                    <a:gd name="connsiteX12" fmla="*/ 1433300 w 2490788"/>
                    <a:gd name="connsiteY12" fmla="*/ 187417 h 2778402"/>
                    <a:gd name="connsiteX13" fmla="*/ 1341155 w 2490788"/>
                    <a:gd name="connsiteY13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566738 w 2490788"/>
                    <a:gd name="connsiteY2" fmla="*/ 397152 h 2778402"/>
                    <a:gd name="connsiteX3" fmla="*/ 557213 w 2490788"/>
                    <a:gd name="connsiteY3" fmla="*/ 454302 h 2778402"/>
                    <a:gd name="connsiteX4" fmla="*/ 419100 w 2490788"/>
                    <a:gd name="connsiteY4" fmla="*/ 449539 h 2778402"/>
                    <a:gd name="connsiteX5" fmla="*/ 0 w 2490788"/>
                    <a:gd name="connsiteY5" fmla="*/ 2549802 h 2778402"/>
                    <a:gd name="connsiteX6" fmla="*/ 1266825 w 2490788"/>
                    <a:gd name="connsiteY6" fmla="*/ 2597427 h 2778402"/>
                    <a:gd name="connsiteX7" fmla="*/ 1628775 w 2490788"/>
                    <a:gd name="connsiteY7" fmla="*/ 2635527 h 2778402"/>
                    <a:gd name="connsiteX8" fmla="*/ 2490788 w 2490788"/>
                    <a:gd name="connsiteY8" fmla="*/ 2778402 h 2778402"/>
                    <a:gd name="connsiteX9" fmla="*/ 2476527 w 2490788"/>
                    <a:gd name="connsiteY9" fmla="*/ 653304 h 2778402"/>
                    <a:gd name="connsiteX10" fmla="*/ 1513834 w 2490788"/>
                    <a:gd name="connsiteY10" fmla="*/ 643639 h 2778402"/>
                    <a:gd name="connsiteX11" fmla="*/ 1433300 w 2490788"/>
                    <a:gd name="connsiteY11" fmla="*/ 187417 h 2778402"/>
                    <a:gd name="connsiteX12" fmla="*/ 1341155 w 2490788"/>
                    <a:gd name="connsiteY12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566738 w 2490788"/>
                    <a:gd name="connsiteY2" fmla="*/ 397152 h 2778402"/>
                    <a:gd name="connsiteX3" fmla="*/ 557213 w 2490788"/>
                    <a:gd name="connsiteY3" fmla="*/ 454302 h 2778402"/>
                    <a:gd name="connsiteX4" fmla="*/ 0 w 2490788"/>
                    <a:gd name="connsiteY4" fmla="*/ 2549802 h 2778402"/>
                    <a:gd name="connsiteX5" fmla="*/ 1266825 w 2490788"/>
                    <a:gd name="connsiteY5" fmla="*/ 2597427 h 2778402"/>
                    <a:gd name="connsiteX6" fmla="*/ 1628775 w 2490788"/>
                    <a:gd name="connsiteY6" fmla="*/ 2635527 h 2778402"/>
                    <a:gd name="connsiteX7" fmla="*/ 2490788 w 2490788"/>
                    <a:gd name="connsiteY7" fmla="*/ 2778402 h 2778402"/>
                    <a:gd name="connsiteX8" fmla="*/ 2476527 w 2490788"/>
                    <a:gd name="connsiteY8" fmla="*/ 653304 h 2778402"/>
                    <a:gd name="connsiteX9" fmla="*/ 1513834 w 2490788"/>
                    <a:gd name="connsiteY9" fmla="*/ 643639 h 2778402"/>
                    <a:gd name="connsiteX10" fmla="*/ 1433300 w 2490788"/>
                    <a:gd name="connsiteY10" fmla="*/ 187417 h 2778402"/>
                    <a:gd name="connsiteX11" fmla="*/ 1341155 w 2490788"/>
                    <a:gd name="connsiteY11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566738 w 2490788"/>
                    <a:gd name="connsiteY2" fmla="*/ 397152 h 2778402"/>
                    <a:gd name="connsiteX3" fmla="*/ 0 w 2490788"/>
                    <a:gd name="connsiteY3" fmla="*/ 2549802 h 2778402"/>
                    <a:gd name="connsiteX4" fmla="*/ 1266825 w 2490788"/>
                    <a:gd name="connsiteY4" fmla="*/ 2597427 h 2778402"/>
                    <a:gd name="connsiteX5" fmla="*/ 1628775 w 2490788"/>
                    <a:gd name="connsiteY5" fmla="*/ 2635527 h 2778402"/>
                    <a:gd name="connsiteX6" fmla="*/ 2490788 w 2490788"/>
                    <a:gd name="connsiteY6" fmla="*/ 2778402 h 2778402"/>
                    <a:gd name="connsiteX7" fmla="*/ 2476527 w 2490788"/>
                    <a:gd name="connsiteY7" fmla="*/ 653304 h 2778402"/>
                    <a:gd name="connsiteX8" fmla="*/ 1513834 w 2490788"/>
                    <a:gd name="connsiteY8" fmla="*/ 643639 h 2778402"/>
                    <a:gd name="connsiteX9" fmla="*/ 1433300 w 2490788"/>
                    <a:gd name="connsiteY9" fmla="*/ 187417 h 2778402"/>
                    <a:gd name="connsiteX10" fmla="*/ 1341155 w 2490788"/>
                    <a:gd name="connsiteY10" fmla="*/ 0 h 2778402"/>
                    <a:gd name="connsiteX0" fmla="*/ 1276350 w 2490788"/>
                    <a:gd name="connsiteY0" fmla="*/ 239989 h 2778402"/>
                    <a:gd name="connsiteX1" fmla="*/ 1266825 w 2490788"/>
                    <a:gd name="connsiteY1" fmla="*/ 344764 h 2778402"/>
                    <a:gd name="connsiteX2" fmla="*/ 12740 w 2490788"/>
                    <a:gd name="connsiteY2" fmla="*/ 2069461 h 2778402"/>
                    <a:gd name="connsiteX3" fmla="*/ 0 w 2490788"/>
                    <a:gd name="connsiteY3" fmla="*/ 2549802 h 2778402"/>
                    <a:gd name="connsiteX4" fmla="*/ 1266825 w 2490788"/>
                    <a:gd name="connsiteY4" fmla="*/ 2597427 h 2778402"/>
                    <a:gd name="connsiteX5" fmla="*/ 1628775 w 2490788"/>
                    <a:gd name="connsiteY5" fmla="*/ 2635527 h 2778402"/>
                    <a:gd name="connsiteX6" fmla="*/ 2490788 w 2490788"/>
                    <a:gd name="connsiteY6" fmla="*/ 2778402 h 2778402"/>
                    <a:gd name="connsiteX7" fmla="*/ 2476527 w 2490788"/>
                    <a:gd name="connsiteY7" fmla="*/ 653304 h 2778402"/>
                    <a:gd name="connsiteX8" fmla="*/ 1513834 w 2490788"/>
                    <a:gd name="connsiteY8" fmla="*/ 643639 h 2778402"/>
                    <a:gd name="connsiteX9" fmla="*/ 1433300 w 2490788"/>
                    <a:gd name="connsiteY9" fmla="*/ 187417 h 2778402"/>
                    <a:gd name="connsiteX10" fmla="*/ 1341155 w 2490788"/>
                    <a:gd name="connsiteY10" fmla="*/ 0 h 2778402"/>
                    <a:gd name="connsiteX0" fmla="*/ 1276350 w 2490788"/>
                    <a:gd name="connsiteY0" fmla="*/ 239989 h 2778402"/>
                    <a:gd name="connsiteX1" fmla="*/ 282999 w 2490788"/>
                    <a:gd name="connsiteY1" fmla="*/ 2140595 h 2778402"/>
                    <a:gd name="connsiteX2" fmla="*/ 12740 w 2490788"/>
                    <a:gd name="connsiteY2" fmla="*/ 2069461 h 2778402"/>
                    <a:gd name="connsiteX3" fmla="*/ 0 w 2490788"/>
                    <a:gd name="connsiteY3" fmla="*/ 2549802 h 2778402"/>
                    <a:gd name="connsiteX4" fmla="*/ 1266825 w 2490788"/>
                    <a:gd name="connsiteY4" fmla="*/ 2597427 h 2778402"/>
                    <a:gd name="connsiteX5" fmla="*/ 1628775 w 2490788"/>
                    <a:gd name="connsiteY5" fmla="*/ 2635527 h 2778402"/>
                    <a:gd name="connsiteX6" fmla="*/ 2490788 w 2490788"/>
                    <a:gd name="connsiteY6" fmla="*/ 2778402 h 2778402"/>
                    <a:gd name="connsiteX7" fmla="*/ 2476527 w 2490788"/>
                    <a:gd name="connsiteY7" fmla="*/ 653304 h 2778402"/>
                    <a:gd name="connsiteX8" fmla="*/ 1513834 w 2490788"/>
                    <a:gd name="connsiteY8" fmla="*/ 643639 h 2778402"/>
                    <a:gd name="connsiteX9" fmla="*/ 1433300 w 2490788"/>
                    <a:gd name="connsiteY9" fmla="*/ 187417 h 2778402"/>
                    <a:gd name="connsiteX10" fmla="*/ 1341155 w 2490788"/>
                    <a:gd name="connsiteY10" fmla="*/ 0 h 2778402"/>
                    <a:gd name="connsiteX0" fmla="*/ 636385 w 2490788"/>
                    <a:gd name="connsiteY0" fmla="*/ 2197350 h 2778402"/>
                    <a:gd name="connsiteX1" fmla="*/ 282999 w 2490788"/>
                    <a:gd name="connsiteY1" fmla="*/ 2140595 h 2778402"/>
                    <a:gd name="connsiteX2" fmla="*/ 12740 w 2490788"/>
                    <a:gd name="connsiteY2" fmla="*/ 2069461 h 2778402"/>
                    <a:gd name="connsiteX3" fmla="*/ 0 w 2490788"/>
                    <a:gd name="connsiteY3" fmla="*/ 2549802 h 2778402"/>
                    <a:gd name="connsiteX4" fmla="*/ 1266825 w 2490788"/>
                    <a:gd name="connsiteY4" fmla="*/ 2597427 h 2778402"/>
                    <a:gd name="connsiteX5" fmla="*/ 1628775 w 2490788"/>
                    <a:gd name="connsiteY5" fmla="*/ 2635527 h 2778402"/>
                    <a:gd name="connsiteX6" fmla="*/ 2490788 w 2490788"/>
                    <a:gd name="connsiteY6" fmla="*/ 2778402 h 2778402"/>
                    <a:gd name="connsiteX7" fmla="*/ 2476527 w 2490788"/>
                    <a:gd name="connsiteY7" fmla="*/ 653304 h 2778402"/>
                    <a:gd name="connsiteX8" fmla="*/ 1513834 w 2490788"/>
                    <a:gd name="connsiteY8" fmla="*/ 643639 h 2778402"/>
                    <a:gd name="connsiteX9" fmla="*/ 1433300 w 2490788"/>
                    <a:gd name="connsiteY9" fmla="*/ 187417 h 2778402"/>
                    <a:gd name="connsiteX10" fmla="*/ 1341155 w 2490788"/>
                    <a:gd name="connsiteY10" fmla="*/ 0 h 2778402"/>
                    <a:gd name="connsiteX0" fmla="*/ 636385 w 2490788"/>
                    <a:gd name="connsiteY0" fmla="*/ 2010299 h 2591351"/>
                    <a:gd name="connsiteX1" fmla="*/ 282999 w 2490788"/>
                    <a:gd name="connsiteY1" fmla="*/ 1953544 h 2591351"/>
                    <a:gd name="connsiteX2" fmla="*/ 12740 w 2490788"/>
                    <a:gd name="connsiteY2" fmla="*/ 1882410 h 2591351"/>
                    <a:gd name="connsiteX3" fmla="*/ 0 w 2490788"/>
                    <a:gd name="connsiteY3" fmla="*/ 2362751 h 2591351"/>
                    <a:gd name="connsiteX4" fmla="*/ 1266825 w 2490788"/>
                    <a:gd name="connsiteY4" fmla="*/ 2410376 h 2591351"/>
                    <a:gd name="connsiteX5" fmla="*/ 1628775 w 2490788"/>
                    <a:gd name="connsiteY5" fmla="*/ 2448476 h 2591351"/>
                    <a:gd name="connsiteX6" fmla="*/ 2490788 w 2490788"/>
                    <a:gd name="connsiteY6" fmla="*/ 2591351 h 2591351"/>
                    <a:gd name="connsiteX7" fmla="*/ 2476527 w 2490788"/>
                    <a:gd name="connsiteY7" fmla="*/ 466253 h 2591351"/>
                    <a:gd name="connsiteX8" fmla="*/ 1513834 w 2490788"/>
                    <a:gd name="connsiteY8" fmla="*/ 456588 h 2591351"/>
                    <a:gd name="connsiteX9" fmla="*/ 1433300 w 2490788"/>
                    <a:gd name="connsiteY9" fmla="*/ 366 h 2591351"/>
                    <a:gd name="connsiteX10" fmla="*/ 978191 w 2490788"/>
                    <a:gd name="connsiteY10" fmla="*/ 2017356 h 2591351"/>
                    <a:gd name="connsiteX0" fmla="*/ 636385 w 2490788"/>
                    <a:gd name="connsiteY0" fmla="*/ 1553711 h 2134763"/>
                    <a:gd name="connsiteX1" fmla="*/ 282999 w 2490788"/>
                    <a:gd name="connsiteY1" fmla="*/ 1496956 h 2134763"/>
                    <a:gd name="connsiteX2" fmla="*/ 12740 w 2490788"/>
                    <a:gd name="connsiteY2" fmla="*/ 1425822 h 2134763"/>
                    <a:gd name="connsiteX3" fmla="*/ 0 w 2490788"/>
                    <a:gd name="connsiteY3" fmla="*/ 1906163 h 2134763"/>
                    <a:gd name="connsiteX4" fmla="*/ 1266825 w 2490788"/>
                    <a:gd name="connsiteY4" fmla="*/ 1953788 h 2134763"/>
                    <a:gd name="connsiteX5" fmla="*/ 1628775 w 2490788"/>
                    <a:gd name="connsiteY5" fmla="*/ 1991888 h 2134763"/>
                    <a:gd name="connsiteX6" fmla="*/ 2490788 w 2490788"/>
                    <a:gd name="connsiteY6" fmla="*/ 2134763 h 2134763"/>
                    <a:gd name="connsiteX7" fmla="*/ 2476527 w 2490788"/>
                    <a:gd name="connsiteY7" fmla="*/ 9665 h 2134763"/>
                    <a:gd name="connsiteX8" fmla="*/ 1513834 w 2490788"/>
                    <a:gd name="connsiteY8" fmla="*/ 0 h 2134763"/>
                    <a:gd name="connsiteX9" fmla="*/ 1013026 w 2490788"/>
                    <a:gd name="connsiteY9" fmla="*/ 1881209 h 2134763"/>
                    <a:gd name="connsiteX10" fmla="*/ 978191 w 2490788"/>
                    <a:gd name="connsiteY10" fmla="*/ 1560768 h 2134763"/>
                    <a:gd name="connsiteX0" fmla="*/ 636385 w 2490788"/>
                    <a:gd name="connsiteY0" fmla="*/ 1544046 h 2125098"/>
                    <a:gd name="connsiteX1" fmla="*/ 282999 w 2490788"/>
                    <a:gd name="connsiteY1" fmla="*/ 1487291 h 2125098"/>
                    <a:gd name="connsiteX2" fmla="*/ 12740 w 2490788"/>
                    <a:gd name="connsiteY2" fmla="*/ 1416157 h 2125098"/>
                    <a:gd name="connsiteX3" fmla="*/ 0 w 2490788"/>
                    <a:gd name="connsiteY3" fmla="*/ 1896498 h 2125098"/>
                    <a:gd name="connsiteX4" fmla="*/ 1266825 w 2490788"/>
                    <a:gd name="connsiteY4" fmla="*/ 1944123 h 2125098"/>
                    <a:gd name="connsiteX5" fmla="*/ 1628775 w 2490788"/>
                    <a:gd name="connsiteY5" fmla="*/ 1982223 h 2125098"/>
                    <a:gd name="connsiteX6" fmla="*/ 2490788 w 2490788"/>
                    <a:gd name="connsiteY6" fmla="*/ 2125098 h 2125098"/>
                    <a:gd name="connsiteX7" fmla="*/ 2476527 w 2490788"/>
                    <a:gd name="connsiteY7" fmla="*/ 0 h 2125098"/>
                    <a:gd name="connsiteX8" fmla="*/ 1013026 w 2490788"/>
                    <a:gd name="connsiteY8" fmla="*/ 1871544 h 2125098"/>
                    <a:gd name="connsiteX9" fmla="*/ 978191 w 2490788"/>
                    <a:gd name="connsiteY9" fmla="*/ 1551103 h 2125098"/>
                    <a:gd name="connsiteX0" fmla="*/ 636385 w 2490788"/>
                    <a:gd name="connsiteY0" fmla="*/ 127889 h 708941"/>
                    <a:gd name="connsiteX1" fmla="*/ 282999 w 2490788"/>
                    <a:gd name="connsiteY1" fmla="*/ 71134 h 708941"/>
                    <a:gd name="connsiteX2" fmla="*/ 12740 w 2490788"/>
                    <a:gd name="connsiteY2" fmla="*/ 0 h 708941"/>
                    <a:gd name="connsiteX3" fmla="*/ 0 w 2490788"/>
                    <a:gd name="connsiteY3" fmla="*/ 480341 h 708941"/>
                    <a:gd name="connsiteX4" fmla="*/ 1266825 w 2490788"/>
                    <a:gd name="connsiteY4" fmla="*/ 527966 h 708941"/>
                    <a:gd name="connsiteX5" fmla="*/ 1628775 w 2490788"/>
                    <a:gd name="connsiteY5" fmla="*/ 566066 h 708941"/>
                    <a:gd name="connsiteX6" fmla="*/ 2490788 w 2490788"/>
                    <a:gd name="connsiteY6" fmla="*/ 708941 h 708941"/>
                    <a:gd name="connsiteX7" fmla="*/ 1013026 w 2490788"/>
                    <a:gd name="connsiteY7" fmla="*/ 455387 h 708941"/>
                    <a:gd name="connsiteX8" fmla="*/ 978191 w 2490788"/>
                    <a:gd name="connsiteY8" fmla="*/ 134946 h 708941"/>
                    <a:gd name="connsiteX0" fmla="*/ 636385 w 1628775"/>
                    <a:gd name="connsiteY0" fmla="*/ 127889 h 566065"/>
                    <a:gd name="connsiteX1" fmla="*/ 282999 w 1628775"/>
                    <a:gd name="connsiteY1" fmla="*/ 71134 h 566065"/>
                    <a:gd name="connsiteX2" fmla="*/ 12740 w 1628775"/>
                    <a:gd name="connsiteY2" fmla="*/ 0 h 566065"/>
                    <a:gd name="connsiteX3" fmla="*/ 0 w 1628775"/>
                    <a:gd name="connsiteY3" fmla="*/ 480341 h 566065"/>
                    <a:gd name="connsiteX4" fmla="*/ 1266825 w 1628775"/>
                    <a:gd name="connsiteY4" fmla="*/ 527966 h 566065"/>
                    <a:gd name="connsiteX5" fmla="*/ 1628775 w 1628775"/>
                    <a:gd name="connsiteY5" fmla="*/ 566066 h 566065"/>
                    <a:gd name="connsiteX6" fmla="*/ 1013026 w 1628775"/>
                    <a:gd name="connsiteY6" fmla="*/ 455387 h 566065"/>
                    <a:gd name="connsiteX7" fmla="*/ 978191 w 1628775"/>
                    <a:gd name="connsiteY7" fmla="*/ 134946 h 566065"/>
                    <a:gd name="connsiteX0" fmla="*/ 636385 w 1266825"/>
                    <a:gd name="connsiteY0" fmla="*/ 127889 h 527965"/>
                    <a:gd name="connsiteX1" fmla="*/ 282999 w 1266825"/>
                    <a:gd name="connsiteY1" fmla="*/ 71134 h 527965"/>
                    <a:gd name="connsiteX2" fmla="*/ 12740 w 1266825"/>
                    <a:gd name="connsiteY2" fmla="*/ 0 h 527965"/>
                    <a:gd name="connsiteX3" fmla="*/ 0 w 1266825"/>
                    <a:gd name="connsiteY3" fmla="*/ 480341 h 527965"/>
                    <a:gd name="connsiteX4" fmla="*/ 1266825 w 1266825"/>
                    <a:gd name="connsiteY4" fmla="*/ 527966 h 527965"/>
                    <a:gd name="connsiteX5" fmla="*/ 1013026 w 1266825"/>
                    <a:gd name="connsiteY5" fmla="*/ 455387 h 527965"/>
                    <a:gd name="connsiteX6" fmla="*/ 978191 w 1266825"/>
                    <a:gd name="connsiteY6" fmla="*/ 134946 h 527965"/>
                    <a:gd name="connsiteX0" fmla="*/ 636385 w 1013026"/>
                    <a:gd name="connsiteY0" fmla="*/ 127889 h 480341"/>
                    <a:gd name="connsiteX1" fmla="*/ 282999 w 1013026"/>
                    <a:gd name="connsiteY1" fmla="*/ 71134 h 480341"/>
                    <a:gd name="connsiteX2" fmla="*/ 12740 w 1013026"/>
                    <a:gd name="connsiteY2" fmla="*/ 0 h 480341"/>
                    <a:gd name="connsiteX3" fmla="*/ 0 w 1013026"/>
                    <a:gd name="connsiteY3" fmla="*/ 480341 h 480341"/>
                    <a:gd name="connsiteX4" fmla="*/ 1013026 w 1013026"/>
                    <a:gd name="connsiteY4" fmla="*/ 455387 h 480341"/>
                    <a:gd name="connsiteX5" fmla="*/ 978191 w 1013026"/>
                    <a:gd name="connsiteY5" fmla="*/ 134946 h 480341"/>
                    <a:gd name="connsiteX0" fmla="*/ 636385 w 1013026"/>
                    <a:gd name="connsiteY0" fmla="*/ 156394 h 508846"/>
                    <a:gd name="connsiteX1" fmla="*/ 282999 w 1013026"/>
                    <a:gd name="connsiteY1" fmla="*/ 99639 h 508846"/>
                    <a:gd name="connsiteX2" fmla="*/ 12740 w 1013026"/>
                    <a:gd name="connsiteY2" fmla="*/ 0 h 508846"/>
                    <a:gd name="connsiteX3" fmla="*/ 0 w 1013026"/>
                    <a:gd name="connsiteY3" fmla="*/ 508846 h 508846"/>
                    <a:gd name="connsiteX4" fmla="*/ 1013026 w 1013026"/>
                    <a:gd name="connsiteY4" fmla="*/ 483892 h 508846"/>
                    <a:gd name="connsiteX5" fmla="*/ 978191 w 1013026"/>
                    <a:gd name="connsiteY5" fmla="*/ 163451 h 508846"/>
                    <a:gd name="connsiteX0" fmla="*/ 636385 w 1013026"/>
                    <a:gd name="connsiteY0" fmla="*/ 498456 h 850908"/>
                    <a:gd name="connsiteX1" fmla="*/ 282999 w 1013026"/>
                    <a:gd name="connsiteY1" fmla="*/ 441701 h 850908"/>
                    <a:gd name="connsiteX2" fmla="*/ 3188 w 1013026"/>
                    <a:gd name="connsiteY2" fmla="*/ 0 h 850908"/>
                    <a:gd name="connsiteX3" fmla="*/ 0 w 1013026"/>
                    <a:gd name="connsiteY3" fmla="*/ 850908 h 850908"/>
                    <a:gd name="connsiteX4" fmla="*/ 1013026 w 1013026"/>
                    <a:gd name="connsiteY4" fmla="*/ 825954 h 850908"/>
                    <a:gd name="connsiteX5" fmla="*/ 978191 w 1013026"/>
                    <a:gd name="connsiteY5" fmla="*/ 505513 h 850908"/>
                    <a:gd name="connsiteX0" fmla="*/ 636385 w 1013026"/>
                    <a:gd name="connsiteY0" fmla="*/ 498456 h 850908"/>
                    <a:gd name="connsiteX1" fmla="*/ 502689 w 1013026"/>
                    <a:gd name="connsiteY1" fmla="*/ 14123 h 850908"/>
                    <a:gd name="connsiteX2" fmla="*/ 3188 w 1013026"/>
                    <a:gd name="connsiteY2" fmla="*/ 0 h 850908"/>
                    <a:gd name="connsiteX3" fmla="*/ 0 w 1013026"/>
                    <a:gd name="connsiteY3" fmla="*/ 850908 h 850908"/>
                    <a:gd name="connsiteX4" fmla="*/ 1013026 w 1013026"/>
                    <a:gd name="connsiteY4" fmla="*/ 825954 h 850908"/>
                    <a:gd name="connsiteX5" fmla="*/ 978191 w 1013026"/>
                    <a:gd name="connsiteY5" fmla="*/ 505513 h 850908"/>
                    <a:gd name="connsiteX0" fmla="*/ 636385 w 1013026"/>
                    <a:gd name="connsiteY0" fmla="*/ 498456 h 850908"/>
                    <a:gd name="connsiteX1" fmla="*/ 502689 w 1013026"/>
                    <a:gd name="connsiteY1" fmla="*/ 14123 h 850908"/>
                    <a:gd name="connsiteX2" fmla="*/ 3188 w 1013026"/>
                    <a:gd name="connsiteY2" fmla="*/ 0 h 850908"/>
                    <a:gd name="connsiteX3" fmla="*/ 0 w 1013026"/>
                    <a:gd name="connsiteY3" fmla="*/ 850908 h 850908"/>
                    <a:gd name="connsiteX4" fmla="*/ 1013026 w 1013026"/>
                    <a:gd name="connsiteY4" fmla="*/ 825954 h 850908"/>
                    <a:gd name="connsiteX0" fmla="*/ 636385 w 640509"/>
                    <a:gd name="connsiteY0" fmla="*/ 498456 h 850908"/>
                    <a:gd name="connsiteX1" fmla="*/ 502689 w 640509"/>
                    <a:gd name="connsiteY1" fmla="*/ 14123 h 850908"/>
                    <a:gd name="connsiteX2" fmla="*/ 3188 w 640509"/>
                    <a:gd name="connsiteY2" fmla="*/ 0 h 850908"/>
                    <a:gd name="connsiteX3" fmla="*/ 0 w 640509"/>
                    <a:gd name="connsiteY3" fmla="*/ 850908 h 850908"/>
                    <a:gd name="connsiteX4" fmla="*/ 640509 w 640509"/>
                    <a:gd name="connsiteY4" fmla="*/ 721435 h 850908"/>
                    <a:gd name="connsiteX0" fmla="*/ 674591 w 674591"/>
                    <a:gd name="connsiteY0" fmla="*/ 735999 h 850908"/>
                    <a:gd name="connsiteX1" fmla="*/ 502689 w 674591"/>
                    <a:gd name="connsiteY1" fmla="*/ 14123 h 850908"/>
                    <a:gd name="connsiteX2" fmla="*/ 3188 w 674591"/>
                    <a:gd name="connsiteY2" fmla="*/ 0 h 850908"/>
                    <a:gd name="connsiteX3" fmla="*/ 0 w 674591"/>
                    <a:gd name="connsiteY3" fmla="*/ 850908 h 850908"/>
                    <a:gd name="connsiteX4" fmla="*/ 640509 w 674591"/>
                    <a:gd name="connsiteY4" fmla="*/ 721435 h 850908"/>
                    <a:gd name="connsiteX0" fmla="*/ 674591 w 674591"/>
                    <a:gd name="connsiteY0" fmla="*/ 735999 h 850908"/>
                    <a:gd name="connsiteX1" fmla="*/ 562102 w 674591"/>
                    <a:gd name="connsiteY1" fmla="*/ 43675 h 850908"/>
                    <a:gd name="connsiteX2" fmla="*/ 3188 w 674591"/>
                    <a:gd name="connsiteY2" fmla="*/ 0 h 850908"/>
                    <a:gd name="connsiteX3" fmla="*/ 0 w 674591"/>
                    <a:gd name="connsiteY3" fmla="*/ 850908 h 850908"/>
                    <a:gd name="connsiteX4" fmla="*/ 640509 w 674591"/>
                    <a:gd name="connsiteY4" fmla="*/ 721435 h 850908"/>
                    <a:gd name="connsiteX0" fmla="*/ 671492 w 671492"/>
                    <a:gd name="connsiteY0" fmla="*/ 735999 h 953711"/>
                    <a:gd name="connsiteX1" fmla="*/ 559003 w 671492"/>
                    <a:gd name="connsiteY1" fmla="*/ 43675 h 953711"/>
                    <a:gd name="connsiteX2" fmla="*/ 89 w 671492"/>
                    <a:gd name="connsiteY2" fmla="*/ 0 h 953711"/>
                    <a:gd name="connsiteX3" fmla="*/ 6894 w 671492"/>
                    <a:gd name="connsiteY3" fmla="*/ 953711 h 953711"/>
                    <a:gd name="connsiteX4" fmla="*/ 637410 w 671492"/>
                    <a:gd name="connsiteY4" fmla="*/ 721435 h 953711"/>
                    <a:gd name="connsiteX0" fmla="*/ 671492 w 687379"/>
                    <a:gd name="connsiteY0" fmla="*/ 735999 h 953711"/>
                    <a:gd name="connsiteX1" fmla="*/ 559003 w 687379"/>
                    <a:gd name="connsiteY1" fmla="*/ 43675 h 953711"/>
                    <a:gd name="connsiteX2" fmla="*/ 89 w 687379"/>
                    <a:gd name="connsiteY2" fmla="*/ 0 h 953711"/>
                    <a:gd name="connsiteX3" fmla="*/ 6894 w 687379"/>
                    <a:gd name="connsiteY3" fmla="*/ 953711 h 953711"/>
                    <a:gd name="connsiteX4" fmla="*/ 687379 w 687379"/>
                    <a:gd name="connsiteY4" fmla="*/ 803679 h 953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7379" h="953711">
                      <a:moveTo>
                        <a:pt x="671492" y="735999"/>
                      </a:moveTo>
                      <a:lnTo>
                        <a:pt x="559003" y="43675"/>
                      </a:lnTo>
                      <a:cubicBezTo>
                        <a:pt x="392503" y="38967"/>
                        <a:pt x="166589" y="4708"/>
                        <a:pt x="89" y="0"/>
                      </a:cubicBezTo>
                      <a:cubicBezTo>
                        <a:pt x="-974" y="283636"/>
                        <a:pt x="7957" y="670075"/>
                        <a:pt x="6894" y="953711"/>
                      </a:cubicBezTo>
                      <a:cubicBezTo>
                        <a:pt x="220397" y="910553"/>
                        <a:pt x="473876" y="846837"/>
                        <a:pt x="687379" y="803679"/>
                      </a:cubicBezTo>
                    </a:path>
                  </a:pathLst>
                </a:custGeom>
                <a:solidFill>
                  <a:srgbClr val="EB03CA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 err="1"/>
                </a:p>
              </p:txBody>
            </p:sp>
            <p:sp>
              <p:nvSpPr>
                <p:cNvPr id="153" name="TextBox 152"/>
                <p:cNvSpPr txBox="1"/>
                <p:nvPr/>
              </p:nvSpPr>
              <p:spPr bwMode="auto">
                <a:xfrm>
                  <a:off x="3198531" y="4170205"/>
                  <a:ext cx="2069402" cy="457572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00B050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Power Block Area</a:t>
                  </a:r>
                </a:p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: (+)4.0m MSL = EL. (</a:t>
                  </a:r>
                  <a:r>
                    <a:rPr lang="en-US" altLang="ko-KR" sz="900" b="1" dirty="0">
                      <a:latin typeface="Arial"/>
                      <a:ea typeface="맑은 고딕" pitchFamily="50" charset="-127"/>
                      <a:cs typeface="Arial"/>
                    </a:rPr>
                    <a:t>±)</a:t>
                  </a:r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0.0m</a:t>
                  </a:r>
                  <a:endParaRPr lang="ko-KR" altLang="en-US" sz="900" b="1" dirty="0"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154" name="TextBox 153"/>
                <p:cNvSpPr txBox="1"/>
                <p:nvPr/>
              </p:nvSpPr>
              <p:spPr bwMode="auto">
                <a:xfrm>
                  <a:off x="5542584" y="4058690"/>
                  <a:ext cx="2086582" cy="457572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92D050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Ash Landfill Area-1</a:t>
                  </a:r>
                </a:p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: (+)9.5m MSL = EL. (+</a:t>
                  </a:r>
                  <a:r>
                    <a:rPr lang="en-US" altLang="ko-KR" sz="900" b="1" dirty="0">
                      <a:latin typeface="Arial"/>
                      <a:ea typeface="맑은 고딕" pitchFamily="50" charset="-127"/>
                      <a:cs typeface="Arial"/>
                    </a:rPr>
                    <a:t>)5</a:t>
                  </a:r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.5m</a:t>
                  </a:r>
                  <a:endParaRPr lang="ko-KR" altLang="en-US" sz="900" b="1" dirty="0"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cxnSp>
              <p:nvCxnSpPr>
                <p:cNvPr id="155" name="직선 화살표 연결선 154"/>
                <p:cNvCxnSpPr>
                  <a:stCxn id="156" idx="2"/>
                </p:cNvCxnSpPr>
                <p:nvPr/>
              </p:nvCxnSpPr>
              <p:spPr>
                <a:xfrm flipH="1">
                  <a:off x="7487874" y="2247173"/>
                  <a:ext cx="345784" cy="741431"/>
                </a:xfrm>
                <a:prstGeom prst="straightConnector1">
                  <a:avLst/>
                </a:prstGeom>
                <a:ln w="12700">
                  <a:solidFill>
                    <a:srgbClr val="CC0000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extBox 155"/>
                <p:cNvSpPr txBox="1"/>
                <p:nvPr/>
              </p:nvSpPr>
              <p:spPr bwMode="auto">
                <a:xfrm>
                  <a:off x="6736933" y="1789601"/>
                  <a:ext cx="2193448" cy="457572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FFC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Ash Landfill Area-2</a:t>
                  </a:r>
                </a:p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: (+)13.5m MSL = EL. (</a:t>
                  </a:r>
                  <a:r>
                    <a:rPr lang="en-US" altLang="ko-KR" sz="900" b="1" dirty="0">
                      <a:latin typeface="Arial"/>
                      <a:ea typeface="맑은 고딕" pitchFamily="50" charset="-127"/>
                      <a:cs typeface="Arial"/>
                    </a:rPr>
                    <a:t>+)9</a:t>
                  </a:r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.5m </a:t>
                  </a:r>
                  <a:endParaRPr lang="ko-KR" altLang="en-US" sz="900" b="1" dirty="0"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cxnSp>
              <p:nvCxnSpPr>
                <p:cNvPr id="157" name="직선 화살표 연결선 156"/>
                <p:cNvCxnSpPr/>
                <p:nvPr/>
              </p:nvCxnSpPr>
              <p:spPr>
                <a:xfrm rot="16200000" flipV="1">
                  <a:off x="8035154" y="3780014"/>
                  <a:ext cx="785818" cy="500068"/>
                </a:xfrm>
                <a:prstGeom prst="straightConnector1">
                  <a:avLst/>
                </a:prstGeom>
                <a:ln w="12700">
                  <a:solidFill>
                    <a:srgbClr val="CC0000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TextBox 157"/>
                <p:cNvSpPr txBox="1"/>
                <p:nvPr/>
              </p:nvSpPr>
              <p:spPr bwMode="auto">
                <a:xfrm>
                  <a:off x="8002954" y="4175567"/>
                  <a:ext cx="2229045" cy="457572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Switch Yard Area</a:t>
                  </a:r>
                </a:p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: (+)18.0m MSL = EL. (</a:t>
                  </a:r>
                  <a:r>
                    <a:rPr lang="en-US" altLang="ko-KR" sz="900" b="1" dirty="0">
                      <a:latin typeface="Arial"/>
                      <a:ea typeface="맑은 고딕" pitchFamily="50" charset="-127"/>
                      <a:cs typeface="Arial"/>
                    </a:rPr>
                    <a:t>+)14</a:t>
                  </a:r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.0m</a:t>
                  </a:r>
                  <a:endParaRPr lang="ko-KR" altLang="en-US" sz="900" b="1" dirty="0"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159" name="자유형 158"/>
                <p:cNvSpPr/>
                <p:nvPr/>
              </p:nvSpPr>
              <p:spPr>
                <a:xfrm>
                  <a:off x="3037005" y="2968492"/>
                  <a:ext cx="491929" cy="2351199"/>
                </a:xfrm>
                <a:custGeom>
                  <a:avLst/>
                  <a:gdLst>
                    <a:gd name="connsiteX0" fmla="*/ 0 w 523875"/>
                    <a:gd name="connsiteY0" fmla="*/ 2657475 h 2657475"/>
                    <a:gd name="connsiteX1" fmla="*/ 19050 w 523875"/>
                    <a:gd name="connsiteY1" fmla="*/ 2509837 h 2657475"/>
                    <a:gd name="connsiteX2" fmla="*/ 123825 w 523875"/>
                    <a:gd name="connsiteY2" fmla="*/ 1800225 h 2657475"/>
                    <a:gd name="connsiteX3" fmla="*/ 238125 w 523875"/>
                    <a:gd name="connsiteY3" fmla="*/ 1166812 h 2657475"/>
                    <a:gd name="connsiteX4" fmla="*/ 438150 w 523875"/>
                    <a:gd name="connsiteY4" fmla="*/ 247650 h 2657475"/>
                    <a:gd name="connsiteX5" fmla="*/ 485775 w 523875"/>
                    <a:gd name="connsiteY5" fmla="*/ 57150 h 2657475"/>
                    <a:gd name="connsiteX6" fmla="*/ 523875 w 523875"/>
                    <a:gd name="connsiteY6" fmla="*/ 0 h 2657475"/>
                    <a:gd name="connsiteX7" fmla="*/ 523875 w 523875"/>
                    <a:gd name="connsiteY7" fmla="*/ 0 h 2657475"/>
                    <a:gd name="connsiteX0" fmla="*/ 0 w 523875"/>
                    <a:gd name="connsiteY0" fmla="*/ 2657475 h 2657475"/>
                    <a:gd name="connsiteX1" fmla="*/ 19050 w 523875"/>
                    <a:gd name="connsiteY1" fmla="*/ 2509837 h 2657475"/>
                    <a:gd name="connsiteX2" fmla="*/ 123825 w 523875"/>
                    <a:gd name="connsiteY2" fmla="*/ 1800225 h 2657475"/>
                    <a:gd name="connsiteX3" fmla="*/ 238125 w 523875"/>
                    <a:gd name="connsiteY3" fmla="*/ 1166812 h 2657475"/>
                    <a:gd name="connsiteX4" fmla="*/ 478611 w 523875"/>
                    <a:gd name="connsiteY4" fmla="*/ 263835 h 2657475"/>
                    <a:gd name="connsiteX5" fmla="*/ 485775 w 523875"/>
                    <a:gd name="connsiteY5" fmla="*/ 57150 h 2657475"/>
                    <a:gd name="connsiteX6" fmla="*/ 523875 w 523875"/>
                    <a:gd name="connsiteY6" fmla="*/ 0 h 2657475"/>
                    <a:gd name="connsiteX7" fmla="*/ 523875 w 523875"/>
                    <a:gd name="connsiteY7" fmla="*/ 0 h 2657475"/>
                    <a:gd name="connsiteX0" fmla="*/ 0 w 566695"/>
                    <a:gd name="connsiteY0" fmla="*/ 2657475 h 2657475"/>
                    <a:gd name="connsiteX1" fmla="*/ 19050 w 566695"/>
                    <a:gd name="connsiteY1" fmla="*/ 2509837 h 2657475"/>
                    <a:gd name="connsiteX2" fmla="*/ 123825 w 566695"/>
                    <a:gd name="connsiteY2" fmla="*/ 1800225 h 2657475"/>
                    <a:gd name="connsiteX3" fmla="*/ 238125 w 566695"/>
                    <a:gd name="connsiteY3" fmla="*/ 1166812 h 2657475"/>
                    <a:gd name="connsiteX4" fmla="*/ 478611 w 566695"/>
                    <a:gd name="connsiteY4" fmla="*/ 263835 h 2657475"/>
                    <a:gd name="connsiteX5" fmla="*/ 566695 w 566695"/>
                    <a:gd name="connsiteY5" fmla="*/ 81426 h 2657475"/>
                    <a:gd name="connsiteX6" fmla="*/ 523875 w 566695"/>
                    <a:gd name="connsiteY6" fmla="*/ 0 h 2657475"/>
                    <a:gd name="connsiteX7" fmla="*/ 523875 w 566695"/>
                    <a:gd name="connsiteY7" fmla="*/ 0 h 2657475"/>
                    <a:gd name="connsiteX0" fmla="*/ 0 w 709992"/>
                    <a:gd name="connsiteY0" fmla="*/ 2697935 h 2697935"/>
                    <a:gd name="connsiteX1" fmla="*/ 19050 w 709992"/>
                    <a:gd name="connsiteY1" fmla="*/ 2550297 h 2697935"/>
                    <a:gd name="connsiteX2" fmla="*/ 123825 w 709992"/>
                    <a:gd name="connsiteY2" fmla="*/ 1840685 h 2697935"/>
                    <a:gd name="connsiteX3" fmla="*/ 238125 w 709992"/>
                    <a:gd name="connsiteY3" fmla="*/ 1207272 h 2697935"/>
                    <a:gd name="connsiteX4" fmla="*/ 478611 w 709992"/>
                    <a:gd name="connsiteY4" fmla="*/ 304295 h 2697935"/>
                    <a:gd name="connsiteX5" fmla="*/ 566695 w 709992"/>
                    <a:gd name="connsiteY5" fmla="*/ 121886 h 2697935"/>
                    <a:gd name="connsiteX6" fmla="*/ 523875 w 709992"/>
                    <a:gd name="connsiteY6" fmla="*/ 40460 h 2697935"/>
                    <a:gd name="connsiteX7" fmla="*/ 709992 w 709992"/>
                    <a:gd name="connsiteY7" fmla="*/ 0 h 2697935"/>
                    <a:gd name="connsiteX0" fmla="*/ 0 w 566695"/>
                    <a:gd name="connsiteY0" fmla="*/ 2657475 h 2657475"/>
                    <a:gd name="connsiteX1" fmla="*/ 19050 w 566695"/>
                    <a:gd name="connsiteY1" fmla="*/ 2509837 h 2657475"/>
                    <a:gd name="connsiteX2" fmla="*/ 123825 w 566695"/>
                    <a:gd name="connsiteY2" fmla="*/ 1800225 h 2657475"/>
                    <a:gd name="connsiteX3" fmla="*/ 238125 w 566695"/>
                    <a:gd name="connsiteY3" fmla="*/ 1166812 h 2657475"/>
                    <a:gd name="connsiteX4" fmla="*/ 478611 w 566695"/>
                    <a:gd name="connsiteY4" fmla="*/ 263835 h 2657475"/>
                    <a:gd name="connsiteX5" fmla="*/ 566695 w 566695"/>
                    <a:gd name="connsiteY5" fmla="*/ 81426 h 2657475"/>
                    <a:gd name="connsiteX6" fmla="*/ 523875 w 566695"/>
                    <a:gd name="connsiteY6" fmla="*/ 0 h 2657475"/>
                    <a:gd name="connsiteX0" fmla="*/ 0 w 566695"/>
                    <a:gd name="connsiteY0" fmla="*/ 2576049 h 2576049"/>
                    <a:gd name="connsiteX1" fmla="*/ 19050 w 566695"/>
                    <a:gd name="connsiteY1" fmla="*/ 2428411 h 2576049"/>
                    <a:gd name="connsiteX2" fmla="*/ 123825 w 566695"/>
                    <a:gd name="connsiteY2" fmla="*/ 1718799 h 2576049"/>
                    <a:gd name="connsiteX3" fmla="*/ 238125 w 566695"/>
                    <a:gd name="connsiteY3" fmla="*/ 1085386 h 2576049"/>
                    <a:gd name="connsiteX4" fmla="*/ 478611 w 566695"/>
                    <a:gd name="connsiteY4" fmla="*/ 182409 h 2576049"/>
                    <a:gd name="connsiteX5" fmla="*/ 566695 w 566695"/>
                    <a:gd name="connsiteY5" fmla="*/ 0 h 2576049"/>
                    <a:gd name="connsiteX0" fmla="*/ 0 w 547645"/>
                    <a:gd name="connsiteY0" fmla="*/ 2428411 h 2428411"/>
                    <a:gd name="connsiteX1" fmla="*/ 104775 w 547645"/>
                    <a:gd name="connsiteY1" fmla="*/ 1718799 h 2428411"/>
                    <a:gd name="connsiteX2" fmla="*/ 219075 w 547645"/>
                    <a:gd name="connsiteY2" fmla="*/ 1085386 h 2428411"/>
                    <a:gd name="connsiteX3" fmla="*/ 459561 w 547645"/>
                    <a:gd name="connsiteY3" fmla="*/ 182409 h 2428411"/>
                    <a:gd name="connsiteX4" fmla="*/ 547645 w 547645"/>
                    <a:gd name="connsiteY4" fmla="*/ 0 h 2428411"/>
                    <a:gd name="connsiteX0" fmla="*/ 0 w 459561"/>
                    <a:gd name="connsiteY0" fmla="*/ 2246002 h 2246002"/>
                    <a:gd name="connsiteX1" fmla="*/ 104775 w 459561"/>
                    <a:gd name="connsiteY1" fmla="*/ 1536390 h 2246002"/>
                    <a:gd name="connsiteX2" fmla="*/ 219075 w 459561"/>
                    <a:gd name="connsiteY2" fmla="*/ 902977 h 2246002"/>
                    <a:gd name="connsiteX3" fmla="*/ 459561 w 459561"/>
                    <a:gd name="connsiteY3" fmla="*/ 0 h 2246002"/>
                    <a:gd name="connsiteX0" fmla="*/ 0 w 491929"/>
                    <a:gd name="connsiteY0" fmla="*/ 2351199 h 2351199"/>
                    <a:gd name="connsiteX1" fmla="*/ 104775 w 491929"/>
                    <a:gd name="connsiteY1" fmla="*/ 1641587 h 2351199"/>
                    <a:gd name="connsiteX2" fmla="*/ 219075 w 491929"/>
                    <a:gd name="connsiteY2" fmla="*/ 1008174 h 2351199"/>
                    <a:gd name="connsiteX3" fmla="*/ 491929 w 491929"/>
                    <a:gd name="connsiteY3" fmla="*/ 0 h 2351199"/>
                    <a:gd name="connsiteX0" fmla="*/ 0 w 491929"/>
                    <a:gd name="connsiteY0" fmla="*/ 2351199 h 2351199"/>
                    <a:gd name="connsiteX1" fmla="*/ 104775 w 491929"/>
                    <a:gd name="connsiteY1" fmla="*/ 1641587 h 2351199"/>
                    <a:gd name="connsiteX2" fmla="*/ 185208 w 491929"/>
                    <a:gd name="connsiteY2" fmla="*/ 1008174 h 2351199"/>
                    <a:gd name="connsiteX3" fmla="*/ 491929 w 491929"/>
                    <a:gd name="connsiteY3" fmla="*/ 0 h 2351199"/>
                    <a:gd name="connsiteX0" fmla="*/ 0 w 491929"/>
                    <a:gd name="connsiteY0" fmla="*/ 2351199 h 2351199"/>
                    <a:gd name="connsiteX1" fmla="*/ 79375 w 491929"/>
                    <a:gd name="connsiteY1" fmla="*/ 1641587 h 2351199"/>
                    <a:gd name="connsiteX2" fmla="*/ 185208 w 491929"/>
                    <a:gd name="connsiteY2" fmla="*/ 1008174 h 2351199"/>
                    <a:gd name="connsiteX3" fmla="*/ 491929 w 491929"/>
                    <a:gd name="connsiteY3" fmla="*/ 0 h 2351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1929" h="2351199">
                      <a:moveTo>
                        <a:pt x="0" y="2351199"/>
                      </a:moveTo>
                      <a:lnTo>
                        <a:pt x="79375" y="1641587"/>
                      </a:lnTo>
                      <a:lnTo>
                        <a:pt x="185208" y="1008174"/>
                      </a:lnTo>
                      <a:cubicBezTo>
                        <a:pt x="276159" y="672116"/>
                        <a:pt x="400978" y="336058"/>
                        <a:pt x="491929" y="0"/>
                      </a:cubicBezTo>
                    </a:path>
                  </a:pathLst>
                </a:custGeom>
                <a:ln w="47625">
                  <a:solidFill>
                    <a:srgbClr val="0000FF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0" name="직선 화살표 연결선 159"/>
                <p:cNvCxnSpPr>
                  <a:endCxn id="159" idx="0"/>
                </p:cNvCxnSpPr>
                <p:nvPr/>
              </p:nvCxnSpPr>
              <p:spPr>
                <a:xfrm flipH="1" flipV="1">
                  <a:off x="3037005" y="5319690"/>
                  <a:ext cx="296299" cy="255082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/>
                <p:cNvSpPr txBox="1"/>
                <p:nvPr/>
              </p:nvSpPr>
              <p:spPr bwMode="auto">
                <a:xfrm>
                  <a:off x="3024239" y="5523547"/>
                  <a:ext cx="2188622" cy="457572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Existing Road</a:t>
                  </a:r>
                </a:p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: (+)3.1m MSL ~ (+)3.5m MSL</a:t>
                  </a:r>
                  <a:endParaRPr lang="ko-KR" altLang="en-US" sz="900" b="1" dirty="0"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cxnSp>
              <p:nvCxnSpPr>
                <p:cNvPr id="162" name="직선 화살표 연결선 161"/>
                <p:cNvCxnSpPr/>
                <p:nvPr/>
              </p:nvCxnSpPr>
              <p:spPr>
                <a:xfrm>
                  <a:off x="4450619" y="2656326"/>
                  <a:ext cx="117741" cy="664557"/>
                </a:xfrm>
                <a:prstGeom prst="straightConnector1">
                  <a:avLst/>
                </a:prstGeom>
                <a:ln w="12700">
                  <a:solidFill>
                    <a:srgbClr val="CC0000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TextBox 162"/>
                <p:cNvSpPr txBox="1"/>
                <p:nvPr/>
              </p:nvSpPr>
              <p:spPr bwMode="auto">
                <a:xfrm>
                  <a:off x="3392619" y="2300659"/>
                  <a:ext cx="2158448" cy="457572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00B050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Temp. Office Area</a:t>
                  </a:r>
                </a:p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: (+)4.5m MSL = EL. </a:t>
                  </a:r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(+</a:t>
                  </a:r>
                  <a:r>
                    <a:rPr lang="en-US" altLang="ko-KR" sz="900" b="1" dirty="0">
                      <a:latin typeface="Arial"/>
                      <a:ea typeface="맑은 고딕" pitchFamily="50" charset="-127"/>
                      <a:cs typeface="Arial"/>
                    </a:rPr>
                    <a:t>)</a:t>
                  </a:r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0.5m</a:t>
                  </a:r>
                  <a:endParaRPr lang="ko-KR" altLang="en-US" sz="900" b="1" dirty="0"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  <p:cxnSp>
              <p:nvCxnSpPr>
                <p:cNvPr id="164" name="직선 화살표 연결선 163"/>
                <p:cNvCxnSpPr/>
                <p:nvPr/>
              </p:nvCxnSpPr>
              <p:spPr>
                <a:xfrm flipH="1" flipV="1">
                  <a:off x="6708195" y="5239758"/>
                  <a:ext cx="615097" cy="653121"/>
                </a:xfrm>
                <a:prstGeom prst="straightConnector1">
                  <a:avLst/>
                </a:prstGeom>
                <a:ln w="12700">
                  <a:solidFill>
                    <a:srgbClr val="CC0000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TextBox 164"/>
                <p:cNvSpPr txBox="1"/>
                <p:nvPr/>
              </p:nvSpPr>
              <p:spPr bwMode="auto">
                <a:xfrm>
                  <a:off x="6909618" y="5708213"/>
                  <a:ext cx="2214117" cy="457572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00B050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Temp. Camp Area</a:t>
                  </a:r>
                </a:p>
                <a:p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: (+)10.0m MSL = EL. </a:t>
                  </a:r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(+</a:t>
                  </a:r>
                  <a:r>
                    <a:rPr lang="en-US" altLang="ko-KR" sz="900" b="1" dirty="0">
                      <a:latin typeface="Arial"/>
                      <a:ea typeface="맑은 고딕" pitchFamily="50" charset="-127"/>
                      <a:cs typeface="Arial"/>
                    </a:rPr>
                    <a:t>)6</a:t>
                  </a:r>
                  <a:r>
                    <a:rPr lang="en-US" altLang="ko-KR" sz="900" b="1" dirty="0">
                      <a:latin typeface="Arial" pitchFamily="34" charset="0"/>
                      <a:ea typeface="맑은 고딕" pitchFamily="50" charset="-127"/>
                      <a:cs typeface="Arial" pitchFamily="34" charset="0"/>
                    </a:rPr>
                    <a:t>.0m</a:t>
                  </a:r>
                  <a:endParaRPr lang="ko-KR" altLang="en-US" sz="900" b="1" dirty="0">
                    <a:latin typeface="Arial" pitchFamily="34" charset="0"/>
                    <a:ea typeface="맑은 고딕" pitchFamily="50" charset="-127"/>
                    <a:cs typeface="Arial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76542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 개요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4" y="1695500"/>
            <a:ext cx="8632131" cy="476216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0486" name="그룹 35"/>
          <p:cNvGrpSpPr>
            <a:grpSpLocks/>
          </p:cNvGrpSpPr>
          <p:nvPr/>
        </p:nvGrpSpPr>
        <p:grpSpPr bwMode="auto">
          <a:xfrm>
            <a:off x="1722438" y="1557338"/>
            <a:ext cx="2483352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⑮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직원 조직도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-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본사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103" name="직사각형 102"/>
          <p:cNvSpPr/>
          <p:nvPr/>
        </p:nvSpPr>
        <p:spPr bwMode="auto">
          <a:xfrm>
            <a:off x="1931245" y="3473653"/>
            <a:ext cx="1524600" cy="3603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기술공무</a:t>
            </a:r>
          </a:p>
        </p:txBody>
      </p:sp>
      <p:sp>
        <p:nvSpPr>
          <p:cNvPr id="128" name="직사각형 127"/>
          <p:cNvSpPr/>
          <p:nvPr/>
        </p:nvSpPr>
        <p:spPr bwMode="auto">
          <a:xfrm>
            <a:off x="3623917" y="3473653"/>
            <a:ext cx="1524600" cy="3603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lang="en-US" altLang="ko-KR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PROJECT CONTROL MANAGER</a:t>
            </a:r>
            <a:endParaRPr lang="ko-KR" altLang="en-US" sz="11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5315449" y="2243340"/>
            <a:ext cx="1524600" cy="3603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lang="en-US" altLang="ko-KR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PROJECT</a:t>
            </a:r>
          </a:p>
          <a:p>
            <a:pPr algn="ctr" latinLnBrk="0">
              <a:defRPr/>
            </a:pPr>
            <a:r>
              <a:rPr lang="en-US" altLang="ko-KR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MANAGER</a:t>
            </a:r>
            <a:endParaRPr lang="ko-KR" altLang="en-US" sz="11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316589" y="3473653"/>
            <a:ext cx="1524600" cy="3603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lang="en-US" altLang="ko-KR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ENGINEERING MANAGER</a:t>
            </a:r>
            <a:endParaRPr lang="ko-KR" altLang="en-US" sz="11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7009261" y="3473653"/>
            <a:ext cx="1524600" cy="3603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lang="en-US" altLang="ko-KR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PROCUREMENT</a:t>
            </a:r>
          </a:p>
          <a:p>
            <a:pPr algn="ctr" latinLnBrk="0">
              <a:defRPr/>
            </a:pPr>
            <a:r>
              <a:rPr lang="en-US" altLang="ko-KR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MANAGER</a:t>
            </a:r>
            <a:endParaRPr lang="ko-KR" altLang="en-US" sz="11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32" name="직선 연결선 32"/>
          <p:cNvCxnSpPr>
            <a:cxnSpLocks noChangeShapeType="1"/>
            <a:endCxn id="128" idx="0"/>
          </p:cNvCxnSpPr>
          <p:nvPr/>
        </p:nvCxnSpPr>
        <p:spPr bwMode="auto">
          <a:xfrm>
            <a:off x="4386217" y="3186316"/>
            <a:ext cx="0" cy="28733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직선 연결선 32"/>
          <p:cNvCxnSpPr>
            <a:cxnSpLocks noChangeShapeType="1"/>
            <a:stCxn id="143" idx="2"/>
            <a:endCxn id="130" idx="0"/>
          </p:cNvCxnSpPr>
          <p:nvPr/>
        </p:nvCxnSpPr>
        <p:spPr bwMode="auto">
          <a:xfrm>
            <a:off x="6077749" y="2899640"/>
            <a:ext cx="1140" cy="574013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직사각형 133"/>
          <p:cNvSpPr/>
          <p:nvPr/>
        </p:nvSpPr>
        <p:spPr bwMode="auto">
          <a:xfrm>
            <a:off x="8701932" y="3473653"/>
            <a:ext cx="1524600" cy="3603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공정</a:t>
            </a:r>
          </a:p>
        </p:txBody>
      </p:sp>
      <p:cxnSp>
        <p:nvCxnSpPr>
          <p:cNvPr id="135" name="직선 연결선 29"/>
          <p:cNvCxnSpPr>
            <a:cxnSpLocks noChangeShapeType="1"/>
          </p:cNvCxnSpPr>
          <p:nvPr/>
        </p:nvCxnSpPr>
        <p:spPr bwMode="auto">
          <a:xfrm>
            <a:off x="2675684" y="3199015"/>
            <a:ext cx="68040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직선 연결선 32"/>
          <p:cNvCxnSpPr>
            <a:cxnSpLocks noChangeShapeType="1"/>
            <a:endCxn id="131" idx="0"/>
          </p:cNvCxnSpPr>
          <p:nvPr/>
        </p:nvCxnSpPr>
        <p:spPr bwMode="auto">
          <a:xfrm>
            <a:off x="7771561" y="3202190"/>
            <a:ext cx="0" cy="27146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직선 연결선 32"/>
          <p:cNvCxnSpPr>
            <a:cxnSpLocks noChangeShapeType="1"/>
            <a:endCxn id="134" idx="0"/>
          </p:cNvCxnSpPr>
          <p:nvPr/>
        </p:nvCxnSpPr>
        <p:spPr bwMode="auto">
          <a:xfrm>
            <a:off x="9464232" y="3202190"/>
            <a:ext cx="0" cy="27146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직선 연결선 32"/>
          <p:cNvCxnSpPr>
            <a:cxnSpLocks noChangeShapeType="1"/>
            <a:endCxn id="103" idx="0"/>
          </p:cNvCxnSpPr>
          <p:nvPr/>
        </p:nvCxnSpPr>
        <p:spPr bwMode="auto">
          <a:xfrm>
            <a:off x="2693545" y="3186316"/>
            <a:ext cx="0" cy="28733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직선 연결선 32"/>
          <p:cNvCxnSpPr>
            <a:cxnSpLocks noChangeShapeType="1"/>
            <a:stCxn id="152" idx="2"/>
          </p:cNvCxnSpPr>
          <p:nvPr/>
        </p:nvCxnSpPr>
        <p:spPr bwMode="auto">
          <a:xfrm flipH="1">
            <a:off x="6078287" y="4122016"/>
            <a:ext cx="602" cy="291437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직선 연결선 32"/>
          <p:cNvCxnSpPr>
            <a:cxnSpLocks noChangeShapeType="1"/>
          </p:cNvCxnSpPr>
          <p:nvPr/>
        </p:nvCxnSpPr>
        <p:spPr bwMode="auto">
          <a:xfrm flipH="1" flipV="1">
            <a:off x="3093877" y="4409720"/>
            <a:ext cx="6839544" cy="3732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직선 연결선 32"/>
          <p:cNvCxnSpPr>
            <a:cxnSpLocks noChangeShapeType="1"/>
          </p:cNvCxnSpPr>
          <p:nvPr/>
        </p:nvCxnSpPr>
        <p:spPr bwMode="auto">
          <a:xfrm>
            <a:off x="9058416" y="4408468"/>
            <a:ext cx="1" cy="184229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/>
        </p:nvGrpSpPr>
        <p:grpSpPr>
          <a:xfrm>
            <a:off x="5315449" y="2611639"/>
            <a:ext cx="1524600" cy="288000"/>
            <a:chOff x="3923929" y="2976562"/>
            <a:chExt cx="1294184" cy="288000"/>
          </a:xfrm>
        </p:grpSpPr>
        <p:sp>
          <p:nvSpPr>
            <p:cNvPr id="143" name="직사각형 70"/>
            <p:cNvSpPr>
              <a:spLocks noChangeArrowheads="1"/>
            </p:cNvSpPr>
            <p:nvPr/>
          </p:nvSpPr>
          <p:spPr bwMode="auto">
            <a:xfrm>
              <a:off x="3923929" y="2976562"/>
              <a:ext cx="1294184" cy="2880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None/>
                <a:defRPr/>
              </a:pPr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   </a:t>
              </a: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정윤호</a:t>
              </a:r>
            </a:p>
          </p:txBody>
        </p:sp>
        <p:sp>
          <p:nvSpPr>
            <p:cNvPr id="144" name="직사각형 70"/>
            <p:cNvSpPr>
              <a:spLocks noChangeArrowheads="1"/>
            </p:cNvSpPr>
            <p:nvPr/>
          </p:nvSpPr>
          <p:spPr bwMode="auto">
            <a:xfrm>
              <a:off x="3925888" y="2976563"/>
              <a:ext cx="504056" cy="28799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None/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SMB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1931245" y="3834015"/>
            <a:ext cx="1524600" cy="288000"/>
            <a:chOff x="3923929" y="2976562"/>
            <a:chExt cx="1294184" cy="288000"/>
          </a:xfrm>
        </p:grpSpPr>
        <p:sp>
          <p:nvSpPr>
            <p:cNvPr id="146" name="직사각형 70"/>
            <p:cNvSpPr>
              <a:spLocks noChangeArrowheads="1"/>
            </p:cNvSpPr>
            <p:nvPr/>
          </p:nvSpPr>
          <p:spPr bwMode="auto">
            <a:xfrm>
              <a:off x="3923929" y="2976562"/>
              <a:ext cx="1294184" cy="2880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None/>
                <a:defRPr/>
              </a:pPr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</a:t>
              </a:r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</a:t>
              </a: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신윤섭</a:t>
              </a:r>
            </a:p>
          </p:txBody>
        </p:sp>
        <p:sp>
          <p:nvSpPr>
            <p:cNvPr id="147" name="직사각형 70"/>
            <p:cNvSpPr>
              <a:spLocks noChangeArrowheads="1"/>
            </p:cNvSpPr>
            <p:nvPr/>
          </p:nvSpPr>
          <p:spPr bwMode="auto">
            <a:xfrm>
              <a:off x="3924854" y="2976563"/>
              <a:ext cx="504056" cy="28799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None/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JW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3623917" y="3834015"/>
            <a:ext cx="1524600" cy="288000"/>
            <a:chOff x="3923929" y="2976562"/>
            <a:chExt cx="1294184" cy="288000"/>
          </a:xfrm>
        </p:grpSpPr>
        <p:sp>
          <p:nvSpPr>
            <p:cNvPr id="149" name="직사각형 70"/>
            <p:cNvSpPr>
              <a:spLocks noChangeArrowheads="1"/>
            </p:cNvSpPr>
            <p:nvPr/>
          </p:nvSpPr>
          <p:spPr bwMode="auto">
            <a:xfrm>
              <a:off x="3923929" y="2976562"/>
              <a:ext cx="1294184" cy="2880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None/>
                <a:defRPr/>
              </a:pP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      김종민</a:t>
              </a:r>
            </a:p>
          </p:txBody>
        </p:sp>
        <p:sp>
          <p:nvSpPr>
            <p:cNvPr id="150" name="직사각형 70"/>
            <p:cNvSpPr>
              <a:spLocks noChangeArrowheads="1"/>
            </p:cNvSpPr>
            <p:nvPr/>
          </p:nvSpPr>
          <p:spPr bwMode="auto">
            <a:xfrm>
              <a:off x="3926703" y="2976563"/>
              <a:ext cx="504056" cy="28799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None/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BJ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5316589" y="3834015"/>
            <a:ext cx="1524600" cy="288000"/>
            <a:chOff x="3923929" y="2976562"/>
            <a:chExt cx="1294184" cy="288000"/>
          </a:xfrm>
        </p:grpSpPr>
        <p:sp>
          <p:nvSpPr>
            <p:cNvPr id="152" name="직사각형 70"/>
            <p:cNvSpPr>
              <a:spLocks noChangeArrowheads="1"/>
            </p:cNvSpPr>
            <p:nvPr/>
          </p:nvSpPr>
          <p:spPr bwMode="auto">
            <a:xfrm>
              <a:off x="3923929" y="2976562"/>
              <a:ext cx="1294184" cy="2880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None/>
                <a:defRPr/>
              </a:pPr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   </a:t>
              </a: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조용섭</a:t>
              </a:r>
            </a:p>
          </p:txBody>
        </p:sp>
        <p:sp>
          <p:nvSpPr>
            <p:cNvPr id="153" name="직사각형 70"/>
            <p:cNvSpPr>
              <a:spLocks noChangeArrowheads="1"/>
            </p:cNvSpPr>
            <p:nvPr/>
          </p:nvSpPr>
          <p:spPr bwMode="auto">
            <a:xfrm>
              <a:off x="3925888" y="2976563"/>
              <a:ext cx="504056" cy="28799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JW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7009258" y="3834015"/>
            <a:ext cx="1524599" cy="288000"/>
            <a:chOff x="3923929" y="2976562"/>
            <a:chExt cx="1294184" cy="288000"/>
          </a:xfrm>
        </p:grpSpPr>
        <p:sp>
          <p:nvSpPr>
            <p:cNvPr id="155" name="직사각형 70"/>
            <p:cNvSpPr>
              <a:spLocks noChangeArrowheads="1"/>
            </p:cNvSpPr>
            <p:nvPr/>
          </p:nvSpPr>
          <p:spPr bwMode="auto">
            <a:xfrm>
              <a:off x="3923929" y="2976562"/>
              <a:ext cx="1294184" cy="2880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None/>
                <a:defRPr/>
              </a:pPr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   </a:t>
              </a:r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박영근</a:t>
              </a:r>
            </a:p>
          </p:txBody>
        </p:sp>
        <p:sp>
          <p:nvSpPr>
            <p:cNvPr id="156" name="직사각형 70"/>
            <p:cNvSpPr>
              <a:spLocks noChangeArrowheads="1"/>
            </p:cNvSpPr>
            <p:nvPr/>
          </p:nvSpPr>
          <p:spPr bwMode="auto">
            <a:xfrm>
              <a:off x="3925887" y="2976563"/>
              <a:ext cx="504056" cy="28799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None/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CJ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8701933" y="3834015"/>
            <a:ext cx="1524601" cy="288000"/>
            <a:chOff x="3923929" y="2976562"/>
            <a:chExt cx="1294184" cy="288000"/>
          </a:xfrm>
        </p:grpSpPr>
        <p:sp>
          <p:nvSpPr>
            <p:cNvPr id="158" name="직사각형 70"/>
            <p:cNvSpPr>
              <a:spLocks noChangeArrowheads="1"/>
            </p:cNvSpPr>
            <p:nvPr/>
          </p:nvSpPr>
          <p:spPr bwMode="auto">
            <a:xfrm>
              <a:off x="3923929" y="2976562"/>
              <a:ext cx="1294184" cy="2880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   </a:t>
              </a: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최유진</a:t>
              </a:r>
            </a:p>
          </p:txBody>
        </p:sp>
        <p:sp>
          <p:nvSpPr>
            <p:cNvPr id="159" name="직사각형 158"/>
            <p:cNvSpPr>
              <a:spLocks noChangeArrowheads="1"/>
            </p:cNvSpPr>
            <p:nvPr/>
          </p:nvSpPr>
          <p:spPr bwMode="auto">
            <a:xfrm>
              <a:off x="3925888" y="2976563"/>
              <a:ext cx="504056" cy="28799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GJ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160" name="직선 연결선 32"/>
          <p:cNvCxnSpPr>
            <a:cxnSpLocks noChangeShapeType="1"/>
          </p:cNvCxnSpPr>
          <p:nvPr/>
        </p:nvCxnSpPr>
        <p:spPr bwMode="auto">
          <a:xfrm>
            <a:off x="3101507" y="4408468"/>
            <a:ext cx="0" cy="184229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직선 연결선 32"/>
          <p:cNvCxnSpPr>
            <a:cxnSpLocks noChangeShapeType="1"/>
            <a:endCxn id="183" idx="0"/>
          </p:cNvCxnSpPr>
          <p:nvPr/>
        </p:nvCxnSpPr>
        <p:spPr bwMode="auto">
          <a:xfrm>
            <a:off x="4590734" y="4413452"/>
            <a:ext cx="1" cy="179244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 32"/>
          <p:cNvCxnSpPr>
            <a:cxnSpLocks noChangeShapeType="1"/>
          </p:cNvCxnSpPr>
          <p:nvPr/>
        </p:nvCxnSpPr>
        <p:spPr bwMode="auto">
          <a:xfrm>
            <a:off x="6079961" y="4413452"/>
            <a:ext cx="1" cy="179244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직선 연결선 32"/>
          <p:cNvCxnSpPr>
            <a:cxnSpLocks noChangeShapeType="1"/>
          </p:cNvCxnSpPr>
          <p:nvPr/>
        </p:nvCxnSpPr>
        <p:spPr bwMode="auto">
          <a:xfrm>
            <a:off x="7569188" y="4413452"/>
            <a:ext cx="0" cy="179244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4" name="직선 연결선 32"/>
          <p:cNvCxnSpPr>
            <a:cxnSpLocks noChangeShapeType="1"/>
          </p:cNvCxnSpPr>
          <p:nvPr/>
        </p:nvCxnSpPr>
        <p:spPr bwMode="auto">
          <a:xfrm>
            <a:off x="9925190" y="4408468"/>
            <a:ext cx="0" cy="1078965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직선 연결선 32"/>
          <p:cNvCxnSpPr>
            <a:cxnSpLocks noChangeShapeType="1"/>
          </p:cNvCxnSpPr>
          <p:nvPr/>
        </p:nvCxnSpPr>
        <p:spPr bwMode="auto">
          <a:xfrm flipH="1" flipV="1">
            <a:off x="3093877" y="5483700"/>
            <a:ext cx="6839544" cy="3732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6" name="그룹 165"/>
          <p:cNvGrpSpPr/>
          <p:nvPr/>
        </p:nvGrpSpPr>
        <p:grpSpPr>
          <a:xfrm>
            <a:off x="2535517" y="4592697"/>
            <a:ext cx="1167953" cy="591979"/>
            <a:chOff x="6726601" y="3645024"/>
            <a:chExt cx="797727" cy="538163"/>
          </a:xfrm>
        </p:grpSpPr>
        <p:sp>
          <p:nvSpPr>
            <p:cNvPr id="167" name="직사각형 166"/>
            <p:cNvSpPr/>
            <p:nvPr/>
          </p:nvSpPr>
          <p:spPr>
            <a:xfrm>
              <a:off x="6727403" y="3645024"/>
              <a:ext cx="796925" cy="287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배관</a:t>
              </a: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7034150" y="3932362"/>
              <a:ext cx="490178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권혁수</a:t>
              </a: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6726601" y="3932362"/>
              <a:ext cx="307549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BD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8473853" y="4592697"/>
            <a:ext cx="1167953" cy="591979"/>
            <a:chOff x="6726601" y="3645024"/>
            <a:chExt cx="797727" cy="538163"/>
          </a:xfrm>
        </p:grpSpPr>
        <p:sp>
          <p:nvSpPr>
            <p:cNvPr id="171" name="직사각형 170"/>
            <p:cNvSpPr/>
            <p:nvPr/>
          </p:nvSpPr>
          <p:spPr>
            <a:xfrm>
              <a:off x="6727403" y="3645024"/>
              <a:ext cx="796925" cy="287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C&amp;I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34150" y="3932362"/>
              <a:ext cx="490178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김황규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726601" y="3932362"/>
              <a:ext cx="307549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BD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985799" y="4592697"/>
            <a:ext cx="1167953" cy="591979"/>
            <a:chOff x="6726601" y="3645024"/>
            <a:chExt cx="797727" cy="538163"/>
          </a:xfrm>
        </p:grpSpPr>
        <p:sp>
          <p:nvSpPr>
            <p:cNvPr id="175" name="직사각형 174"/>
            <p:cNvSpPr/>
            <p:nvPr/>
          </p:nvSpPr>
          <p:spPr>
            <a:xfrm>
              <a:off x="6727403" y="3645024"/>
              <a:ext cx="796925" cy="287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/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전기</a:t>
              </a: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34150" y="3932362"/>
              <a:ext cx="490178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권필준</a:t>
              </a: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726601" y="3932362"/>
              <a:ext cx="307549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CJ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5494914" y="4592697"/>
            <a:ext cx="1167953" cy="591979"/>
            <a:chOff x="6726601" y="3645024"/>
            <a:chExt cx="797727" cy="538163"/>
          </a:xfrm>
        </p:grpSpPr>
        <p:sp>
          <p:nvSpPr>
            <p:cNvPr id="179" name="직사각형 178"/>
            <p:cNvSpPr/>
            <p:nvPr/>
          </p:nvSpPr>
          <p:spPr>
            <a:xfrm>
              <a:off x="6727403" y="3645024"/>
              <a:ext cx="796925" cy="287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환경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7034150" y="3932362"/>
              <a:ext cx="490178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민윤기</a:t>
              </a: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726601" y="3932362"/>
              <a:ext cx="307549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GJ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4006171" y="4592697"/>
            <a:ext cx="1167953" cy="591979"/>
            <a:chOff x="6726601" y="3645024"/>
            <a:chExt cx="797727" cy="538163"/>
          </a:xfrm>
        </p:grpSpPr>
        <p:sp>
          <p:nvSpPr>
            <p:cNvPr id="183" name="직사각형 182"/>
            <p:cNvSpPr/>
            <p:nvPr/>
          </p:nvSpPr>
          <p:spPr>
            <a:xfrm>
              <a:off x="6727403" y="3645024"/>
              <a:ext cx="796925" cy="287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토목</a:t>
              </a: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7034150" y="3932362"/>
              <a:ext cx="490178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홍종철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726601" y="3932362"/>
              <a:ext cx="307549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BD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186" name="직선 연결선 32"/>
          <p:cNvCxnSpPr>
            <a:cxnSpLocks noChangeShapeType="1"/>
          </p:cNvCxnSpPr>
          <p:nvPr/>
        </p:nvCxnSpPr>
        <p:spPr bwMode="auto">
          <a:xfrm>
            <a:off x="9058416" y="5488108"/>
            <a:ext cx="1" cy="184229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직선 연결선 32"/>
          <p:cNvCxnSpPr>
            <a:cxnSpLocks noChangeShapeType="1"/>
          </p:cNvCxnSpPr>
          <p:nvPr/>
        </p:nvCxnSpPr>
        <p:spPr bwMode="auto">
          <a:xfrm>
            <a:off x="3101507" y="5488108"/>
            <a:ext cx="0" cy="184229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8" name="직선 연결선 32"/>
          <p:cNvCxnSpPr>
            <a:cxnSpLocks noChangeShapeType="1"/>
            <a:endCxn id="208" idx="0"/>
          </p:cNvCxnSpPr>
          <p:nvPr/>
        </p:nvCxnSpPr>
        <p:spPr bwMode="auto">
          <a:xfrm>
            <a:off x="4590734" y="5493092"/>
            <a:ext cx="1" cy="179244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직선 연결선 32"/>
          <p:cNvCxnSpPr>
            <a:cxnSpLocks noChangeShapeType="1"/>
          </p:cNvCxnSpPr>
          <p:nvPr/>
        </p:nvCxnSpPr>
        <p:spPr bwMode="auto">
          <a:xfrm>
            <a:off x="6079961" y="5493092"/>
            <a:ext cx="1" cy="179244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직선 연결선 32"/>
          <p:cNvCxnSpPr>
            <a:cxnSpLocks noChangeShapeType="1"/>
          </p:cNvCxnSpPr>
          <p:nvPr/>
        </p:nvCxnSpPr>
        <p:spPr bwMode="auto">
          <a:xfrm>
            <a:off x="7569188" y="5493092"/>
            <a:ext cx="0" cy="179244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1" name="그룹 190"/>
          <p:cNvGrpSpPr/>
          <p:nvPr/>
        </p:nvGrpSpPr>
        <p:grpSpPr>
          <a:xfrm>
            <a:off x="2535517" y="5672337"/>
            <a:ext cx="1167953" cy="591979"/>
            <a:chOff x="6726601" y="3645024"/>
            <a:chExt cx="797727" cy="538163"/>
          </a:xfrm>
        </p:grpSpPr>
        <p:sp>
          <p:nvSpPr>
            <p:cNvPr id="192" name="직사각형 191"/>
            <p:cNvSpPr/>
            <p:nvPr/>
          </p:nvSpPr>
          <p:spPr>
            <a:xfrm>
              <a:off x="6727403" y="3645024"/>
              <a:ext cx="796925" cy="287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건축</a:t>
              </a: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7034150" y="3932362"/>
              <a:ext cx="490178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박기범</a:t>
              </a:r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6726601" y="3932362"/>
              <a:ext cx="307549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BD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8473853" y="5672337"/>
            <a:ext cx="1167953" cy="591979"/>
            <a:chOff x="6726601" y="3645024"/>
            <a:chExt cx="797727" cy="538163"/>
          </a:xfrm>
        </p:grpSpPr>
        <p:sp>
          <p:nvSpPr>
            <p:cNvPr id="196" name="직사각형 195"/>
            <p:cNvSpPr/>
            <p:nvPr/>
          </p:nvSpPr>
          <p:spPr>
            <a:xfrm>
              <a:off x="6727403" y="3645024"/>
              <a:ext cx="796925" cy="287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IT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7034150" y="3932362"/>
              <a:ext cx="490178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이상현</a:t>
              </a:r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6726601" y="3932362"/>
              <a:ext cx="307549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BD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6985799" y="5672337"/>
            <a:ext cx="1167953" cy="591979"/>
            <a:chOff x="6726601" y="3645024"/>
            <a:chExt cx="797727" cy="538163"/>
          </a:xfrm>
        </p:grpSpPr>
        <p:sp>
          <p:nvSpPr>
            <p:cNvPr id="200" name="직사각형 199"/>
            <p:cNvSpPr/>
            <p:nvPr/>
          </p:nvSpPr>
          <p:spPr>
            <a:xfrm>
              <a:off x="6727403" y="3645024"/>
              <a:ext cx="796925" cy="287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소방</a:t>
              </a: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7034150" y="3932362"/>
              <a:ext cx="490178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오성욱</a:t>
              </a:r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6726601" y="3932362"/>
              <a:ext cx="307549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BD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5496572" y="5672337"/>
            <a:ext cx="1167953" cy="591979"/>
            <a:chOff x="6726601" y="3645024"/>
            <a:chExt cx="797727" cy="538163"/>
          </a:xfrm>
        </p:grpSpPr>
        <p:sp>
          <p:nvSpPr>
            <p:cNvPr id="204" name="직사각형 203"/>
            <p:cNvSpPr/>
            <p:nvPr/>
          </p:nvSpPr>
          <p:spPr>
            <a:xfrm>
              <a:off x="6727403" y="3645024"/>
              <a:ext cx="796925" cy="287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설비</a:t>
              </a: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7034150" y="3932362"/>
              <a:ext cx="490178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한기창</a:t>
              </a: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6726601" y="3932362"/>
              <a:ext cx="307549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BJ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4006171" y="5672337"/>
            <a:ext cx="1167953" cy="591979"/>
            <a:chOff x="6726601" y="3645024"/>
            <a:chExt cx="797727" cy="538163"/>
          </a:xfrm>
        </p:grpSpPr>
        <p:sp>
          <p:nvSpPr>
            <p:cNvPr id="208" name="직사각형 207"/>
            <p:cNvSpPr/>
            <p:nvPr/>
          </p:nvSpPr>
          <p:spPr>
            <a:xfrm>
              <a:off x="6727403" y="3645024"/>
              <a:ext cx="796925" cy="287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기계</a:t>
              </a: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7034150" y="3932362"/>
              <a:ext cx="490178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손상효</a:t>
              </a: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6726601" y="3932362"/>
              <a:ext cx="307549" cy="25082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1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BD</a:t>
              </a:r>
              <a:endParaRPr lang="ko-KR" altLang="en-US" sz="11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16</a:t>
            </a:fld>
            <a:endParaRPr lang="en-US" altLang="ko-KR" dirty="0"/>
          </a:p>
        </p:txBody>
      </p:sp>
      <p:pic>
        <p:nvPicPr>
          <p:cNvPr id="95" name="그림 94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FN$5:$FR$13" spid="_x0000_s56596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83265" y="1693240"/>
            <a:ext cx="1884998" cy="1373354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8779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30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사업 개요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5" y="1698597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+mj-lt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+mj-lt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+mj-lt"/>
              <a:ea typeface="현대하모니 L" pitchFamily="18" charset="-127"/>
            </a:endParaRPr>
          </a:p>
        </p:txBody>
      </p:sp>
      <p:cxnSp>
        <p:nvCxnSpPr>
          <p:cNvPr id="23" name="직선 연결선 29"/>
          <p:cNvCxnSpPr>
            <a:cxnSpLocks noChangeShapeType="1"/>
          </p:cNvCxnSpPr>
          <p:nvPr/>
        </p:nvCxnSpPr>
        <p:spPr bwMode="auto">
          <a:xfrm>
            <a:off x="2469633" y="3334305"/>
            <a:ext cx="71460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직선 연결선 32"/>
          <p:cNvCxnSpPr>
            <a:cxnSpLocks noChangeShapeType="1"/>
            <a:endCxn id="44" idx="0"/>
          </p:cNvCxnSpPr>
          <p:nvPr/>
        </p:nvCxnSpPr>
        <p:spPr bwMode="auto">
          <a:xfrm>
            <a:off x="6754941" y="3325596"/>
            <a:ext cx="0" cy="27146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그룹 24"/>
          <p:cNvGrpSpPr/>
          <p:nvPr/>
        </p:nvGrpSpPr>
        <p:grpSpPr>
          <a:xfrm>
            <a:off x="5349633" y="2372924"/>
            <a:ext cx="1386000" cy="656299"/>
            <a:chOff x="3922367" y="1916832"/>
            <a:chExt cx="1260000" cy="656299"/>
          </a:xfrm>
        </p:grpSpPr>
        <p:sp>
          <p:nvSpPr>
            <p:cNvPr id="26" name="직사각형 25"/>
            <p:cNvSpPr/>
            <p:nvPr/>
          </p:nvSpPr>
          <p:spPr bwMode="auto">
            <a:xfrm>
              <a:off x="3922367" y="1916832"/>
              <a:ext cx="1260000" cy="3603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현장 소장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922367" y="2285131"/>
              <a:ext cx="1260000" cy="288000"/>
              <a:chOff x="3923929" y="2976562"/>
              <a:chExt cx="1294184" cy="288000"/>
            </a:xfrm>
          </p:grpSpPr>
          <p:sp>
            <p:nvSpPr>
              <p:cNvPr id="29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   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정윤호</a:t>
                </a:r>
              </a:p>
            </p:txBody>
          </p:sp>
          <p:sp>
            <p:nvSpPr>
              <p:cNvPr id="30" name="직사각형 70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SMB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8976460" y="3597059"/>
            <a:ext cx="1260001" cy="648363"/>
            <a:chOff x="7596336" y="3140967"/>
            <a:chExt cx="1260001" cy="648363"/>
          </a:xfrm>
        </p:grpSpPr>
        <p:sp>
          <p:nvSpPr>
            <p:cNvPr id="32" name="직사각형 31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안전 </a:t>
              </a:r>
              <a:r>
                <a:rPr lang="ko-KR" altLang="en-US" sz="12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파트장</a:t>
              </a:r>
              <a:endParaRPr lang="ko-KR" altLang="en-US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34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 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서일곤</a:t>
                </a:r>
              </a:p>
            </p:txBody>
          </p:sp>
          <p:sp>
            <p:nvSpPr>
              <p:cNvPr id="35" name="직사각형 34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CJ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6" name="그룹 35"/>
          <p:cNvGrpSpPr/>
          <p:nvPr/>
        </p:nvGrpSpPr>
        <p:grpSpPr>
          <a:xfrm>
            <a:off x="7550700" y="3597059"/>
            <a:ext cx="1260001" cy="648363"/>
            <a:chOff x="7596336" y="3140967"/>
            <a:chExt cx="1260001" cy="648363"/>
          </a:xfrm>
        </p:grpSpPr>
        <p:sp>
          <p:nvSpPr>
            <p:cNvPr id="39" name="직사각형 38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품질 </a:t>
              </a:r>
              <a:r>
                <a:rPr lang="ko-KR" altLang="en-US" sz="12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파트장</a:t>
              </a:r>
              <a:endParaRPr lang="ko-KR" altLang="en-US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41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김선엽</a:t>
                </a:r>
              </a:p>
            </p:txBody>
          </p:sp>
          <p:sp>
            <p:nvSpPr>
              <p:cNvPr id="42" name="직사각형 41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CJ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6124942" y="3597059"/>
            <a:ext cx="1260001" cy="648363"/>
            <a:chOff x="7596336" y="3140967"/>
            <a:chExt cx="1260001" cy="648363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시운전 </a:t>
              </a:r>
              <a:r>
                <a:rPr lang="ko-KR" altLang="en-US" sz="12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파트장</a:t>
              </a:r>
              <a:endParaRPr lang="ko-KR" altLang="en-US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46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           </a:t>
                </a: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(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미선임</a:t>
                </a: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)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7" name="직사각형 46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</a:pPr>
                <a:endParaRPr lang="ko-KR" altLang="en-US" sz="11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4699184" y="3597059"/>
            <a:ext cx="1260001" cy="648363"/>
            <a:chOff x="7596336" y="3140967"/>
            <a:chExt cx="1260001" cy="648363"/>
          </a:xfrm>
        </p:grpSpPr>
        <p:sp>
          <p:nvSpPr>
            <p:cNvPr id="49" name="직사각형 48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공사 팀장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51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           </a:t>
                </a: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(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미선임</a:t>
                </a: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)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2" name="직사각형 51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</a:pPr>
                <a:endParaRPr lang="ko-KR" altLang="en-US" sz="11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3272930" y="3597059"/>
            <a:ext cx="1260001" cy="648363"/>
            <a:chOff x="7596336" y="3140967"/>
            <a:chExt cx="1260001" cy="648363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공무 팀장</a:t>
              </a:r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56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 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김희철</a:t>
                </a:r>
              </a:p>
            </p:txBody>
          </p:sp>
          <p:sp>
            <p:nvSpPr>
              <p:cNvPr id="57" name="직사각형 56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BD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>
            <a:off x="1847668" y="3597059"/>
            <a:ext cx="1260001" cy="648363"/>
            <a:chOff x="7596336" y="3140967"/>
            <a:chExt cx="1260001" cy="648363"/>
          </a:xfrm>
        </p:grpSpPr>
        <p:sp>
          <p:nvSpPr>
            <p:cNvPr id="59" name="직사각형 58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관리 팀장</a:t>
              </a: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61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 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송상현</a:t>
                </a:r>
              </a:p>
            </p:txBody>
          </p:sp>
          <p:sp>
            <p:nvSpPr>
              <p:cNvPr id="62" name="직사각형 61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JW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63" name="직선 연결선 32"/>
          <p:cNvCxnSpPr>
            <a:cxnSpLocks noChangeShapeType="1"/>
            <a:endCxn id="39" idx="0"/>
          </p:cNvCxnSpPr>
          <p:nvPr/>
        </p:nvCxnSpPr>
        <p:spPr bwMode="auto">
          <a:xfrm>
            <a:off x="8180699" y="3325596"/>
            <a:ext cx="0" cy="27146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직선 연결선 32"/>
          <p:cNvCxnSpPr>
            <a:cxnSpLocks noChangeShapeType="1"/>
            <a:endCxn id="32" idx="0"/>
          </p:cNvCxnSpPr>
          <p:nvPr/>
        </p:nvCxnSpPr>
        <p:spPr bwMode="auto">
          <a:xfrm>
            <a:off x="9606459" y="3331600"/>
            <a:ext cx="0" cy="26545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직선 연결선 32"/>
          <p:cNvCxnSpPr>
            <a:cxnSpLocks noChangeShapeType="1"/>
            <a:endCxn id="59" idx="0"/>
          </p:cNvCxnSpPr>
          <p:nvPr/>
        </p:nvCxnSpPr>
        <p:spPr bwMode="auto">
          <a:xfrm>
            <a:off x="2477667" y="3325596"/>
            <a:ext cx="0" cy="27146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직선 연결선 32"/>
          <p:cNvCxnSpPr>
            <a:cxnSpLocks noChangeShapeType="1"/>
            <a:endCxn id="49" idx="0"/>
          </p:cNvCxnSpPr>
          <p:nvPr/>
        </p:nvCxnSpPr>
        <p:spPr bwMode="auto">
          <a:xfrm>
            <a:off x="5329183" y="3331600"/>
            <a:ext cx="0" cy="26545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직선 연결선 32"/>
          <p:cNvCxnSpPr>
            <a:cxnSpLocks noChangeShapeType="1"/>
            <a:endCxn id="54" idx="0"/>
          </p:cNvCxnSpPr>
          <p:nvPr/>
        </p:nvCxnSpPr>
        <p:spPr bwMode="auto">
          <a:xfrm flipH="1">
            <a:off x="3902929" y="3325596"/>
            <a:ext cx="496" cy="27146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직선 연결선 32"/>
          <p:cNvCxnSpPr>
            <a:cxnSpLocks noChangeShapeType="1"/>
            <a:stCxn id="29" idx="2"/>
          </p:cNvCxnSpPr>
          <p:nvPr/>
        </p:nvCxnSpPr>
        <p:spPr bwMode="auto">
          <a:xfrm>
            <a:off x="6042633" y="3029223"/>
            <a:ext cx="0" cy="313709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9" name="그룹 68"/>
          <p:cNvGrpSpPr/>
          <p:nvPr/>
        </p:nvGrpSpPr>
        <p:grpSpPr>
          <a:xfrm>
            <a:off x="3272930" y="4415026"/>
            <a:ext cx="1260001" cy="648363"/>
            <a:chOff x="7596336" y="3140967"/>
            <a:chExt cx="1260001" cy="648363"/>
          </a:xfrm>
        </p:grpSpPr>
        <p:sp>
          <p:nvSpPr>
            <p:cNvPr id="70" name="직사각형 69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기술공무 </a:t>
              </a:r>
              <a:r>
                <a:rPr lang="ko-KR" altLang="en-US" sz="12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파트장</a:t>
              </a:r>
              <a:endParaRPr lang="ko-KR" altLang="en-US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72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신윤섭</a:t>
                </a:r>
              </a:p>
            </p:txBody>
          </p:sp>
          <p:sp>
            <p:nvSpPr>
              <p:cNvPr id="73" name="직사각형 72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JW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74" name="직선 연결선 32"/>
          <p:cNvCxnSpPr>
            <a:cxnSpLocks noChangeShapeType="1"/>
            <a:stCxn id="56" idx="2"/>
            <a:endCxn id="70" idx="0"/>
          </p:cNvCxnSpPr>
          <p:nvPr/>
        </p:nvCxnSpPr>
        <p:spPr bwMode="auto">
          <a:xfrm flipH="1">
            <a:off x="3902930" y="4245421"/>
            <a:ext cx="1" cy="169604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직선 연결선 32"/>
          <p:cNvCxnSpPr>
            <a:cxnSpLocks noChangeShapeType="1"/>
            <a:stCxn id="51" idx="2"/>
          </p:cNvCxnSpPr>
          <p:nvPr/>
        </p:nvCxnSpPr>
        <p:spPr bwMode="auto">
          <a:xfrm>
            <a:off x="5329184" y="4245421"/>
            <a:ext cx="0" cy="1079830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29"/>
          <p:cNvCxnSpPr>
            <a:cxnSpLocks noChangeShapeType="1"/>
          </p:cNvCxnSpPr>
          <p:nvPr/>
        </p:nvCxnSpPr>
        <p:spPr bwMode="auto">
          <a:xfrm>
            <a:off x="2469633" y="5325251"/>
            <a:ext cx="7146000" cy="0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32"/>
          <p:cNvCxnSpPr>
            <a:cxnSpLocks noChangeShapeType="1"/>
          </p:cNvCxnSpPr>
          <p:nvPr/>
        </p:nvCxnSpPr>
        <p:spPr bwMode="auto">
          <a:xfrm>
            <a:off x="6754941" y="5321569"/>
            <a:ext cx="0" cy="271462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그룹 77"/>
          <p:cNvGrpSpPr/>
          <p:nvPr/>
        </p:nvGrpSpPr>
        <p:grpSpPr>
          <a:xfrm>
            <a:off x="9033733" y="5593032"/>
            <a:ext cx="1145455" cy="648363"/>
            <a:chOff x="7596336" y="3140967"/>
            <a:chExt cx="1260001" cy="648363"/>
          </a:xfrm>
        </p:grpSpPr>
        <p:sp>
          <p:nvSpPr>
            <p:cNvPr id="79" name="직사각형 78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계장 </a:t>
              </a:r>
              <a:r>
                <a:rPr lang="ko-KR" altLang="en-US" sz="12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파트장</a:t>
              </a:r>
              <a:endParaRPr lang="ko-KR" altLang="en-US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81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 </a:t>
                </a:r>
                <a:r>
                  <a:rPr lang="ko-KR" altLang="en-US" sz="1200" b="1" dirty="0" err="1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김황규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2" name="직사각형 81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BD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1904941" y="5593032"/>
            <a:ext cx="1145455" cy="648363"/>
            <a:chOff x="7596336" y="3140967"/>
            <a:chExt cx="1260001" cy="648363"/>
          </a:xfrm>
        </p:grpSpPr>
        <p:sp>
          <p:nvSpPr>
            <p:cNvPr id="84" name="직사각형 83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토목 </a:t>
              </a:r>
              <a:r>
                <a:rPr lang="ko-KR" altLang="en-US" sz="12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파트장</a:t>
              </a:r>
              <a:endParaRPr lang="ko-KR" altLang="en-US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86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 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고영훈</a:t>
                </a:r>
              </a:p>
            </p:txBody>
          </p:sp>
          <p:sp>
            <p:nvSpPr>
              <p:cNvPr id="87" name="직사각형 86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BD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88" name="직선 연결선 32"/>
          <p:cNvCxnSpPr>
            <a:cxnSpLocks noChangeShapeType="1"/>
          </p:cNvCxnSpPr>
          <p:nvPr/>
        </p:nvCxnSpPr>
        <p:spPr bwMode="auto">
          <a:xfrm>
            <a:off x="8180699" y="5321569"/>
            <a:ext cx="0" cy="271462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32"/>
          <p:cNvCxnSpPr>
            <a:cxnSpLocks noChangeShapeType="1"/>
            <a:endCxn id="79" idx="0"/>
          </p:cNvCxnSpPr>
          <p:nvPr/>
        </p:nvCxnSpPr>
        <p:spPr bwMode="auto">
          <a:xfrm>
            <a:off x="9606459" y="5327573"/>
            <a:ext cx="0" cy="265458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32"/>
          <p:cNvCxnSpPr>
            <a:cxnSpLocks noChangeShapeType="1"/>
            <a:endCxn id="84" idx="0"/>
          </p:cNvCxnSpPr>
          <p:nvPr/>
        </p:nvCxnSpPr>
        <p:spPr bwMode="auto">
          <a:xfrm>
            <a:off x="2477667" y="5321569"/>
            <a:ext cx="0" cy="271462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32"/>
          <p:cNvCxnSpPr>
            <a:cxnSpLocks noChangeShapeType="1"/>
          </p:cNvCxnSpPr>
          <p:nvPr/>
        </p:nvCxnSpPr>
        <p:spPr bwMode="auto">
          <a:xfrm>
            <a:off x="5329183" y="5327573"/>
            <a:ext cx="0" cy="265458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32"/>
          <p:cNvCxnSpPr>
            <a:cxnSpLocks noChangeShapeType="1"/>
          </p:cNvCxnSpPr>
          <p:nvPr/>
        </p:nvCxnSpPr>
        <p:spPr bwMode="auto">
          <a:xfrm flipH="1">
            <a:off x="3902929" y="5321569"/>
            <a:ext cx="496" cy="271462"/>
          </a:xfrm>
          <a:prstGeom prst="line">
            <a:avLst/>
          </a:prstGeom>
          <a:ln>
            <a:headEnd/>
            <a:tailEnd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3" name="그룹 92"/>
          <p:cNvGrpSpPr/>
          <p:nvPr/>
        </p:nvGrpSpPr>
        <p:grpSpPr>
          <a:xfrm>
            <a:off x="3330699" y="5593032"/>
            <a:ext cx="1145455" cy="648363"/>
            <a:chOff x="7596336" y="3140967"/>
            <a:chExt cx="1260001" cy="648363"/>
          </a:xfrm>
        </p:grpSpPr>
        <p:sp>
          <p:nvSpPr>
            <p:cNvPr id="94" name="직사각형 93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건축 </a:t>
              </a:r>
              <a:r>
                <a:rPr lang="ko-KR" altLang="en-US" sz="12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파트장</a:t>
              </a:r>
              <a:endParaRPr lang="ko-KR" altLang="en-US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96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 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이성제</a:t>
                </a:r>
              </a:p>
            </p:txBody>
          </p:sp>
          <p:sp>
            <p:nvSpPr>
              <p:cNvPr id="97" name="직사각형 96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BJ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그룹 97"/>
          <p:cNvGrpSpPr/>
          <p:nvPr/>
        </p:nvGrpSpPr>
        <p:grpSpPr>
          <a:xfrm>
            <a:off x="4756457" y="5593032"/>
            <a:ext cx="1145455" cy="648363"/>
            <a:chOff x="7596336" y="3140967"/>
            <a:chExt cx="1260001" cy="648363"/>
          </a:xfrm>
        </p:grpSpPr>
        <p:sp>
          <p:nvSpPr>
            <p:cNvPr id="99" name="직사각형 98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기계 </a:t>
              </a:r>
              <a:r>
                <a:rPr lang="ko-KR" altLang="en-US" sz="12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파트장</a:t>
              </a:r>
              <a:endParaRPr lang="ko-KR" altLang="en-US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100" name="그룹 99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101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 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손상효</a:t>
                </a:r>
              </a:p>
            </p:txBody>
          </p:sp>
          <p:sp>
            <p:nvSpPr>
              <p:cNvPr id="102" name="직사각형 101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BD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3" name="그룹 102"/>
          <p:cNvGrpSpPr/>
          <p:nvPr/>
        </p:nvGrpSpPr>
        <p:grpSpPr>
          <a:xfrm>
            <a:off x="6182215" y="5593032"/>
            <a:ext cx="1145455" cy="648363"/>
            <a:chOff x="7596336" y="3140967"/>
            <a:chExt cx="1260001" cy="648363"/>
          </a:xfrm>
        </p:grpSpPr>
        <p:sp>
          <p:nvSpPr>
            <p:cNvPr id="104" name="직사각형 103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배관 </a:t>
              </a:r>
              <a:r>
                <a:rPr lang="ko-KR" altLang="en-US" sz="12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파트장</a:t>
              </a:r>
              <a:endParaRPr lang="ko-KR" altLang="en-US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106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 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권혁수</a:t>
                </a:r>
              </a:p>
            </p:txBody>
          </p:sp>
          <p:sp>
            <p:nvSpPr>
              <p:cNvPr id="107" name="직사각형 106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BD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8" name="그룹 107"/>
          <p:cNvGrpSpPr/>
          <p:nvPr/>
        </p:nvGrpSpPr>
        <p:grpSpPr>
          <a:xfrm>
            <a:off x="7607973" y="5593032"/>
            <a:ext cx="1145455" cy="648363"/>
            <a:chOff x="7596336" y="3140967"/>
            <a:chExt cx="1260001" cy="648363"/>
          </a:xfrm>
        </p:grpSpPr>
        <p:sp>
          <p:nvSpPr>
            <p:cNvPr id="109" name="직사각형 108"/>
            <p:cNvSpPr/>
            <p:nvPr/>
          </p:nvSpPr>
          <p:spPr bwMode="auto">
            <a:xfrm>
              <a:off x="7596336" y="3140967"/>
              <a:ext cx="1260000" cy="3603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전기 </a:t>
              </a:r>
              <a:r>
                <a:rPr lang="ko-KR" altLang="en-US" sz="12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파트장</a:t>
              </a:r>
              <a:endParaRPr lang="ko-KR" altLang="en-US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7596336" y="3501330"/>
              <a:ext cx="1260001" cy="288000"/>
              <a:chOff x="3923929" y="2976562"/>
              <a:chExt cx="1294184" cy="288000"/>
            </a:xfrm>
          </p:grpSpPr>
          <p:sp>
            <p:nvSpPr>
              <p:cNvPr id="111" name="직사각형 70"/>
              <p:cNvSpPr>
                <a:spLocks noChangeArrowheads="1"/>
              </p:cNvSpPr>
              <p:nvPr/>
            </p:nvSpPr>
            <p:spPr bwMode="auto">
              <a:xfrm>
                <a:off x="3923929" y="2976562"/>
                <a:ext cx="1294184" cy="288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11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         </a:t>
                </a:r>
                <a:r>
                  <a:rPr lang="ko-KR" altLang="en-US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권필준</a:t>
                </a:r>
              </a:p>
            </p:txBody>
          </p:sp>
          <p:sp>
            <p:nvSpPr>
              <p:cNvPr id="112" name="직사각형 111"/>
              <p:cNvSpPr>
                <a:spLocks noChangeArrowheads="1"/>
              </p:cNvSpPr>
              <p:nvPr/>
            </p:nvSpPr>
            <p:spPr bwMode="auto">
              <a:xfrm>
                <a:off x="3925888" y="2976563"/>
                <a:ext cx="504056" cy="28799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ko-KR" sz="1200" b="1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  <a:cs typeface="Arial" panose="020B0604020202020204" pitchFamily="34" charset="0"/>
                  </a:rPr>
                  <a:t>CJ</a:t>
                </a:r>
                <a:endParaRPr lang="ko-KR" altLang="en-US" sz="12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17</a:t>
            </a:fld>
            <a:endParaRPr lang="en-US" altLang="ko-KR" dirty="0"/>
          </a:p>
        </p:txBody>
      </p:sp>
      <p:grpSp>
        <p:nvGrpSpPr>
          <p:cNvPr id="113" name="그룹 35"/>
          <p:cNvGrpSpPr>
            <a:grpSpLocks/>
          </p:cNvGrpSpPr>
          <p:nvPr/>
        </p:nvGrpSpPr>
        <p:grpSpPr bwMode="auto">
          <a:xfrm>
            <a:off x="1722438" y="1557338"/>
            <a:ext cx="2483352" cy="296862"/>
            <a:chOff x="589112" y="2929136"/>
            <a:chExt cx="2016199" cy="297525"/>
          </a:xfrm>
        </p:grpSpPr>
        <p:sp>
          <p:nvSpPr>
            <p:cNvPr id="114" name="한쪽 모서리가 잘린 사각형 113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⑮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직원 조직도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-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현장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pic>
        <p:nvPicPr>
          <p:cNvPr id="118" name="그림 117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L$23:$BQ$30" spid="_x0000_s85003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4343" y="1710531"/>
            <a:ext cx="2463552" cy="1403434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9234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30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2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예 산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1735729" y="1628801"/>
            <a:ext cx="8624297" cy="4770530"/>
            <a:chOff x="592728" y="1628801"/>
            <a:chExt cx="8624297" cy="4770530"/>
          </a:xfrm>
        </p:grpSpPr>
        <p:sp>
          <p:nvSpPr>
            <p:cNvPr id="116" name="직사각형 115"/>
            <p:cNvSpPr/>
            <p:nvPr/>
          </p:nvSpPr>
          <p:spPr bwMode="black">
            <a:xfrm>
              <a:off x="592728" y="1628801"/>
              <a:ext cx="8624297" cy="4770530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  <a:extLst/>
          </p:spPr>
          <p:txBody>
            <a:bodyPr lIns="72000" tIns="72000" rIns="72000" bIns="72000"/>
            <a:lstStyle/>
            <a:p>
              <a:pPr marL="85725" indent="-85725" eaLnBrk="0" latinLnBrk="0" hangingPunct="0">
                <a:spcBef>
                  <a:spcPts val="300"/>
                </a:spcBef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  <a:p>
              <a:pPr marL="85725" indent="-85725" eaLnBrk="0" latinLnBrk="0" hangingPunct="0">
                <a:lnSpc>
                  <a:spcPct val="110000"/>
                </a:lnSpc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4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  <a:p>
              <a:pPr marL="85725" indent="-85725" eaLnBrk="0" latinLnBrk="0" hangingPunct="0">
                <a:lnSpc>
                  <a:spcPct val="110000"/>
                </a:lnSpc>
                <a:spcBef>
                  <a:spcPts val="600"/>
                </a:spcBef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 bwMode="auto">
            <a:xfrm>
              <a:off x="7968335" y="1718810"/>
              <a:ext cx="974656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latinLnBrk="0" hangingPunct="0"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en-US" altLang="ko-KR" sz="11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[</a:t>
              </a:r>
              <a:r>
                <a:rPr lang="ko-KR" altLang="en-US" sz="11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단위</a:t>
              </a:r>
              <a:r>
                <a:rPr lang="en-US" altLang="ko-KR" sz="11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lang="ko-KR" altLang="en-US" sz="11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억 원</a:t>
              </a:r>
              <a:r>
                <a:rPr lang="en-US" altLang="ko-KR" sz="11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]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18</a:t>
            </a:fld>
            <a:endParaRPr lang="en-US" altLang="ko-KR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842134" y="2033846"/>
          <a:ext cx="8404486" cy="4197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5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8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8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82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00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802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4464">
                <a:tc rowSpan="2" gridSpan="2"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구   분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144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전  체</a:t>
                      </a: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200" b="1" i="0" u="none" strike="noStrike" dirty="0" smtClean="0">
                        <a:solidFill>
                          <a:schemeClr val="bg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Offshore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Onshore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비 고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03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144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소계</a:t>
                      </a: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소계</a:t>
                      </a: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(%)</a:t>
                      </a: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68">
                <a:tc gridSpan="2"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매 출 액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5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5,132.3</a:t>
                      </a:r>
                    </a:p>
                  </a:txBody>
                  <a:tcPr marL="83077" marR="132923" marT="46800" marB="46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5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100.0%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5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3,550.2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5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100.0%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5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1,582.1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100.0%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868">
                <a:tc rowSpan="5">
                  <a:txBody>
                    <a:bodyPr/>
                    <a:lstStyle/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매</a:t>
                      </a:r>
                      <a:endParaRPr kumimoji="0" lang="en-US" altLang="ko-KR" sz="12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kumimoji="0" lang="en-US" altLang="ko-KR" sz="12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출</a:t>
                      </a:r>
                      <a:endParaRPr kumimoji="0" lang="en-US" altLang="ko-KR" sz="12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kumimoji="0" lang="en-US" altLang="ko-KR" sz="12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원</a:t>
                      </a:r>
                      <a:endParaRPr kumimoji="0" lang="en-US" altLang="ko-KR" sz="12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kumimoji="0" lang="en-US" altLang="ko-KR" sz="12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가</a:t>
                      </a:r>
                      <a:endParaRPr kumimoji="0" lang="en-US" altLang="ko-KR" sz="12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인 건 비</a:t>
                      </a:r>
                      <a:endParaRPr kumimoji="0" 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247.4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4.8%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154.1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4.3%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93.3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5.9%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56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자재비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2,523.5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49.2%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2,418.9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68.1%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104.6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6.6%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8792" marR="8792" marT="9525" marB="0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공사외주비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1,560.0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30.4%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363.4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10.3%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1,196.6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75.7%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8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경비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172.4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3.4%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56.5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1.6%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115.9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7.3%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8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사업관리비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67.8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1.3%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67.8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1.9%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0.0%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12">
                <a:tc gridSpan="2">
                  <a:txBody>
                    <a:bodyPr/>
                    <a:lstStyle/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매출원가 계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4,571.1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89.1%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3,060.7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86.2%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1,510.4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95.5%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8792" marR="8792" marT="9525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312">
                <a:tc gridSpan="2">
                  <a:txBody>
                    <a:bodyPr/>
                    <a:lstStyle/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일반관리비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112.1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2.2%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112.1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3.2%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0.0%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4312">
                <a:tc gridSpan="2">
                  <a:txBody>
                    <a:bodyPr/>
                    <a:lstStyle/>
                    <a:p>
                      <a:pPr algn="ctr" rtl="0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총 원가 계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4,683.2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91.3%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3,172.8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89.4%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1,510.4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4400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95.5%</a:t>
                      </a:r>
                      <a:endParaRPr kumimoji="0" lang="en-US" altLang="ko-KR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132923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5" name="그룹 35"/>
          <p:cNvGrpSpPr>
            <a:grpSpLocks/>
          </p:cNvGrpSpPr>
          <p:nvPr/>
        </p:nvGrpSpPr>
        <p:grpSpPr bwMode="auto">
          <a:xfrm>
            <a:off x="1722438" y="1493785"/>
            <a:ext cx="2483352" cy="296862"/>
            <a:chOff x="589112" y="2929136"/>
            <a:chExt cx="2016199" cy="297525"/>
          </a:xfrm>
        </p:grpSpPr>
        <p:sp>
          <p:nvSpPr>
            <p:cNvPr id="16" name="한쪽 모서리가 잘린 사각형 1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 견적예산 </a:t>
              </a: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총괄표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009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30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2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예 산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722439" y="1557339"/>
            <a:ext cx="8645455" cy="4841991"/>
            <a:chOff x="579438" y="1557338"/>
            <a:chExt cx="8645455" cy="4841991"/>
          </a:xfrm>
        </p:grpSpPr>
        <p:sp>
          <p:nvSpPr>
            <p:cNvPr id="9" name="직사각형 8"/>
            <p:cNvSpPr/>
            <p:nvPr/>
          </p:nvSpPr>
          <p:spPr bwMode="black">
            <a:xfrm>
              <a:off x="584893" y="1695498"/>
              <a:ext cx="8640000" cy="4703831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  <a:extLst/>
          </p:spPr>
          <p:txBody>
            <a:bodyPr lIns="72000" tIns="72000" rIns="72000" bIns="72000"/>
            <a:lstStyle/>
            <a:p>
              <a:pPr marL="85725" indent="-85725" eaLnBrk="0" latinLnBrk="0" hangingPunct="0">
                <a:spcBef>
                  <a:spcPts val="300"/>
                </a:spcBef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  <a:p>
              <a:pPr marL="85725" indent="-85725" eaLnBrk="0" latinLnBrk="0" hangingPunct="0">
                <a:lnSpc>
                  <a:spcPct val="110000"/>
                </a:lnSpc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4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  <a:p>
              <a:pPr marL="85725" indent="-85725" eaLnBrk="0" latinLnBrk="0" hangingPunct="0">
                <a:lnSpc>
                  <a:spcPct val="110000"/>
                </a:lnSpc>
                <a:spcBef>
                  <a:spcPts val="600"/>
                </a:spcBef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</p:txBody>
        </p:sp>
        <p:grpSp>
          <p:nvGrpSpPr>
            <p:cNvPr id="10" name="그룹 35"/>
            <p:cNvGrpSpPr>
              <a:grpSpLocks/>
            </p:cNvGrpSpPr>
            <p:nvPr/>
          </p:nvGrpSpPr>
          <p:grpSpPr bwMode="auto">
            <a:xfrm>
              <a:off x="579438" y="1557338"/>
              <a:ext cx="2016125" cy="296862"/>
              <a:chOff x="589112" y="2929136"/>
              <a:chExt cx="2016199" cy="297525"/>
            </a:xfrm>
          </p:grpSpPr>
          <p:sp>
            <p:nvSpPr>
              <p:cNvPr id="12" name="한쪽 모서리가 잘린 사각형 11"/>
              <p:cNvSpPr/>
              <p:nvPr/>
            </p:nvSpPr>
            <p:spPr bwMode="auto">
              <a:xfrm flipV="1">
                <a:off x="589112" y="2938682"/>
                <a:ext cx="1763777" cy="287979"/>
              </a:xfrm>
              <a:prstGeom prst="snip1Rect">
                <a:avLst>
                  <a:gd name="adj" fmla="val 50000"/>
                </a:avLst>
              </a:prstGeom>
              <a:solidFill>
                <a:srgbClr val="00206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latinLnBrk="0" hangingPunct="0">
                  <a:buClr>
                    <a:schemeClr val="tx1"/>
                  </a:buClr>
                  <a:defRPr/>
                </a:pPr>
                <a:endPara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 Narrow" pitchFamily="34" charset="0"/>
                  <a:ea typeface="현대하모니 L" pitchFamily="18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 bwMode="auto">
              <a:xfrm>
                <a:off x="598637" y="2929136"/>
                <a:ext cx="2006674" cy="288925"/>
              </a:xfrm>
              <a:prstGeom prst="rect">
                <a:avLst/>
              </a:prstGeom>
              <a:noFill/>
            </p:spPr>
            <p:txBody>
              <a:bodyPr wrap="none" lIns="90000" tIns="0" rIns="0" bIns="0" anchor="ctr"/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M" pitchFamily="18" charset="-127"/>
                    <a:ea typeface="현대하모니 M" pitchFamily="18" charset="-127"/>
                  </a:rPr>
                  <a:t>② 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현대하모니 M" pitchFamily="18" charset="-127"/>
                    <a:ea typeface="현대하모니 M" pitchFamily="18" charset="-127"/>
                  </a:rPr>
                  <a:t>매출계획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193360" y="2177280"/>
              <a:ext cx="101968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latinLnBrk="0" hangingPunct="0"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en-US" altLang="ko-KR" sz="11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[</a:t>
              </a:r>
              <a:r>
                <a:rPr lang="ko-KR" altLang="en-US" sz="11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단위</a:t>
              </a:r>
              <a:r>
                <a:rPr lang="en-US" altLang="ko-KR" sz="11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lang="ko-KR" altLang="en-US" sz="11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억 원</a:t>
              </a:r>
              <a:r>
                <a:rPr lang="en-US" altLang="ko-KR" sz="11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]</a:t>
              </a:r>
              <a:endPara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19</a:t>
            </a:fld>
            <a:endParaRPr lang="en-US" altLang="ko-KR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963817" y="2573905"/>
          <a:ext cx="8227639" cy="2425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2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2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4642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4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항  </a:t>
                      </a:r>
                      <a:r>
                        <a:rPr kumimoji="0" lang="ko-KR" altLang="en-US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목</a:t>
                      </a:r>
                      <a:endParaRPr kumimoji="0" lang="ko-KR" altLang="en-US" sz="14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4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en-US" altLang="ko-KR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14</a:t>
                      </a:r>
                      <a:r>
                        <a:rPr kumimoji="0" lang="ko-KR" altLang="en-US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년</a:t>
                      </a:r>
                      <a:endParaRPr kumimoji="0" lang="ko-KR" altLang="en-US" sz="14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4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en-US" altLang="ko-KR" sz="14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15</a:t>
                      </a:r>
                      <a:r>
                        <a:rPr kumimoji="0" lang="ko-KR" altLang="en-US" sz="14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년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en-US" altLang="ko-KR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15</a:t>
                      </a:r>
                      <a:r>
                        <a:rPr kumimoji="0" lang="ko-KR" altLang="en-US" sz="14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년 이후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합 계</a:t>
                      </a:r>
                      <a:endParaRPr kumimoji="0" lang="ko-KR" altLang="en-US" sz="14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626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매      출 </a:t>
                      </a:r>
                      <a:endParaRPr kumimoji="0" lang="en-US" sz="14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67.0</a:t>
                      </a:r>
                      <a:endParaRPr kumimoji="0" lang="en-US" altLang="ko-KR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1,651.0</a:t>
                      </a:r>
                      <a:endParaRPr kumimoji="0" lang="en-US" altLang="ko-KR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3,414.3</a:t>
                      </a:r>
                      <a:endParaRPr kumimoji="0" lang="en-US" altLang="ko-KR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5,132.3</a:t>
                      </a:r>
                      <a:endParaRPr kumimoji="0" lang="en-US" altLang="ko-KR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626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매출원가</a:t>
                      </a:r>
                      <a:endParaRPr kumimoji="0" lang="en-US" sz="14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60.0</a:t>
                      </a:r>
                      <a:endParaRPr kumimoji="0" lang="en-US" altLang="ko-KR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1,450.4</a:t>
                      </a:r>
                      <a:endParaRPr kumimoji="0" lang="en-US" altLang="ko-KR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3,060.7</a:t>
                      </a:r>
                      <a:endParaRPr kumimoji="0" lang="en-US" altLang="ko-KR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4,571.1</a:t>
                      </a:r>
                      <a:endParaRPr kumimoji="0" lang="en-US" altLang="ko-KR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626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ko-KR" altLang="en-US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매출이익</a:t>
                      </a:r>
                      <a:endParaRPr kumimoji="0" lang="en-US" sz="14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792" marR="879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7.0</a:t>
                      </a:r>
                      <a:endParaRPr kumimoji="0" lang="en-US" altLang="ko-KR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200.6</a:t>
                      </a:r>
                      <a:endParaRPr kumimoji="0" lang="en-US" altLang="ko-KR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353.6</a:t>
                      </a:r>
                      <a:endParaRPr kumimoji="0" lang="en-US" altLang="ko-KR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561.2</a:t>
                      </a:r>
                      <a:endParaRPr kumimoji="0" lang="ko-KR" altLang="en-US" sz="14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3077" marR="132923" marT="46800" marB="46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353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3" name="Rectangle 2"/>
          <p:cNvSpPr>
            <a:spLocks noChangeArrowheads="1"/>
          </p:cNvSpPr>
          <p:nvPr/>
        </p:nvSpPr>
        <p:spPr bwMode="auto">
          <a:xfrm>
            <a:off x="1487488" y="908051"/>
            <a:ext cx="9244012" cy="5616575"/>
          </a:xfrm>
          <a:prstGeom prst="rect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90000" rIns="90000" bIns="46800"/>
          <a:lstStyle>
            <a:lvl1pPr marL="342900" indent="-3429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280988" indent="-2794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defTabSz="900113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defTabSz="900113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lvl="1" eaLnBrk="1" latinLnBrk="0" hangingPunct="1">
              <a:buClr>
                <a:srgbClr val="004785"/>
              </a:buClr>
              <a:buFont typeface="Wingdings" pitchFamily="2" charset="2"/>
              <a:buChar char="n"/>
            </a:pPr>
            <a:endParaRPr kumimoji="0" lang="en-GB" altLang="ko-KR" sz="1400" dirty="0">
              <a:solidFill>
                <a:srgbClr val="004785"/>
              </a:solidFill>
              <a:latin typeface="Arial" charset="0"/>
              <a:ea typeface="현대하모니 L" pitchFamily="18" charset="-127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black">
          <a:xfrm>
            <a:off x="2559458" y="606426"/>
            <a:ext cx="1135247" cy="5232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8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B" pitchFamily="18" charset="-127"/>
                <a:ea typeface="현대하모니 B" pitchFamily="18" charset="-127"/>
              </a:rPr>
              <a:t> 목 차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325235" y="1528716"/>
            <a:ext cx="11216355" cy="4510574"/>
            <a:chOff x="1182234" y="1528716"/>
            <a:chExt cx="11216355" cy="4510574"/>
          </a:xfrm>
        </p:grpSpPr>
        <p:grpSp>
          <p:nvGrpSpPr>
            <p:cNvPr id="5" name="그룹 4"/>
            <p:cNvGrpSpPr/>
            <p:nvPr/>
          </p:nvGrpSpPr>
          <p:grpSpPr>
            <a:xfrm>
              <a:off x="1515751" y="1963851"/>
              <a:ext cx="10882502" cy="553998"/>
              <a:chOff x="1515751" y="1963851"/>
              <a:chExt cx="10882502" cy="553998"/>
            </a:xfrm>
          </p:grpSpPr>
          <p:sp>
            <p:nvSpPr>
              <p:cNvPr id="38" name="TextBox 22"/>
              <p:cNvSpPr txBox="1">
                <a:spLocks noChangeArrowheads="1"/>
              </p:cNvSpPr>
              <p:nvPr/>
            </p:nvSpPr>
            <p:spPr bwMode="auto">
              <a:xfrm>
                <a:off x="1515751" y="1963851"/>
                <a:ext cx="1147750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r>
                  <a:rPr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1. 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사업 개요</a:t>
                </a:r>
                <a:endPara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sp>
            <p:nvSpPr>
              <p:cNvPr id="51" name="TextBox 31"/>
              <p:cNvSpPr txBox="1">
                <a:spLocks noChangeArrowheads="1"/>
              </p:cNvSpPr>
              <p:nvPr/>
            </p:nvSpPr>
            <p:spPr bwMode="auto">
              <a:xfrm>
                <a:off x="11737816" y="2194884"/>
                <a:ext cx="660437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2~10p</a:t>
                </a:r>
                <a:endParaRPr lang="ko-KR" altLang="en-US" sz="18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 bwMode="auto">
              <a:xfrm>
                <a:off x="9993560" y="2333820"/>
                <a:ext cx="151288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" name="TextBox 1"/>
            <p:cNvSpPr txBox="1"/>
            <p:nvPr/>
          </p:nvSpPr>
          <p:spPr>
            <a:xfrm>
              <a:off x="1182234" y="1528716"/>
              <a:ext cx="219559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defTabSz="900113" latinLnBrk="0">
                <a:lnSpc>
                  <a:spcPct val="200000"/>
                </a:lnSpc>
                <a:defRPr kumimoji="0" sz="18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현대하모니 M" pitchFamily="18" charset="-127"/>
                  <a:ea typeface="현대하모니 M" pitchFamily="18" charset="-127"/>
                </a:defRPr>
              </a:lvl1pPr>
            </a:lstStyle>
            <a:p>
              <a:pPr>
                <a:defRPr/>
              </a:pPr>
              <a:r>
                <a:rPr lang="en-US" altLang="ko-KR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</a:rPr>
                <a:t>TVEP </a:t>
              </a:r>
              <a:r>
                <a:rPr lang="ko-KR" altLang="en-US" sz="2000" dirty="0">
                  <a:ln>
                    <a:solidFill>
                      <a:prstClr val="white">
                        <a:alpha val="0"/>
                      </a:prstClr>
                    </a:solidFill>
                  </a:ln>
                </a:rPr>
                <a:t>사업수행 계획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218720" y="5232850"/>
              <a:ext cx="6831123" cy="553998"/>
              <a:chOff x="1218720" y="4964015"/>
              <a:chExt cx="6831123" cy="553998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218720" y="4964015"/>
                <a:ext cx="65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endParaRPr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206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sp>
            <p:nvSpPr>
              <p:cNvPr id="39" name="TextBox 31"/>
              <p:cNvSpPr txBox="1">
                <a:spLocks noChangeArrowheads="1"/>
              </p:cNvSpPr>
              <p:nvPr/>
            </p:nvSpPr>
            <p:spPr bwMode="auto">
              <a:xfrm>
                <a:off x="8049778" y="5113547"/>
                <a:ext cx="65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endParaRPr lang="ko-KR" altLang="en-US" sz="18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2060"/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1515751" y="2353130"/>
              <a:ext cx="10882670" cy="553998"/>
              <a:chOff x="1515583" y="1987595"/>
              <a:chExt cx="10882670" cy="553998"/>
            </a:xfrm>
          </p:grpSpPr>
          <p:sp>
            <p:nvSpPr>
              <p:cNvPr id="41" name="TextBox 22"/>
              <p:cNvSpPr txBox="1">
                <a:spLocks noChangeArrowheads="1"/>
              </p:cNvSpPr>
              <p:nvPr/>
            </p:nvSpPr>
            <p:spPr bwMode="auto">
              <a:xfrm>
                <a:off x="1515583" y="1987595"/>
                <a:ext cx="674865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r>
                  <a:rPr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2. 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예산</a:t>
                </a:r>
                <a:endPara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sp>
            <p:nvSpPr>
              <p:cNvPr id="42" name="TextBox 31"/>
              <p:cNvSpPr txBox="1">
                <a:spLocks noChangeArrowheads="1"/>
              </p:cNvSpPr>
              <p:nvPr/>
            </p:nvSpPr>
            <p:spPr bwMode="auto">
              <a:xfrm>
                <a:off x="11607972" y="2194884"/>
                <a:ext cx="790281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11~13p</a:t>
                </a:r>
                <a:endParaRPr lang="ko-KR" altLang="en-US" sz="18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cxnSp>
            <p:nvCxnSpPr>
              <p:cNvPr id="43" name="직선 연결선 42"/>
              <p:cNvCxnSpPr/>
              <p:nvPr/>
            </p:nvCxnSpPr>
            <p:spPr bwMode="auto">
              <a:xfrm>
                <a:off x="9993560" y="2333820"/>
                <a:ext cx="151288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4" name="그룹 43"/>
            <p:cNvGrpSpPr/>
            <p:nvPr/>
          </p:nvGrpSpPr>
          <p:grpSpPr>
            <a:xfrm>
              <a:off x="1515751" y="2742409"/>
              <a:ext cx="10882670" cy="553998"/>
              <a:chOff x="1515583" y="2005460"/>
              <a:chExt cx="10882670" cy="553998"/>
            </a:xfrm>
          </p:grpSpPr>
          <p:sp>
            <p:nvSpPr>
              <p:cNvPr id="45" name="TextBox 22"/>
              <p:cNvSpPr txBox="1">
                <a:spLocks noChangeArrowheads="1"/>
              </p:cNvSpPr>
              <p:nvPr/>
            </p:nvSpPr>
            <p:spPr bwMode="auto">
              <a:xfrm>
                <a:off x="1515583" y="2005460"/>
                <a:ext cx="1147750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r>
                  <a:rPr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3. 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공정 계획</a:t>
                </a:r>
                <a:endPara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sp>
            <p:nvSpPr>
              <p:cNvPr id="46" name="TextBox 31"/>
              <p:cNvSpPr txBox="1">
                <a:spLocks noChangeArrowheads="1"/>
              </p:cNvSpPr>
              <p:nvPr/>
            </p:nvSpPr>
            <p:spPr bwMode="auto">
              <a:xfrm>
                <a:off x="11607972" y="2194884"/>
                <a:ext cx="790281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14~15p</a:t>
                </a:r>
                <a:endParaRPr lang="ko-KR" altLang="en-US" sz="18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cxnSp>
            <p:nvCxnSpPr>
              <p:cNvPr id="47" name="직선 연결선 46"/>
              <p:cNvCxnSpPr/>
              <p:nvPr/>
            </p:nvCxnSpPr>
            <p:spPr bwMode="auto">
              <a:xfrm>
                <a:off x="9993560" y="2333820"/>
                <a:ext cx="151288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8" name="그룹 47"/>
            <p:cNvGrpSpPr/>
            <p:nvPr/>
          </p:nvGrpSpPr>
          <p:grpSpPr>
            <a:xfrm>
              <a:off x="1515751" y="3131688"/>
              <a:ext cx="10882838" cy="553998"/>
              <a:chOff x="1515415" y="2023920"/>
              <a:chExt cx="10882838" cy="553998"/>
            </a:xfrm>
          </p:grpSpPr>
          <p:sp>
            <p:nvSpPr>
              <p:cNvPr id="52" name="TextBox 22"/>
              <p:cNvSpPr txBox="1">
                <a:spLocks noChangeArrowheads="1"/>
              </p:cNvSpPr>
              <p:nvPr/>
            </p:nvSpPr>
            <p:spPr bwMode="auto">
              <a:xfrm>
                <a:off x="1515415" y="2023920"/>
                <a:ext cx="1147750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r>
                  <a:rPr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4. 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설계 계획</a:t>
                </a:r>
                <a:endPara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sp>
            <p:nvSpPr>
              <p:cNvPr id="53" name="TextBox 31"/>
              <p:cNvSpPr txBox="1">
                <a:spLocks noChangeArrowheads="1"/>
              </p:cNvSpPr>
              <p:nvPr/>
            </p:nvSpPr>
            <p:spPr bwMode="auto">
              <a:xfrm>
                <a:off x="11607972" y="2194884"/>
                <a:ext cx="790281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16~19p</a:t>
                </a:r>
                <a:endParaRPr lang="ko-KR" altLang="en-US" sz="18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cxnSp>
            <p:nvCxnSpPr>
              <p:cNvPr id="54" name="직선 연결선 53"/>
              <p:cNvCxnSpPr/>
              <p:nvPr/>
            </p:nvCxnSpPr>
            <p:spPr bwMode="auto">
              <a:xfrm>
                <a:off x="9993560" y="2333820"/>
                <a:ext cx="151288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5" name="그룹 54"/>
            <p:cNvGrpSpPr/>
            <p:nvPr/>
          </p:nvGrpSpPr>
          <p:grpSpPr>
            <a:xfrm>
              <a:off x="1515751" y="3520967"/>
              <a:ext cx="10879869" cy="553998"/>
              <a:chOff x="1518384" y="2056090"/>
              <a:chExt cx="10879869" cy="553998"/>
            </a:xfrm>
          </p:grpSpPr>
          <p:sp>
            <p:nvSpPr>
              <p:cNvPr id="56" name="TextBox 22"/>
              <p:cNvSpPr txBox="1">
                <a:spLocks noChangeArrowheads="1"/>
              </p:cNvSpPr>
              <p:nvPr/>
            </p:nvSpPr>
            <p:spPr bwMode="auto">
              <a:xfrm>
                <a:off x="1518384" y="2056090"/>
                <a:ext cx="1147750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r>
                  <a:rPr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5.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 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구매 계획</a:t>
                </a:r>
                <a:endPara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sp>
            <p:nvSpPr>
              <p:cNvPr id="57" name="TextBox 31"/>
              <p:cNvSpPr txBox="1">
                <a:spLocks noChangeArrowheads="1"/>
              </p:cNvSpPr>
              <p:nvPr/>
            </p:nvSpPr>
            <p:spPr bwMode="auto">
              <a:xfrm>
                <a:off x="12003914" y="2194884"/>
                <a:ext cx="394339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20p</a:t>
                </a:r>
                <a:endParaRPr lang="ko-KR" altLang="en-US" sz="18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cxnSp>
            <p:nvCxnSpPr>
              <p:cNvPr id="58" name="직선 연결선 57"/>
              <p:cNvCxnSpPr/>
              <p:nvPr/>
            </p:nvCxnSpPr>
            <p:spPr bwMode="auto">
              <a:xfrm>
                <a:off x="9993560" y="2333820"/>
                <a:ext cx="151288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9" name="그룹 58"/>
            <p:cNvGrpSpPr/>
            <p:nvPr/>
          </p:nvGrpSpPr>
          <p:grpSpPr>
            <a:xfrm>
              <a:off x="1515751" y="3910246"/>
              <a:ext cx="10880037" cy="553998"/>
              <a:chOff x="1518216" y="2079834"/>
              <a:chExt cx="10880037" cy="553998"/>
            </a:xfrm>
          </p:grpSpPr>
          <p:sp>
            <p:nvSpPr>
              <p:cNvPr id="60" name="TextBox 22"/>
              <p:cNvSpPr txBox="1">
                <a:spLocks noChangeArrowheads="1"/>
              </p:cNvSpPr>
              <p:nvPr/>
            </p:nvSpPr>
            <p:spPr bwMode="auto">
              <a:xfrm>
                <a:off x="1518216" y="2079834"/>
                <a:ext cx="1822615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r>
                  <a:rPr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6.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 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하도급 수행 계획</a:t>
                </a:r>
                <a:endPara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sp>
            <p:nvSpPr>
              <p:cNvPr id="61" name="TextBox 31"/>
              <p:cNvSpPr txBox="1">
                <a:spLocks noChangeArrowheads="1"/>
              </p:cNvSpPr>
              <p:nvPr/>
            </p:nvSpPr>
            <p:spPr bwMode="auto">
              <a:xfrm>
                <a:off x="11607972" y="2194884"/>
                <a:ext cx="790281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21~29p</a:t>
                </a:r>
                <a:endParaRPr lang="ko-KR" altLang="en-US" sz="18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cxnSp>
            <p:nvCxnSpPr>
              <p:cNvPr id="62" name="직선 연결선 61"/>
              <p:cNvCxnSpPr/>
              <p:nvPr/>
            </p:nvCxnSpPr>
            <p:spPr bwMode="auto">
              <a:xfrm>
                <a:off x="9993560" y="2333820"/>
                <a:ext cx="151288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그룹 62"/>
            <p:cNvGrpSpPr/>
            <p:nvPr/>
          </p:nvGrpSpPr>
          <p:grpSpPr>
            <a:xfrm>
              <a:off x="1515751" y="4299525"/>
              <a:ext cx="10880037" cy="553998"/>
              <a:chOff x="1518216" y="2097699"/>
              <a:chExt cx="10880037" cy="553998"/>
            </a:xfrm>
          </p:grpSpPr>
          <p:sp>
            <p:nvSpPr>
              <p:cNvPr id="64" name="TextBox 22"/>
              <p:cNvSpPr txBox="1">
                <a:spLocks noChangeArrowheads="1"/>
              </p:cNvSpPr>
              <p:nvPr/>
            </p:nvSpPr>
            <p:spPr bwMode="auto">
              <a:xfrm>
                <a:off x="1518216" y="2097699"/>
                <a:ext cx="1147750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r>
                  <a:rPr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7. 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공사 계획</a:t>
                </a:r>
                <a:endPara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sp>
            <p:nvSpPr>
              <p:cNvPr id="65" name="TextBox 31"/>
              <p:cNvSpPr txBox="1">
                <a:spLocks noChangeArrowheads="1"/>
              </p:cNvSpPr>
              <p:nvPr/>
            </p:nvSpPr>
            <p:spPr bwMode="auto">
              <a:xfrm>
                <a:off x="11607972" y="2194884"/>
                <a:ext cx="790281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30~32p</a:t>
                </a:r>
                <a:endParaRPr lang="ko-KR" altLang="en-US" sz="18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cxnSp>
            <p:nvCxnSpPr>
              <p:cNvPr id="66" name="직선 연결선 65"/>
              <p:cNvCxnSpPr/>
              <p:nvPr/>
            </p:nvCxnSpPr>
            <p:spPr bwMode="auto">
              <a:xfrm>
                <a:off x="9993560" y="2333820"/>
                <a:ext cx="151288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7" name="그룹 66"/>
            <p:cNvGrpSpPr/>
            <p:nvPr/>
          </p:nvGrpSpPr>
          <p:grpSpPr>
            <a:xfrm>
              <a:off x="1515751" y="4688804"/>
              <a:ext cx="10880205" cy="1350486"/>
              <a:chOff x="1518048" y="2121443"/>
              <a:chExt cx="10880205" cy="1350486"/>
            </a:xfrm>
          </p:grpSpPr>
          <p:sp>
            <p:nvSpPr>
              <p:cNvPr id="68" name="TextBox 22"/>
              <p:cNvSpPr txBox="1">
                <a:spLocks noChangeArrowheads="1"/>
              </p:cNvSpPr>
              <p:nvPr/>
            </p:nvSpPr>
            <p:spPr bwMode="auto">
              <a:xfrm>
                <a:off x="1518048" y="2121443"/>
                <a:ext cx="2093522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r>
                  <a:rPr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8. 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예상 </a:t>
                </a:r>
                <a:r>
                  <a:rPr lang="ko-KR" altLang="en-US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리스크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 및 대책</a:t>
                </a:r>
                <a:endPara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sp>
            <p:nvSpPr>
              <p:cNvPr id="69" name="TextBox 31"/>
              <p:cNvSpPr txBox="1">
                <a:spLocks noChangeArrowheads="1"/>
              </p:cNvSpPr>
              <p:nvPr/>
            </p:nvSpPr>
            <p:spPr bwMode="auto">
              <a:xfrm>
                <a:off x="12003914" y="2194884"/>
                <a:ext cx="394339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r>
                  <a:rPr lang="en-US" altLang="ko-KR" sz="18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33p</a:t>
                </a:r>
                <a:endParaRPr lang="ko-KR" altLang="en-US" sz="18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cxnSp>
            <p:nvCxnSpPr>
              <p:cNvPr id="70" name="직선 연결선 69"/>
              <p:cNvCxnSpPr/>
              <p:nvPr/>
            </p:nvCxnSpPr>
            <p:spPr bwMode="auto">
              <a:xfrm>
                <a:off x="9993560" y="2333820"/>
                <a:ext cx="151288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9" name="TextBox 22"/>
              <p:cNvSpPr txBox="1">
                <a:spLocks noChangeArrowheads="1"/>
              </p:cNvSpPr>
              <p:nvPr/>
            </p:nvSpPr>
            <p:spPr bwMode="auto">
              <a:xfrm>
                <a:off x="1518048" y="2510721"/>
                <a:ext cx="1551707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r>
                  <a:rPr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9. 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안전관리 계획</a:t>
                </a:r>
                <a:endPara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sp>
            <p:nvSpPr>
              <p:cNvPr id="50" name="TextBox 22"/>
              <p:cNvSpPr txBox="1">
                <a:spLocks noChangeArrowheads="1"/>
              </p:cNvSpPr>
              <p:nvPr/>
            </p:nvSpPr>
            <p:spPr bwMode="auto">
              <a:xfrm>
                <a:off x="1518048" y="2917931"/>
                <a:ext cx="2425344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r>
                  <a:rPr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10.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 </a:t>
                </a:r>
                <a:r>
                  <a:rPr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현대하모니 M" pitchFamily="18" charset="-127"/>
                    <a:ea typeface="현대하모니 M" pitchFamily="18" charset="-127"/>
                  </a:rPr>
                  <a:t>지원 및 협조 요청사항</a:t>
                </a:r>
                <a:endPara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1518552" y="4824285"/>
              <a:ext cx="6531459" cy="553998"/>
              <a:chOff x="1518384" y="1902249"/>
              <a:chExt cx="6531459" cy="553998"/>
            </a:xfrm>
          </p:grpSpPr>
          <p:sp>
            <p:nvSpPr>
              <p:cNvPr id="72" name="TextBox 22"/>
              <p:cNvSpPr txBox="1">
                <a:spLocks noChangeArrowheads="1"/>
              </p:cNvSpPr>
              <p:nvPr/>
            </p:nvSpPr>
            <p:spPr bwMode="auto">
              <a:xfrm>
                <a:off x="1518384" y="1902249"/>
                <a:ext cx="65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00113" latinLnBrk="0">
                  <a:lnSpc>
                    <a:spcPct val="200000"/>
                  </a:lnSpc>
                  <a:defRPr/>
                </a:pPr>
                <a:endParaRPr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  <p:sp>
            <p:nvSpPr>
              <p:cNvPr id="73" name="TextBox 31"/>
              <p:cNvSpPr txBox="1">
                <a:spLocks noChangeArrowheads="1"/>
              </p:cNvSpPr>
              <p:nvPr/>
            </p:nvSpPr>
            <p:spPr bwMode="auto">
              <a:xfrm>
                <a:off x="8049778" y="2105789"/>
                <a:ext cx="65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Elephant" pitchFamily="18" charset="0"/>
                    <a:ea typeface="HY헤드라인M" pitchFamily="18" charset="-127"/>
                  </a:defRPr>
                </a:lvl9pPr>
              </a:lstStyle>
              <a:p>
                <a:pPr algn="r" eaLnBrk="1" hangingPunct="1">
                  <a:defRPr/>
                </a:pPr>
                <a:endParaRPr lang="ko-KR" altLang="en-US" sz="18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현대하모니 M" pitchFamily="18" charset="-127"/>
                  <a:ea typeface="현대하모니 M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2657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1719263" y="1127130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2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예 산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20</a:t>
            </a:fld>
            <a:endParaRPr lang="en-US" altLang="ko-KR" dirty="0"/>
          </a:p>
        </p:txBody>
      </p:sp>
      <p:sp>
        <p:nvSpPr>
          <p:cNvPr id="17" name="한쪽 모서리가 잘린 사각형 16"/>
          <p:cNvSpPr/>
          <p:nvPr/>
        </p:nvSpPr>
        <p:spPr bwMode="auto">
          <a:xfrm flipV="1">
            <a:off x="1719263" y="1576014"/>
            <a:ext cx="2329926" cy="287337"/>
          </a:xfrm>
          <a:prstGeom prst="snip1Rect">
            <a:avLst>
              <a:gd name="adj" fmla="val 50000"/>
            </a:avLst>
          </a:prstGeom>
          <a:solidFill>
            <a:srgbClr val="002060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0" latinLnBrk="0" hangingPunct="0">
              <a:buClr>
                <a:schemeClr val="tx1"/>
              </a:buClr>
              <a:defRPr/>
            </a:pP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46350" y="2072489"/>
            <a:ext cx="10196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[</a:t>
            </a:r>
            <a:r>
              <a:rPr lang="ko-KR" altLang="en-US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단위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억 원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]</a:t>
            </a:r>
            <a:endParaRPr lang="en-US" altLang="ko-KR" sz="1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TextBox 39"/>
          <p:cNvSpPr txBox="1">
            <a:spLocks noChangeArrowheads="1"/>
          </p:cNvSpPr>
          <p:nvPr/>
        </p:nvSpPr>
        <p:spPr bwMode="auto">
          <a:xfrm>
            <a:off x="4160786" y="1472879"/>
            <a:ext cx="40054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defTabSz="900113" eaLnBrk="1" latinLnBrk="0" hangingPunct="1">
              <a:defRPr/>
            </a:pPr>
            <a:r>
              <a:rPr kumimoji="0" lang="ko-KR" altLang="en-US" sz="1100" b="1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kumimoji="0"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매  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출   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  </a:t>
            </a:r>
            <a:r>
              <a:rPr kumimoji="0"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익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 </a:t>
            </a:r>
            <a:r>
              <a:rPr kumimoji="0"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= </a:t>
            </a:r>
            <a:r>
              <a:rPr kumimoji="0"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561 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억 원</a:t>
            </a:r>
            <a:endParaRPr kumimoji="0" lang="en-US" altLang="ko-KR" sz="1100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defTabSz="900113" eaLnBrk="1" latinLnBrk="0" hangingPunct="1">
              <a:defRPr/>
            </a:pPr>
            <a:r>
              <a:rPr kumimoji="0" lang="ko-KR" altLang="en-US" sz="1100" b="1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kumimoji="0"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자금수지 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누계  </a:t>
            </a:r>
            <a:r>
              <a:rPr kumimoji="0"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- Max. 2018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년 </a:t>
            </a:r>
            <a:r>
              <a:rPr kumimoji="0"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월</a:t>
            </a:r>
            <a:r>
              <a:rPr kumimoji="0"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(769 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억 원</a:t>
            </a:r>
            <a:r>
              <a:rPr kumimoji="0"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  <a:p>
            <a:pPr defTabSz="900113" eaLnBrk="1" latinLnBrk="0" hangingPunct="1">
              <a:defRPr/>
            </a:pPr>
            <a:r>
              <a:rPr kumimoji="0"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	     - Min. 2015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년 </a:t>
            </a:r>
            <a:r>
              <a:rPr kumimoji="0"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11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월</a:t>
            </a:r>
            <a:r>
              <a:rPr kumimoji="0"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(-414 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억 원</a:t>
            </a:r>
            <a:r>
              <a:rPr kumimoji="0"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  <a:p>
            <a:pPr defTabSz="900113" eaLnBrk="1" latinLnBrk="0" hangingPunct="1">
              <a:defRPr/>
            </a:pPr>
            <a:r>
              <a:rPr kumimoji="0"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	     - Avg. 265 </a:t>
            </a:r>
            <a:r>
              <a:rPr kumimoji="0"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억 원</a:t>
            </a:r>
            <a:endParaRPr kumimoji="0"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1704135" y="1576014"/>
            <a:ext cx="2006600" cy="288281"/>
          </a:xfrm>
          <a:prstGeom prst="rect">
            <a:avLst/>
          </a:prstGeom>
          <a:noFill/>
        </p:spPr>
        <p:txBody>
          <a:bodyPr wrap="none" lIns="90000" tIns="0" rIns="0" bIns="0" anchor="ctr"/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/>
                <a:ea typeface="현대하모니 L"/>
              </a:rPr>
              <a:t>③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/>
                <a:ea typeface="현대하모니 L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자금수지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graphicFrame>
        <p:nvGraphicFramePr>
          <p:cNvPr id="11" name="차트 10"/>
          <p:cNvGraphicFramePr/>
          <p:nvPr/>
        </p:nvGraphicFramePr>
        <p:xfrm>
          <a:off x="1460485" y="2303875"/>
          <a:ext cx="9273080" cy="422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2031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2079293" y="1127126"/>
            <a:ext cx="8280732" cy="288925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defTabSz="900113" latinLnBrk="0"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공정 계획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 bwMode="black">
          <a:xfrm>
            <a:off x="1727893" y="1695500"/>
            <a:ext cx="8640000" cy="474883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9" y="1557338"/>
            <a:ext cx="2528357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Key Milestone</a:t>
              </a:r>
            </a:p>
          </p:txBody>
        </p:sp>
      </p:grp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719264" y="1127126"/>
            <a:ext cx="288025" cy="288925"/>
          </a:xfrm>
          <a:prstGeom prst="rect">
            <a:avLst/>
          </a:prstGeom>
          <a:solidFill>
            <a:srgbClr val="002060"/>
          </a:solidFill>
          <a:ln w="12700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algn="ctr" defTabSz="900113" latinLnBrk="0">
              <a:defRPr/>
            </a:pPr>
            <a:r>
              <a: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21</a:t>
            </a:fld>
            <a:endParaRPr lang="en-US" altLang="ko-KR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2027392" y="1963791"/>
          <a:ext cx="8074053" cy="4345535"/>
        </p:xfrm>
        <a:graphic>
          <a:graphicData uri="http://schemas.openxmlformats.org/drawingml/2006/table">
            <a:tbl>
              <a:tblPr/>
              <a:tblGrid>
                <a:gridCol w="85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95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0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Key Milestone</a:t>
                      </a:r>
                      <a:endParaRPr kumimoji="0" lang="ko-KR" altLang="en-US" sz="14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Month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Remarks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Commencement Date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1M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2015-03-31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Marine Work Start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4M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2015-07-01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Barge Pier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Power</a:t>
                      </a:r>
                      <a:r>
                        <a:rPr kumimoji="0" lang="en-US" altLang="ko-KR" sz="14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block Civil Work</a:t>
                      </a:r>
                      <a:endParaRPr kumimoji="0" lang="en-US" altLang="ko-KR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6M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2015-09-23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rgbClr val="1016FC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1st Boiler Steel Structure Erection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11M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2016-02-02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rgbClr val="1016FC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3D Model Review(90%)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14M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2016-05-12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Back Feed Power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24M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2017-03-01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rgbClr val="1016FC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 #1 Initial Oil Firing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27M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2017-06-01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 #1 Synchronization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30M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2017-09-01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 #1 Completion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33M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2017-12-30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 #2 Completion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36M</a:t>
                      </a:r>
                      <a:endParaRPr kumimoji="0" lang="ko-KR" altLang="en-US" sz="14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2018-03-30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 #1 + 3M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025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22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 bwMode="black">
          <a:xfrm>
            <a:off x="1727893" y="1701478"/>
            <a:ext cx="8640000" cy="474285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6" name="그룹 35"/>
          <p:cNvGrpSpPr>
            <a:grpSpLocks/>
          </p:cNvGrpSpPr>
          <p:nvPr/>
        </p:nvGrpSpPr>
        <p:grpSpPr bwMode="auto">
          <a:xfrm>
            <a:off x="1722439" y="1557338"/>
            <a:ext cx="2528357" cy="296862"/>
            <a:chOff x="589112" y="2929136"/>
            <a:chExt cx="2016199" cy="297525"/>
          </a:xfrm>
        </p:grpSpPr>
        <p:sp>
          <p:nvSpPr>
            <p:cNvPr id="7" name="한쪽 모서리가 잘린 사각형 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②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Project Master Schedule</a:t>
              </a:r>
            </a:p>
          </p:txBody>
        </p:sp>
      </p:grp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2079293" y="1127126"/>
            <a:ext cx="8280732" cy="288925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defTabSz="900113" latinLnBrk="0"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공정 계획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1719264" y="1127126"/>
            <a:ext cx="288025" cy="288925"/>
          </a:xfrm>
          <a:prstGeom prst="rect">
            <a:avLst/>
          </a:prstGeom>
          <a:solidFill>
            <a:srgbClr val="002060"/>
          </a:solidFill>
          <a:ln w="12700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algn="ctr" defTabSz="900113" latinLnBrk="0">
              <a:defRPr/>
            </a:pPr>
            <a:r>
              <a: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</a:t>
            </a:r>
          </a:p>
        </p:txBody>
      </p:sp>
      <p:pic>
        <p:nvPicPr>
          <p:cNvPr id="12" name="그림 11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AS$38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279" y="1879535"/>
            <a:ext cx="8517241" cy="45648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17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 bwMode="black">
          <a:xfrm>
            <a:off x="1727893" y="1710531"/>
            <a:ext cx="8640000" cy="473380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8" y="1557338"/>
            <a:ext cx="2663372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③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Project S-Curve (Overall)</a:t>
              </a:r>
            </a:p>
          </p:txBody>
        </p:sp>
      </p:grp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79293" y="1127126"/>
            <a:ext cx="8280732" cy="288925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defTabSz="900113" latinLnBrk="0"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공정 계획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719264" y="1127126"/>
            <a:ext cx="288025" cy="288925"/>
          </a:xfrm>
          <a:prstGeom prst="rect">
            <a:avLst/>
          </a:prstGeom>
          <a:solidFill>
            <a:srgbClr val="002060"/>
          </a:solidFill>
          <a:ln w="12700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 algn="ctr" defTabSz="900113" latinLnBrk="0">
              <a:defRPr/>
            </a:pPr>
            <a:r>
              <a: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23</a:t>
            </a:fld>
            <a:endParaRPr lang="en-US" altLang="ko-KR" dirty="0"/>
          </a:p>
        </p:txBody>
      </p:sp>
      <p:graphicFrame>
        <p:nvGraphicFramePr>
          <p:cNvPr id="12" name="차트 11" hidden="1"/>
          <p:cNvGraphicFramePr>
            <a:graphicFrameLocks/>
          </p:cNvGraphicFramePr>
          <p:nvPr>
            <p:extLst/>
          </p:nvPr>
        </p:nvGraphicFramePr>
        <p:xfrm>
          <a:off x="2851151" y="2827338"/>
          <a:ext cx="14887575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 hidden="1"/>
          <p:cNvGraphicFramePr>
            <a:graphicFrameLocks/>
          </p:cNvGraphicFramePr>
          <p:nvPr/>
        </p:nvGraphicFramePr>
        <p:xfrm>
          <a:off x="2203451" y="2827339"/>
          <a:ext cx="14125575" cy="5667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 hidden="1"/>
          <p:cNvGraphicFramePr>
            <a:graphicFrameLocks/>
          </p:cNvGraphicFramePr>
          <p:nvPr/>
        </p:nvGraphicFramePr>
        <p:xfrm>
          <a:off x="6575426" y="3817939"/>
          <a:ext cx="3552825" cy="391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차트 16" hidden="1"/>
          <p:cNvGraphicFramePr>
            <a:graphicFrameLocks/>
          </p:cNvGraphicFramePr>
          <p:nvPr/>
        </p:nvGraphicFramePr>
        <p:xfrm>
          <a:off x="2203450" y="3341689"/>
          <a:ext cx="552450" cy="3743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차트 17" hidden="1"/>
          <p:cNvGraphicFramePr>
            <a:graphicFrameLocks/>
          </p:cNvGraphicFramePr>
          <p:nvPr>
            <p:extLst/>
          </p:nvPr>
        </p:nvGraphicFramePr>
        <p:xfrm>
          <a:off x="2422525" y="2827338"/>
          <a:ext cx="139065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차트 18" hidden="1"/>
          <p:cNvGraphicFramePr>
            <a:graphicFrameLocks/>
          </p:cNvGraphicFramePr>
          <p:nvPr/>
        </p:nvGraphicFramePr>
        <p:xfrm>
          <a:off x="2203451" y="3313114"/>
          <a:ext cx="676275" cy="385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47" y="1988841"/>
            <a:ext cx="8568000" cy="4342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8042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4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설계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 bwMode="black">
          <a:xfrm>
            <a:off x="1727893" y="1695500"/>
            <a:ext cx="8640000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40" y="1557338"/>
            <a:ext cx="1943291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 설계 최적화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24</a:t>
            </a:fld>
            <a:endParaRPr lang="en-US" altLang="ko-KR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1953243" y="1931782"/>
          <a:ext cx="8285514" cy="4236266"/>
        </p:xfrm>
        <a:graphic>
          <a:graphicData uri="http://schemas.openxmlformats.org/drawingml/2006/table">
            <a:tbl>
              <a:tblPr/>
              <a:tblGrid>
                <a:gridCol w="457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6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1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5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관리 항목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해결 방안</a:t>
                      </a:r>
                      <a:endParaRPr kumimoji="0" lang="en-US" altLang="ko-KR" sz="13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Pre-Engineering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Service  Work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수행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(2014.05 ~ 2014.09)</a:t>
                      </a:r>
                      <a:r>
                        <a:rPr kumimoji="0" lang="en-US" altLang="ko-KR" sz="14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3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▪ NTP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발급 전 설계 업무 진행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▪ PESA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기간 중 주기기 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 완료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   - Boiler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 완료 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(2014.10.16), PESA 10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주 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(NTP</a:t>
                      </a:r>
                      <a:r>
                        <a:rPr kumimoji="0" lang="en-US" altLang="ko-KR" sz="11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: 2015.03.04)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   - STG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 완료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(2014.11.10) , PESA 7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주 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(NTP : 2015.03.09)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4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Early Works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수행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(2014.10 ~ 2015. 03)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▪ Key Specification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발표회 실시 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(2014.12.18)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▪ NTP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이전 주요 도서 제출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   - Heat Balance Diagram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   - P&amp;ID Diagram (BOP System, Environmental System)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   - Site Layout / Plot Plan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   - Design Criteria for Civil &amp; Building Work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   - Single Line Diagram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   - Overall Control Configuration Diagram  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605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4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설계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 bwMode="black">
          <a:xfrm>
            <a:off x="1727893" y="1695500"/>
            <a:ext cx="8640000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40" y="1557338"/>
            <a:ext cx="1943291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 설계 최적화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25</a:t>
            </a:fld>
            <a:endParaRPr lang="en-US" altLang="ko-KR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1942071" y="1931847"/>
          <a:ext cx="8296688" cy="4341579"/>
        </p:xfrm>
        <a:graphic>
          <a:graphicData uri="http://schemas.openxmlformats.org/drawingml/2006/table">
            <a:tbl>
              <a:tblPr/>
              <a:tblGrid>
                <a:gridCol w="468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6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1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7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관리 항목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해결 방안</a:t>
                      </a:r>
                      <a:endParaRPr kumimoji="0" lang="en-US" altLang="ko-KR" sz="13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3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최적 설계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▪ PLOT PLAN(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건물 및 기기배치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최적화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▪ P&amp;ID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조기 확정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7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Cost Saving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▪ Equipment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Location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최적화를 통한 물량 절감 추진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▪ Value Engineering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통한 원가 절감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설계 품질 관리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▪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계약서 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Check List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활용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▪ 3D Modeling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활용하여 간섭 사항 확인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▪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유사 설계 자료 활용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41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Lessons &amp; Learned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(L/L)Review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▪ Project Lessons &amp; Learned Workshop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실시 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(2014.12.23)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- 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유사프로젝트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(CFPP/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CCPP 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사업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의 성공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실패사례 조사하여 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389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건의 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DB 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작성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- 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데이터베이스 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389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건 중 중요한 항목을 엄선하여 총  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39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건의  자료를  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PPT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로 작성하여 </a:t>
                      </a:r>
                      <a:endParaRPr kumimoji="0" lang="en-US" altLang="ko-KR" sz="105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Workshop</a:t>
                      </a:r>
                      <a:r>
                        <a:rPr kumimoji="0" lang="ko-KR" altLang="en-US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실시</a:t>
                      </a:r>
                      <a:r>
                        <a:rPr kumimoji="0" lang="en-US" altLang="ko-KR" sz="105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5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기타 사항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▪ </a:t>
                      </a:r>
                      <a:r>
                        <a:rPr kumimoji="0" lang="ko-KR" altLang="en-US" sz="13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성과품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일정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(MDL)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상시 확인 및 지연 도서 관리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▪ Pending Document List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MPR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에 포함하여 제출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▪ NTP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이후 </a:t>
                      </a:r>
                      <a:r>
                        <a:rPr kumimoji="0" lang="ko-KR" altLang="en-US" sz="13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발주처와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매월 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Monthly Progress Meeting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실시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- Pending Document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를 안건으로 </a:t>
                      </a:r>
                      <a:r>
                        <a:rPr kumimoji="0" lang="ko-KR" altLang="en-US" sz="11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발주처와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미팅 시 승인 독려</a:t>
                      </a: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27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26</a:t>
            </a:fld>
            <a:endParaRPr lang="en-US" altLang="ko-KR" dirty="0"/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5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구매 계획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 bwMode="black">
          <a:xfrm>
            <a:off x="1727893" y="1695500"/>
            <a:ext cx="8632132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9" name="그룹 35"/>
          <p:cNvGrpSpPr>
            <a:grpSpLocks/>
          </p:cNvGrpSpPr>
          <p:nvPr/>
        </p:nvGrpSpPr>
        <p:grpSpPr bwMode="auto">
          <a:xfrm>
            <a:off x="1722439" y="1557338"/>
            <a:ext cx="2016125" cy="296862"/>
            <a:chOff x="589112" y="2929136"/>
            <a:chExt cx="2016199" cy="297525"/>
          </a:xfrm>
        </p:grpSpPr>
        <p:sp>
          <p:nvSpPr>
            <p:cNvPr id="10" name="한쪽 모서리가 잘린 사각형 9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 자재 구매 계획  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090555" y="2431922"/>
            <a:ext cx="6300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(1)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주기기 계약 특이 사항 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090557" y="2834714"/>
          <a:ext cx="7740859" cy="333469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7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0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0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Item</a:t>
                      </a:r>
                      <a:endParaRPr kumimoji="0" lang="ko-KR" altLang="en-US" sz="14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Boiler </a:t>
                      </a:r>
                      <a:endParaRPr kumimoji="0" lang="ko-KR" altLang="en-US" sz="14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STG</a:t>
                      </a:r>
                      <a:endParaRPr kumimoji="0" lang="ko-KR" altLang="en-US" sz="14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0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Vendor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Amec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Foster Wheeler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ALSTOM Renewable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(Switzerland) Ltd.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0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P.O </a:t>
                      </a:r>
                      <a:r>
                        <a:rPr kumimoji="0" lang="ko-KR" alt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완료</a:t>
                      </a:r>
                      <a:endParaRPr kumimoji="0" lang="en-US" altLang="ko-KR" sz="13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(NTP Issue)</a:t>
                      </a:r>
                      <a:endParaRPr kumimoji="0" lang="ko-KR" altLang="en-US" sz="9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2014-10-14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(2015-03-04)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2014-11-10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(2015-03-09)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 금액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Boiler : USD 79,927,000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TSA</a:t>
                      </a:r>
                      <a:r>
                        <a:rPr kumimoji="0" lang="en-US" altLang="ko-KR" sz="13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(offshore) 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USD</a:t>
                      </a:r>
                      <a:r>
                        <a:rPr kumimoji="0" lang="en-US" altLang="ko-KR" sz="13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619.300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TSA(onshore) : USD 4,121,600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STG : EUR 26,226,000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TSA</a:t>
                      </a:r>
                      <a:r>
                        <a:rPr kumimoji="0" lang="en-US" altLang="ko-KR" sz="13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(onshore)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:</a:t>
                      </a:r>
                      <a:r>
                        <a:rPr kumimoji="0" lang="en-US" altLang="ko-KR" sz="13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EUR 800,000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0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Delivery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 #1 : 2016-08-23(Last)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 #2 : 2016-11-24(Last)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 #1 : 2016-06-23(Last)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 #2 : 2016-07-23(Last)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869523" y="2110287"/>
            <a:ext cx="2040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주기기 구매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업무 진행 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46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1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5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구매 계획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27</a:t>
            </a:fld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 bwMode="black">
          <a:xfrm>
            <a:off x="1727893" y="1695500"/>
            <a:ext cx="8632132" cy="48291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8" name="그룹 35"/>
          <p:cNvGrpSpPr>
            <a:grpSpLocks/>
          </p:cNvGrpSpPr>
          <p:nvPr/>
        </p:nvGrpSpPr>
        <p:grpSpPr bwMode="auto">
          <a:xfrm>
            <a:off x="1722439" y="1557338"/>
            <a:ext cx="2016125" cy="296862"/>
            <a:chOff x="589112" y="2929136"/>
            <a:chExt cx="2016199" cy="297525"/>
          </a:xfrm>
        </p:grpSpPr>
        <p:sp>
          <p:nvSpPr>
            <p:cNvPr id="19" name="한쪽 모서리가 잘린 사각형 18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 자재 구매 계획  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086269" y="2303875"/>
          <a:ext cx="8060180" cy="4160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15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5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25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Item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Status</a:t>
                      </a:r>
                      <a:endParaRPr kumimoji="0" lang="ko-KR" altLang="en-US" sz="13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Vendor</a:t>
                      </a:r>
                      <a:endParaRPr kumimoji="0" lang="ko-KR" altLang="en-US" sz="13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Delivery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Condenser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P.O 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완료 </a:t>
                      </a:r>
                      <a:endParaRPr kumimoji="0" lang="en-US" altLang="ko-KR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(2015-04-09)</a:t>
                      </a:r>
                      <a:endParaRPr kumimoji="0" lang="ko-KR" altLang="en-US" sz="9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 &amp; TC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12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Coal Handling System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P.O 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완료</a:t>
                      </a:r>
                      <a:r>
                        <a:rPr kumimoji="0" lang="ko-KR" altLang="en-US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(2015-04-08)</a:t>
                      </a:r>
                      <a:endParaRPr kumimoji="0" lang="ko-KR" altLang="en-US" sz="8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BDH 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12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Screw Ship Unloader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P.O 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완료</a:t>
                      </a:r>
                      <a:r>
                        <a:rPr kumimoji="0" lang="ko-KR" altLang="en-US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(2015-04-15)</a:t>
                      </a:r>
                      <a:endParaRPr kumimoji="0" lang="ko-KR" altLang="en-US" sz="8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Siwertell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AB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추천업체</a:t>
                      </a: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ko-KR" altLang="en-US" sz="8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 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Stacker &amp; </a:t>
                      </a:r>
                      <a:r>
                        <a:rPr kumimoji="0" lang="en-US" altLang="ko-KR" sz="13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Reclaimer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P.O 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완료 </a:t>
                      </a:r>
                      <a:endParaRPr kumimoji="0" lang="en-US" altLang="ko-KR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(2015-04-27)</a:t>
                      </a:r>
                      <a:endParaRPr kumimoji="0" lang="ko-KR" altLang="en-US" sz="8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HHI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16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CWP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P.O 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완료 </a:t>
                      </a:r>
                      <a:endParaRPr kumimoji="0" lang="en-US" altLang="ko-KR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(2015-05-14)</a:t>
                      </a:r>
                      <a:endParaRPr kumimoji="0" lang="ko-KR" altLang="en-US" sz="8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Hyosung </a:t>
                      </a:r>
                      <a:r>
                        <a:rPr kumimoji="0" lang="en-US" altLang="ko-KR" sz="13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Goodsprings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12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Steel Pile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P.O 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완료 </a:t>
                      </a:r>
                      <a:endParaRPr kumimoji="0" lang="en-US" altLang="ko-KR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(2015-03-23)</a:t>
                      </a:r>
                      <a:endParaRPr kumimoji="0" lang="ko-KR" altLang="en-US" sz="8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Hyundai </a:t>
                      </a:r>
                      <a:r>
                        <a:rPr kumimoji="0" lang="en-US" altLang="ko-KR" sz="13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Hysco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DCS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V/S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완료 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Emerson Singapore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발주처</a:t>
                      </a:r>
                      <a:r>
                        <a:rPr kumimoji="0" lang="ko-KR" altLang="en-US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추천업체</a:t>
                      </a: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13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Electrostatic</a:t>
                      </a:r>
                      <a:r>
                        <a:rPr kumimoji="0" lang="en-US" altLang="ko-KR" sz="13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Precipitator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P.O 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완료 </a:t>
                      </a:r>
                      <a:endParaRPr kumimoji="0" lang="en-US" altLang="ko-KR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(2015-05-27)</a:t>
                      </a:r>
                      <a:endParaRPr kumimoji="0" lang="ko-KR" altLang="en-US" sz="8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FEIDA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16 </a:t>
                      </a:r>
                      <a:r>
                        <a:rPr kumimoji="0" lang="ko-KR" altLang="en-US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HDPE</a:t>
                      </a:r>
                      <a:r>
                        <a:rPr kumimoji="0" lang="en-US" altLang="ko-KR" sz="13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Pipe for intake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P.O 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완료 </a:t>
                      </a:r>
                      <a:endParaRPr kumimoji="0" lang="en-US" altLang="ko-KR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(2015-05-07)</a:t>
                      </a:r>
                      <a:endParaRPr kumimoji="0" lang="ko-KR" altLang="en-US" sz="8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Agru</a:t>
                      </a: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Korea Co., Ltd.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 </a:t>
                      </a:r>
                      <a:r>
                        <a:rPr kumimoji="0" lang="ko-KR" altLang="en-US" sz="13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Power</a:t>
                      </a:r>
                      <a:r>
                        <a:rPr kumimoji="0" lang="en-US" altLang="ko-KR" sz="13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Transformer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P.O  </a:t>
                      </a:r>
                      <a:r>
                        <a:rPr kumimoji="0" lang="ko-KR" altLang="en-US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완료 </a:t>
                      </a:r>
                      <a:endParaRPr kumimoji="0" lang="en-US" altLang="ko-KR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(2015-06-09)</a:t>
                      </a:r>
                      <a:endParaRPr kumimoji="0" lang="ko-KR" altLang="en-US" sz="8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Hyosung</a:t>
                      </a:r>
                      <a:r>
                        <a:rPr kumimoji="0" lang="en-US" altLang="ko-KR" sz="13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Corporation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12</a:t>
                      </a:r>
                      <a:r>
                        <a:rPr kumimoji="0" lang="en-US" altLang="ko-KR" sz="13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3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</a:t>
                      </a:r>
                      <a:endParaRPr kumimoji="0" lang="en-US" altLang="ko-KR" sz="13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2000546" y="2033845"/>
            <a:ext cx="84905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1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(2) Critical &amp; Long Delivery Item </a:t>
            </a:r>
            <a:r>
              <a:rPr lang="ko-KR" altLang="en-US" sz="11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구매 진행 현황</a:t>
            </a:r>
            <a:endParaRPr lang="en-US" altLang="ko-KR" sz="11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69523" y="1824061"/>
            <a:ext cx="1938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Item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구매 업무 진행 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3688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5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구매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3" y="1695500"/>
            <a:ext cx="8640000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9" y="1557338"/>
            <a:ext cx="1898287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② 구매 계획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28</a:t>
            </a:fld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8841305" y="1698519"/>
            <a:ext cx="13501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(2015. 6. 22. </a:t>
            </a:r>
            <a:r>
              <a:rPr lang="ko-KR" altLang="en-US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현재</a:t>
            </a:r>
            <a:r>
              <a:rPr lang="en-US" altLang="ko-KR" sz="1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)</a:t>
            </a:r>
            <a:endParaRPr lang="en-US" altLang="ko-KR" sz="1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943487" y="1931783"/>
          <a:ext cx="8145904" cy="42495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76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7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76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76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536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Discipline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RFQ </a:t>
                      </a:r>
                      <a:r>
                        <a:rPr kumimoji="0" lang="en-US" sz="1300" b="1" kern="1200" dirty="0" err="1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Q'ty</a:t>
                      </a:r>
                      <a:endParaRPr kumimoji="0" 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RFQ </a:t>
                      </a:r>
                      <a:r>
                        <a:rPr kumimoji="0" lang="en-US" sz="13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Issue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PO </a:t>
                      </a:r>
                      <a:r>
                        <a:rPr kumimoji="0" 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Issue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(incl. L/I)</a:t>
                      </a:r>
                      <a:endParaRPr kumimoji="0" 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PO </a:t>
                      </a:r>
                      <a:r>
                        <a:rPr kumimoji="0" 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Status</a:t>
                      </a:r>
                      <a:endParaRPr kumimoji="0" 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2015. 03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2015. 04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2015. 05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2015. </a:t>
                      </a: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06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2015.07~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ME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27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18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PI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26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25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FF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EL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16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CI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16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13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EV</a:t>
                      </a:r>
                      <a:endParaRPr kumimoji="0" lang="ko-KR" alt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HVAC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CV,AR</a:t>
                      </a:r>
                      <a:endParaRPr kumimoji="0" lang="en-US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  <a:endParaRPr kumimoji="0" lang="ko-KR" altLang="en-US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ko-KR" sz="13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3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101</a:t>
                      </a:r>
                      <a:endParaRPr kumimoji="0" lang="en-US" altLang="ko-KR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48</a:t>
                      </a:r>
                      <a:endParaRPr kumimoji="0" lang="en-US" altLang="ko-KR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17</a:t>
                      </a:r>
                      <a:endParaRPr kumimoji="0" lang="en-US" altLang="ko-KR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ko-KR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</a:t>
                      </a:r>
                      <a:endParaRPr kumimoji="0" lang="en-US" altLang="ko-KR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ko-KR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</a:t>
                      </a:r>
                      <a:endParaRPr kumimoji="0" lang="en-US" altLang="ko-KR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80</a:t>
                      </a:r>
                      <a:endParaRPr kumimoji="0" lang="en-US" altLang="ko-KR" sz="13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01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5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구매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3" y="1695500"/>
            <a:ext cx="8640000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9" y="1557338"/>
            <a:ext cx="1898287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③ 자재 운송 계획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29</a:t>
            </a:fld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1844650" y="2019546"/>
            <a:ext cx="4248472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중량물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운송방안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25966" y="2426353"/>
            <a:ext cx="6905349" cy="250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차별적 운송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선정 및 스케줄 사전 협의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밀착 관리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▪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Item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규격별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Container / General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Bulk /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Heavy Lift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적합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</a:p>
          <a:p>
            <a:pPr>
              <a:spcBef>
                <a:spcPts val="300"/>
              </a:spcBef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▪ 자재 사전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납기 확인 및 위험요소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확인과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제거</a:t>
            </a:r>
          </a:p>
          <a:p>
            <a:pPr>
              <a:spcBef>
                <a:spcPts val="300"/>
              </a:spcBef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▪ 선사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화물감독 및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협력사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파견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현장 협업으로 관리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강화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spcBef>
                <a:spcPts val="300"/>
              </a:spcBef>
            </a:pP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선적 전 후 유관 부서 담당자와 선적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운송 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미팅 진행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▪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Vendor Kick Off Meeting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 운송 관련 미팅 진행</a:t>
            </a:r>
          </a:p>
          <a:p>
            <a:pPr>
              <a:spcBef>
                <a:spcPts val="300"/>
              </a:spcBef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▪ 중량화물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주기자재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특수재질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긴급자재 등 운송 전후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Check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사항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확인</a:t>
            </a:r>
          </a:p>
          <a:p>
            <a:pPr>
              <a:spcBef>
                <a:spcPts val="300"/>
              </a:spcBef>
            </a:pP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endParaRPr lang="ko-KR" altLang="ko-KR" sz="105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5437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black">
          <a:xfrm>
            <a:off x="1682750" y="169577"/>
            <a:ext cx="35637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eaLnBrk="1" hangingPunct="1"/>
            <a:r>
              <a:rPr lang="en-US" altLang="ko-KR" sz="3200" dirty="0">
                <a:latin typeface="현대하모니 B" pitchFamily="18" charset="-127"/>
                <a:ea typeface="현대하모니 B" pitchFamily="18" charset="-127"/>
              </a:rPr>
              <a:t>TVEP </a:t>
            </a:r>
            <a:r>
              <a:rPr lang="ko-KR" altLang="en-US" sz="3200" dirty="0">
                <a:latin typeface="현대하모니 B" pitchFamily="18" charset="-127"/>
                <a:ea typeface="현대하모니 B" pitchFamily="18" charset="-127"/>
              </a:rPr>
              <a:t>사업수행 </a:t>
            </a:r>
            <a:r>
              <a:rPr lang="ko-KR" altLang="en-US" sz="3200" dirty="0">
                <a:latin typeface="현대하모니 B" pitchFamily="18" charset="-127"/>
                <a:ea typeface="현대하모니 B" pitchFamily="18" charset="-127"/>
              </a:rPr>
              <a:t>계획</a:t>
            </a:r>
          </a:p>
        </p:txBody>
      </p:sp>
      <p:grpSp>
        <p:nvGrpSpPr>
          <p:cNvPr id="15363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사업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개요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aphicFrame>
        <p:nvGraphicFramePr>
          <p:cNvPr id="16" name="Group 167"/>
          <p:cNvGraphicFramePr>
            <a:graphicFrameLocks noGrp="1"/>
          </p:cNvGraphicFramePr>
          <p:nvPr>
            <p:extLst/>
          </p:nvPr>
        </p:nvGraphicFramePr>
        <p:xfrm>
          <a:off x="2229239" y="1894591"/>
          <a:ext cx="8052227" cy="4564320"/>
        </p:xfrm>
        <a:graphic>
          <a:graphicData uri="http://schemas.openxmlformats.org/drawingml/2006/table">
            <a:tbl>
              <a:tblPr firstRow="1" bandRow="1"/>
              <a:tblGrid>
                <a:gridCol w="121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26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6826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Project  Name</a:t>
                      </a:r>
                      <a:endParaRPr kumimoji="0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79388" indent="-179388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41438" algn="l"/>
                          <a:tab pos="1698625" algn="l"/>
                        </a:tabLst>
                        <a:defRPr/>
                      </a:pPr>
                      <a:r>
                        <a:rPr kumimoji="0" lang="en-US" altLang="ko-KR" sz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Therma</a:t>
                      </a:r>
                      <a:r>
                        <a:rPr kumimoji="0" lang="en-US" altLang="ko-KR" sz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dirty="0" err="1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Visayas</a:t>
                      </a:r>
                      <a:r>
                        <a:rPr kumimoji="0" lang="en-US" altLang="ko-KR" sz="120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aseline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Energy Project</a:t>
                      </a:r>
                      <a:endParaRPr kumimoji="0" lang="en-US" altLang="ko-KR" sz="1200" kern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79388" indent="-179388" algn="ctr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41438" algn="l"/>
                          <a:tab pos="1698625" algn="l"/>
                        </a:tabLst>
                        <a:defRPr/>
                      </a:pPr>
                      <a:r>
                        <a:rPr kumimoji="0" lang="en-US" altLang="ko-KR" sz="1200" kern="0" dirty="0" smtClean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Remarks</a:t>
                      </a:r>
                      <a:endParaRPr kumimoji="0" lang="en-US" altLang="ko-KR" sz="1200" kern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발 주 처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Therma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Visayas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Inc.        [</a:t>
                      </a:r>
                      <a:r>
                        <a:rPr kumimoji="0" lang="en-US" altLang="ko-KR" sz="11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Aboitiz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Power Corp.</a:t>
                      </a: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SPC]</a:t>
                      </a: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현장위치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Sitio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Looc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Barangay </a:t>
                      </a:r>
                      <a:r>
                        <a:rPr kumimoji="0" lang="en-US" altLang="ko-KR" sz="11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Bato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Toledo City, Philippines</a:t>
                      </a: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Consultant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JACOBS</a:t>
                      </a: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재     원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1016F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Owner’s Equity          :</a:t>
                      </a:r>
                      <a:r>
                        <a:rPr kumimoji="0" lang="en-US" altLang="ko-KR" sz="11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1016F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1016F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30% 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Local Bank Financing :</a:t>
                      </a:r>
                      <a:r>
                        <a:rPr kumimoji="0" lang="en-US" altLang="ko-KR" sz="11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계약금액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Off</a:t>
                      </a:r>
                      <a:r>
                        <a:rPr kumimoji="0" lang="en-US" altLang="ko-KR" sz="11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shore :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USD355,029,043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Onshore </a:t>
                      </a:r>
                      <a:r>
                        <a:rPr kumimoji="0" lang="en-US" altLang="ko-KR" sz="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en-US" altLang="ko-KR" sz="11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PHP 6,548,449,624 (USD 158,204,712)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Total       :USD 513,233,755</a:t>
                      </a:r>
                      <a:endParaRPr kumimoji="0" lang="en-US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-Variation Order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(Offshore: USD 5,029,043)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(Onshore: PHP 90,372,000)</a:t>
                      </a: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역무범위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EPC</a:t>
                      </a:r>
                      <a:r>
                        <a:rPr kumimoji="0" lang="en-US" altLang="ko-KR" sz="11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11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HY헤드라인M" pitchFamily="18" charset="-127"/>
                          <a:ea typeface="HY헤드라인M" pitchFamily="18" charset="-127"/>
                          <a:cs typeface="Arial" panose="020B0604020202020204" pitchFamily="34" charset="0"/>
                        </a:rPr>
                        <a:t>[ 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Engineering,  Procurement,  Construction</a:t>
                      </a:r>
                      <a:r>
                        <a:rPr kumimoji="0" lang="en-US" altLang="ko-KR" sz="11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HY헤드라인M" pitchFamily="18" charset="-127"/>
                          <a:ea typeface="HY헤드라인M" pitchFamily="18" charset="-127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22">
                <a:tc>
                  <a:txBody>
                    <a:bodyPr/>
                    <a:lstStyle/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공사용량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2 x 150MW (Net)  </a:t>
                      </a:r>
                      <a:r>
                        <a:rPr kumimoji="0" lang="en-US" altLang="ko-KR" sz="9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[Boiler : </a:t>
                      </a:r>
                      <a:r>
                        <a:rPr kumimoji="0" lang="en-US" altLang="ko-KR" sz="9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AmecFW</a:t>
                      </a:r>
                      <a:r>
                        <a:rPr kumimoji="0" lang="en-US" altLang="ko-KR" sz="9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/ STG : Alstom]</a:t>
                      </a:r>
                      <a:endParaRPr kumimoji="0" lang="en-US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5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주요 설비 </a:t>
                      </a:r>
                      <a:endParaRPr kumimoji="0" lang="en-US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및 시설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ⓐ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Boiler :  Circulating Fluidized-Bed Combustion, Subcritical Type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ⓑ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STG    :  Single Reheat type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ⓒ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ESP    :  Outdoor, Rigid Frame type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ⓓ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Barge Unloading Pier / Coal Unloading Jetty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ⓔ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Central Control Bldg. / Water Treatment Bldg. / Coal Dome</a:t>
                      </a: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 Concrete </a:t>
                      </a: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대표물량</a:t>
                      </a:r>
                      <a:endParaRPr kumimoji="0" lang="en-US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Barge Unloading Pier : 846 m</a:t>
                      </a:r>
                      <a:r>
                        <a:rPr kumimoji="0" lang="en-US" altLang="ko-KR" sz="800" kern="1200" baseline="300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ko-KR" sz="8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Coal Unloading Jetty : 9,958 m</a:t>
                      </a:r>
                      <a:r>
                        <a:rPr kumimoji="0" lang="en-US" altLang="ko-KR" sz="800" kern="1200" baseline="300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WT/WWT</a:t>
                      </a:r>
                      <a:r>
                        <a:rPr kumimoji="0" lang="en-US" altLang="ko-KR" sz="8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kern="1200" baseline="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Bldg</a:t>
                      </a:r>
                      <a:r>
                        <a:rPr kumimoji="0" lang="en-US" altLang="ko-KR" sz="8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: 3,347 m</a:t>
                      </a:r>
                      <a:r>
                        <a:rPr kumimoji="0" lang="en-US" altLang="ko-KR" sz="800" kern="1200" baseline="300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Coal</a:t>
                      </a:r>
                      <a:r>
                        <a:rPr kumimoji="0" lang="en-US" altLang="ko-KR" sz="8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Dome</a:t>
                      </a:r>
                      <a:r>
                        <a:rPr kumimoji="0" lang="en-US" altLang="ko-KR" sz="8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: 16,588 m</a:t>
                      </a:r>
                      <a:r>
                        <a:rPr kumimoji="0" lang="en-US" altLang="ko-KR" sz="800" kern="1200" baseline="300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802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착공일</a:t>
                      </a:r>
                      <a:endParaRPr kumimoji="0" lang="en-US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ⓐ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PESA  (LNTP:</a:t>
                      </a:r>
                      <a:r>
                        <a:rPr kumimoji="0" lang="en-US" altLang="ko-KR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4</a:t>
                      </a:r>
                      <a:r>
                        <a:rPr kumimoji="0" lang="ko-KR" altLang="en-US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</a:t>
                      </a:r>
                      <a:r>
                        <a:rPr kumimoji="0" lang="en-US" altLang="ko-KR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: 2014.06.01 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ⓑ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Notice</a:t>
                      </a:r>
                      <a:r>
                        <a:rPr kumimoji="0" lang="en-US" altLang="ko-KR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 Proceed      : 2015.03.18 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ⓒ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Commencement Date : 2015.03.31</a:t>
                      </a: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7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공사기간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9647" marR="69647" marT="33426" marB="3342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36 Months</a:t>
                      </a: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[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 #1: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33M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Unit#2: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36M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]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             [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1016F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2015. 03. 31 ~ 2018. 03.30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0006" marR="69647" marT="43192" marB="43192" anchor="ctr" horzOverflow="overflow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 bwMode="black">
          <a:xfrm>
            <a:off x="1727893" y="1695500"/>
            <a:ext cx="8632132" cy="474883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20" name="그룹 35"/>
          <p:cNvGrpSpPr>
            <a:grpSpLocks/>
          </p:cNvGrpSpPr>
          <p:nvPr/>
        </p:nvGrpSpPr>
        <p:grpSpPr bwMode="auto">
          <a:xfrm>
            <a:off x="1722439" y="1552575"/>
            <a:ext cx="2016125" cy="296862"/>
            <a:chOff x="589112" y="2929136"/>
            <a:chExt cx="2016199" cy="297525"/>
          </a:xfrm>
        </p:grpSpPr>
        <p:sp>
          <p:nvSpPr>
            <p:cNvPr id="21" name="한쪽 모서리가 잘린 사각형 2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사업 개요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2182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5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구매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3" y="1695500"/>
            <a:ext cx="8640000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9" y="1557338"/>
            <a:ext cx="1898287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③ 자재 운송 계획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30</a:t>
            </a:fld>
            <a:endParaRPr lang="en-US" altLang="ko-KR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78" y="1863486"/>
            <a:ext cx="7351430" cy="41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0531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6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하도급 수행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 하도급 수행 계획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31</a:t>
            </a:fld>
            <a:endParaRPr lang="en-US" altLang="ko-KR" dirty="0"/>
          </a:p>
        </p:txBody>
      </p:sp>
      <p:graphicFrame>
        <p:nvGraphicFramePr>
          <p:cNvPr id="11" name="표 10"/>
          <p:cNvGraphicFramePr>
            <a:graphicFrameLocks noGrp="1" noChangeAspect="1"/>
          </p:cNvGraphicFramePr>
          <p:nvPr>
            <p:extLst/>
          </p:nvPr>
        </p:nvGraphicFramePr>
        <p:xfrm>
          <a:off x="1863275" y="1910256"/>
          <a:ext cx="8328181" cy="4532100"/>
        </p:xfrm>
        <a:graphic>
          <a:graphicData uri="http://schemas.openxmlformats.org/drawingml/2006/table">
            <a:tbl>
              <a:tblPr/>
              <a:tblGrid>
                <a:gridCol w="304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2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64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공 종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RFQ Issue</a:t>
                      </a:r>
                      <a:endParaRPr kumimoji="0" lang="ko-KR" altLang="en-US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업체선정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협력업체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비 고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부지정지공사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2014-09-04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2014-09-12</a:t>
                      </a:r>
                      <a:endParaRPr kumimoji="0" lang="ko-KR" altLang="en-US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SB Construction &amp; Water treatment corp.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 완료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해상토목공사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2014-10-29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2015-02-05</a:t>
                      </a:r>
                      <a:endParaRPr kumimoji="0" lang="ko-KR" altLang="en-US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SB Construction &amp; Water treatment corp.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 완료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가설공사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2015-01-02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2015-02-18</a:t>
                      </a:r>
                      <a:endParaRPr kumimoji="0" lang="ko-KR" altLang="en-US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SB Construction &amp; Water treatment corp.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 완료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육상토목공사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2015-01-07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2015-06-15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SB Construction &amp; Water treatment corp.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 완료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건축공사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2015-05-08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2015-07-17</a:t>
                      </a:r>
                      <a:endParaRPr kumimoji="0" lang="ko-KR" altLang="en-US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미결정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TBE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진행중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Chimney 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공사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2015-05-22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2015-08-25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미결정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진행중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견적접수 </a:t>
                      </a:r>
                      <a:r>
                        <a:rPr kumimoji="0" lang="en-US" altLang="ko-KR" sz="9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6/25)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기계공사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PKG1.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보일러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+ESP)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2015-06-05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2015-08-24</a:t>
                      </a:r>
                      <a:endParaRPr kumimoji="0" lang="ko-KR" altLang="en-US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미결정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진행중</a:t>
                      </a:r>
                      <a:endParaRPr kumimoji="0" lang="ko-KR" altLang="en-US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기계공사 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PKG2.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(STG,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배관</a:t>
                      </a:r>
                      <a:r>
                        <a:rPr kumimoji="0" lang="en-US" altLang="ko-KR" sz="12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BOP, others)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2015-06-23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2015-09-11</a:t>
                      </a:r>
                      <a:endParaRPr kumimoji="0" lang="ko-KR" altLang="en-US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미결정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진행중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</a:t>
                      </a:r>
                      <a:endParaRPr kumimoji="0" lang="ko-KR" altLang="en-US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전기</a:t>
                      </a: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계장공사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2015-06-15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2015-08-31</a:t>
                      </a:r>
                      <a:endParaRPr kumimoji="0" lang="ko-KR" altLang="en-US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미결정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진행중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소방공사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2015-10-04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2016-01-02</a:t>
                      </a:r>
                      <a:endParaRPr kumimoji="0" lang="ko-KR" altLang="en-US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미결정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진행중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(RFQ</a:t>
                      </a:r>
                      <a:r>
                        <a:rPr kumimoji="0" lang="en-US" altLang="ko-KR" sz="9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작성 중</a:t>
                      </a:r>
                      <a:r>
                        <a:rPr kumimoji="0" lang="en-US" altLang="ko-KR" sz="9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ko-KR" altLang="en-US" sz="9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HVAC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2015-11-02</a:t>
                      </a: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2016-01-31</a:t>
                      </a:r>
                      <a:endParaRPr kumimoji="0" lang="ko-KR" altLang="en-US" sz="11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미결정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진행중</a:t>
                      </a:r>
                      <a:endParaRPr kumimoji="0" lang="en-US" altLang="ko-KR" sz="12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(RFQ</a:t>
                      </a:r>
                      <a:r>
                        <a:rPr kumimoji="0" lang="en-US" altLang="ko-KR" sz="9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작성 중</a:t>
                      </a:r>
                      <a:r>
                        <a:rPr kumimoji="0" lang="en-US" altLang="ko-KR" sz="900" b="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ko-KR" altLang="en-US" sz="900" b="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 horzOverflow="overflow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9937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 bwMode="auto">
          <a:xfrm>
            <a:off x="10680158" y="4568193"/>
            <a:ext cx="0" cy="299674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그룹 1"/>
          <p:cNvGrpSpPr>
            <a:grpSpLocks/>
          </p:cNvGrpSpPr>
          <p:nvPr/>
        </p:nvGrpSpPr>
        <p:grpSpPr bwMode="auto">
          <a:xfrm>
            <a:off x="1719263" y="1127130"/>
            <a:ext cx="8640762" cy="288925"/>
            <a:chOff x="576696" y="1127625"/>
            <a:chExt cx="8639998" cy="288000"/>
          </a:xfrm>
        </p:grpSpPr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aphicFrame>
        <p:nvGraphicFramePr>
          <p:cNvPr id="34" name="개체 2"/>
          <p:cNvGraphicFramePr>
            <a:graphicFrameLocks/>
          </p:cNvGraphicFramePr>
          <p:nvPr>
            <p:extLst/>
          </p:nvPr>
        </p:nvGraphicFramePr>
        <p:xfrm>
          <a:off x="1737573" y="1854200"/>
          <a:ext cx="9040756" cy="3104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805524" y="5013328"/>
          <a:ext cx="8733218" cy="12029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91489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</a:tblGrid>
              <a:tr h="17294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Company</a:t>
                      </a:r>
                      <a:endParaRPr lang="en-US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3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600" b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Nation</a:t>
                      </a:r>
                      <a:endParaRPr lang="en-US" sz="6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394" marR="3394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600" b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Peak</a:t>
                      </a:r>
                      <a:endParaRPr lang="en-US" sz="6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394" marR="3394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u="none" strike="noStrike" dirty="0" err="1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실투입</a:t>
                      </a:r>
                      <a:endParaRPr lang="ko-KR" altLang="en-US" sz="6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3394" marR="3394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2015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2018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45">
                <a:tc vMerge="1">
                  <a:txBody>
                    <a:bodyPr/>
                    <a:lstStyle/>
                    <a:p>
                      <a:pPr algn="ctr" fontAlgn="ctr"/>
                      <a:endParaRPr lang="en-US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4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400" b="1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3394" marR="3394" marT="3394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0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1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2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3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4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5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6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7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8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9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10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11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12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13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14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15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16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17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18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19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20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21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22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23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24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25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26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27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28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29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30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31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32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33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34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35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36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37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38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/>
                        </a:rPr>
                        <a:t>39</a:t>
                      </a:r>
                      <a:endParaRPr lang="en-US" altLang="ko-KR" sz="600" b="1" i="0" u="none" strike="noStrike" dirty="0">
                        <a:solidFill>
                          <a:schemeClr val="bg1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18001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04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/>
                        </a:rPr>
                        <a:t>HEC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3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KOR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58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10800" marR="10800" marT="10798" marB="1079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10800" marR="10800" marT="10798" marB="1079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044">
                <a:tc vMerge="1">
                  <a:txBody>
                    <a:bodyPr/>
                    <a:lstStyle/>
                    <a:p>
                      <a:pPr algn="ctr" fontAlgn="ctr"/>
                      <a:endParaRPr 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LOC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3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41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10800" marR="10800" marT="10798" marB="1079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10800" marR="10800" marT="10798" marB="1079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37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04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1" u="none" strike="noStrike" dirty="0">
                          <a:effectLst/>
                        </a:rPr>
                        <a:t>SUM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3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400" b="1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3394" marR="3394" marT="3394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6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99</a:t>
                      </a:r>
                      <a:endParaRPr lang="en-US" altLang="ko-KR" sz="6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10800" marR="10800" marT="10798" marB="1079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6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10800" marR="10800" marT="10798" marB="1079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23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27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33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41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53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57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59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66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76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79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84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86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88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91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92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92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99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99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95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96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98</a:t>
                      </a:r>
                      <a:endParaRPr lang="en-US" altLang="ko-KR" sz="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현대하모니 L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94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90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85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81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80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76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73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72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51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현대하모니 L" pitchFamily="18" charset="-127"/>
                          <a:cs typeface="+mn-cs"/>
                        </a:rPr>
                        <a:t>38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 bwMode="black">
          <a:xfrm>
            <a:off x="1727893" y="1695504"/>
            <a:ext cx="8892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25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26" name="한쪽 모서리가 잘린 사각형 2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Site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인원 동원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Schedule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3549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 bwMode="black">
          <a:xfrm>
            <a:off x="1727895" y="1695502"/>
            <a:ext cx="8749408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8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25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26" name="한쪽 모서리가 잘린 사각형 2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② 현장 자재 관리 방안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08" y="3338991"/>
            <a:ext cx="6572985" cy="302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1838840" y="2042564"/>
            <a:ext cx="6642425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Yard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조성계획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확보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면적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: 95,000㎡ </a:t>
            </a: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야적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자재별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부지정지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구획 구분용 가설 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스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설치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울타리주변 배수시설 설치</a:t>
            </a: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자재는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야적을 최소화하고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야적장 보관 대신 도착 즉시 설치할 수 있도록 공정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Schedule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을 관리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3245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813928" y="3699029"/>
            <a:ext cx="3268133" cy="2207108"/>
            <a:chOff x="5671026" y="3695468"/>
            <a:chExt cx="3030545" cy="204665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9"/>
            <a:stretch/>
          </p:blipFill>
          <p:spPr bwMode="auto">
            <a:xfrm>
              <a:off x="5671026" y="3695468"/>
              <a:ext cx="3030545" cy="2046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5727594" y="3695469"/>
              <a:ext cx="2908395" cy="2024626"/>
              <a:chOff x="5727594" y="3695469"/>
              <a:chExt cx="2908395" cy="2024626"/>
            </a:xfrm>
          </p:grpSpPr>
          <p:sp>
            <p:nvSpPr>
              <p:cNvPr id="40" name="직사각형 39"/>
              <p:cNvSpPr/>
              <p:nvPr/>
            </p:nvSpPr>
            <p:spPr bwMode="auto">
              <a:xfrm rot="5400000">
                <a:off x="7151989" y="4236095"/>
                <a:ext cx="2024626" cy="94337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9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 bwMode="auto">
              <a:xfrm rot="5400000">
                <a:off x="6387422" y="3818808"/>
                <a:ext cx="922220" cy="6969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4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9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 bwMode="auto">
              <a:xfrm rot="5400000">
                <a:off x="5113891" y="4329559"/>
                <a:ext cx="1947670" cy="7202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9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 bwMode="auto">
              <a:xfrm rot="5400000">
                <a:off x="6981149" y="3970442"/>
                <a:ext cx="922220" cy="393719"/>
              </a:xfrm>
              <a:prstGeom prst="rect">
                <a:avLst/>
              </a:prstGeom>
              <a:solidFill>
                <a:srgbClr val="0033CC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9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 bwMode="auto">
              <a:xfrm rot="5400000">
                <a:off x="6320019" y="4808431"/>
                <a:ext cx="540060" cy="180020"/>
              </a:xfrm>
              <a:prstGeom prst="rect">
                <a:avLst/>
              </a:prstGeom>
              <a:solidFill>
                <a:srgbClr val="0033CC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9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 bwMode="auto">
              <a:xfrm rot="5400000">
                <a:off x="6803527" y="4774973"/>
                <a:ext cx="540060" cy="246936"/>
              </a:xfrm>
              <a:prstGeom prst="rect">
                <a:avLst/>
              </a:prstGeom>
              <a:solidFill>
                <a:srgbClr val="0033CC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9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 bwMode="auto">
              <a:xfrm rot="5400000">
                <a:off x="6591624" y="5113948"/>
                <a:ext cx="502998" cy="686167"/>
              </a:xfrm>
              <a:prstGeom prst="rect">
                <a:avLst/>
              </a:prstGeom>
              <a:solidFill>
                <a:srgbClr val="0033CC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9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 bwMode="auto">
              <a:xfrm rot="5400000">
                <a:off x="6929051" y="4998464"/>
                <a:ext cx="1040371" cy="379764"/>
              </a:xfrm>
              <a:prstGeom prst="rect">
                <a:avLst/>
              </a:prstGeom>
              <a:solidFill>
                <a:srgbClr val="0033CC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900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9" t="35088"/>
          <a:stretch/>
        </p:blipFill>
        <p:spPr bwMode="auto">
          <a:xfrm>
            <a:off x="2180565" y="3731165"/>
            <a:ext cx="3032480" cy="2353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 bwMode="black">
          <a:xfrm>
            <a:off x="1719263" y="1695502"/>
            <a:ext cx="863213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8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25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26" name="한쪽 모서리가 잘린 사각형 2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② 현장 자재 관리 방안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838841" y="2042564"/>
            <a:ext cx="8892675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Warehouse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조성계획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확보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면적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: 60m x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40m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=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2,400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㎡ (2016-04-23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설치완료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출입대장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관리 철저</a:t>
            </a: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소화기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각종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공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·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도구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비치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별도 사무실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설치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Warehouse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설치 전 현장 도착 자재 중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Warehouse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보관이 필요한 자재에 대해 현장 별도 관리 예정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(ex. Butterfly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&amp; Check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Valve)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890755" y="5139190"/>
            <a:ext cx="373708" cy="377588"/>
          </a:xfrm>
          <a:prstGeom prst="rect">
            <a:avLst/>
          </a:prstGeom>
          <a:pattFill prst="ltUpDiag">
            <a:fgClr>
              <a:srgbClr val="92D050"/>
            </a:fgClr>
            <a:bgClr>
              <a:schemeClr val="bg1"/>
            </a:bgClr>
          </a:pattFill>
          <a:ln w="9525" algn="ctr">
            <a:solidFill>
              <a:srgbClr val="92D05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ko-KR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20"/>
          <p:cNvCxnSpPr>
            <a:cxnSpLocks noChangeShapeType="1"/>
            <a:stCxn id="22" idx="1"/>
          </p:cNvCxnSpPr>
          <p:nvPr/>
        </p:nvCxnSpPr>
        <p:spPr bwMode="auto">
          <a:xfrm>
            <a:off x="2225571" y="5327472"/>
            <a:ext cx="1852039" cy="0"/>
          </a:xfrm>
          <a:prstGeom prst="straightConnector1">
            <a:avLst/>
          </a:prstGeom>
          <a:noFill/>
          <a:ln w="25400" algn="ctr">
            <a:solidFill>
              <a:srgbClr val="FF0000">
                <a:alpha val="79999"/>
              </a:srgb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모서리가 둥근 직사각형 21"/>
          <p:cNvSpPr/>
          <p:nvPr/>
        </p:nvSpPr>
        <p:spPr bwMode="auto">
          <a:xfrm>
            <a:off x="2225570" y="5110709"/>
            <a:ext cx="1377144" cy="433527"/>
          </a:xfrm>
          <a:prstGeom prst="roundRect">
            <a:avLst/>
          </a:prstGeom>
          <a:solidFill>
            <a:srgbClr val="92D050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ko-KR" sz="950" b="1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Warehouse Location (</a:t>
            </a:r>
            <a:r>
              <a:rPr lang="en-US" altLang="ko-KR" sz="950" b="1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60mx40m=2,400</a:t>
            </a:r>
            <a:r>
              <a:rPr lang="ko-KR" altLang="en-US" sz="950" b="1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㎡</a:t>
            </a:r>
            <a:r>
              <a:rPr lang="en-US" altLang="ko-KR" sz="950" b="1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en-US" sz="950" b="1" dirty="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2595400" y="4589078"/>
            <a:ext cx="38794" cy="77587"/>
          </a:xfrm>
          <a:prstGeom prst="rect">
            <a:avLst/>
          </a:prstGeom>
          <a:solidFill>
            <a:srgbClr val="92D050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ko-KR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직선 화살표 연결선 33"/>
          <p:cNvCxnSpPr>
            <a:cxnSpLocks noChangeShapeType="1"/>
          </p:cNvCxnSpPr>
          <p:nvPr/>
        </p:nvCxnSpPr>
        <p:spPr bwMode="auto">
          <a:xfrm>
            <a:off x="6888369" y="3578357"/>
            <a:ext cx="3193791" cy="0"/>
          </a:xfrm>
          <a:prstGeom prst="straightConnector1">
            <a:avLst/>
          </a:prstGeom>
          <a:noFill/>
          <a:ln w="25400" algn="ctr">
            <a:solidFill>
              <a:srgbClr val="FF0000">
                <a:alpha val="30196"/>
              </a:srgbClr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직선 화살표 연결선 34"/>
          <p:cNvCxnSpPr>
            <a:cxnSpLocks noChangeShapeType="1"/>
          </p:cNvCxnSpPr>
          <p:nvPr/>
        </p:nvCxnSpPr>
        <p:spPr bwMode="auto">
          <a:xfrm>
            <a:off x="6751177" y="3641431"/>
            <a:ext cx="0" cy="2233228"/>
          </a:xfrm>
          <a:prstGeom prst="straightConnector1">
            <a:avLst/>
          </a:prstGeom>
          <a:noFill/>
          <a:ln w="25400" algn="ctr">
            <a:solidFill>
              <a:srgbClr val="FF0000">
                <a:alpha val="30196"/>
              </a:srgbClr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6"/>
          <p:cNvSpPr txBox="1"/>
          <p:nvPr/>
        </p:nvSpPr>
        <p:spPr bwMode="auto">
          <a:xfrm>
            <a:off x="6484569" y="4799697"/>
            <a:ext cx="4187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40M</a:t>
            </a:r>
            <a:endParaRPr lang="ko-KR" altLang="en-US" sz="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8147508" y="3429000"/>
            <a:ext cx="4187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60M</a:t>
            </a:r>
            <a:endParaRPr lang="ko-KR" altLang="en-US" sz="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39"/>
          <p:cNvSpPr txBox="1">
            <a:spLocks noChangeArrowheads="1"/>
          </p:cNvSpPr>
          <p:nvPr/>
        </p:nvSpPr>
        <p:spPr bwMode="auto">
          <a:xfrm>
            <a:off x="9109634" y="4002911"/>
            <a:ext cx="786273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Staging</a:t>
            </a: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/</a:t>
            </a:r>
          </a:p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Receiving </a:t>
            </a: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&amp; </a:t>
            </a:r>
          </a:p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Prep </a:t>
            </a: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Area</a:t>
            </a: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(800</a:t>
            </a:r>
            <a:r>
              <a:rPr lang="ko-KR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㎡</a:t>
            </a: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en-US" sz="7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5" name="TextBox 43"/>
          <p:cNvSpPr txBox="1">
            <a:spLocks noChangeArrowheads="1"/>
          </p:cNvSpPr>
          <p:nvPr/>
        </p:nvSpPr>
        <p:spPr bwMode="auto">
          <a:xfrm>
            <a:off x="7751080" y="5406334"/>
            <a:ext cx="639919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 eaLnBrk="1" hangingPunct="1">
              <a:buFont typeface="Arial" pitchFamily="34" charset="0"/>
              <a:buNone/>
              <a:defRPr sz="700" b="1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/>
              <a:t>Tool Room</a:t>
            </a:r>
          </a:p>
          <a:p>
            <a:r>
              <a:rPr lang="en-US" altLang="ko-KR" dirty="0"/>
              <a:t>(150</a:t>
            </a:r>
            <a:r>
              <a:rPr lang="ko-KR" altLang="ko-KR" dirty="0"/>
              <a:t> 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0" name="TextBox 48"/>
          <p:cNvSpPr txBox="1">
            <a:spLocks noChangeArrowheads="1"/>
          </p:cNvSpPr>
          <p:nvPr/>
        </p:nvSpPr>
        <p:spPr bwMode="auto">
          <a:xfrm rot="5400000">
            <a:off x="8135365" y="4890955"/>
            <a:ext cx="397963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 eaLnBrk="1" hangingPunct="1">
              <a:buFont typeface="Arial" pitchFamily="34" charset="0"/>
              <a:buNone/>
              <a:defRPr sz="500" b="1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400" dirty="0"/>
              <a:t>I&amp;C </a:t>
            </a:r>
          </a:p>
          <a:p>
            <a:r>
              <a:rPr lang="en-US" altLang="ko-KR" sz="400" dirty="0"/>
              <a:t>Room</a:t>
            </a:r>
          </a:p>
        </p:txBody>
      </p:sp>
      <p:sp>
        <p:nvSpPr>
          <p:cNvPr id="51" name="TextBox 49"/>
          <p:cNvSpPr txBox="1">
            <a:spLocks noChangeArrowheads="1"/>
          </p:cNvSpPr>
          <p:nvPr/>
        </p:nvSpPr>
        <p:spPr bwMode="auto">
          <a:xfrm rot="5400000">
            <a:off x="7585055" y="4923186"/>
            <a:ext cx="431528" cy="169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 eaLnBrk="1" hangingPunct="1">
              <a:buFont typeface="Arial" pitchFamily="34" charset="0"/>
              <a:buNone/>
              <a:defRPr sz="700" b="1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500" dirty="0"/>
              <a:t>Office</a:t>
            </a:r>
          </a:p>
        </p:txBody>
      </p:sp>
      <p:sp>
        <p:nvSpPr>
          <p:cNvPr id="53" name="TextBox 51"/>
          <p:cNvSpPr txBox="1">
            <a:spLocks noChangeArrowheads="1"/>
          </p:cNvSpPr>
          <p:nvPr/>
        </p:nvSpPr>
        <p:spPr bwMode="auto">
          <a:xfrm>
            <a:off x="6944442" y="3978205"/>
            <a:ext cx="649537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 eaLnBrk="1" hangingPunct="1">
              <a:buFontTx/>
              <a:buNone/>
              <a:defRPr sz="700" b="1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/>
              <a:t>Mechanical</a:t>
            </a:r>
          </a:p>
          <a:p>
            <a:r>
              <a:rPr lang="en-US" altLang="ko-KR" dirty="0"/>
              <a:t>Area</a:t>
            </a:r>
          </a:p>
          <a:p>
            <a:r>
              <a:rPr lang="en-US" altLang="ko-KR" dirty="0"/>
              <a:t>(600</a:t>
            </a:r>
            <a:r>
              <a:rPr lang="ko-KR" altLang="ko-KR" dirty="0"/>
              <a:t>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875030" y="5973290"/>
            <a:ext cx="2976563" cy="426082"/>
            <a:chOff x="7021986" y="7678048"/>
            <a:chExt cx="2976563" cy="426082"/>
          </a:xfrm>
        </p:grpSpPr>
        <p:sp>
          <p:nvSpPr>
            <p:cNvPr id="56" name="직사각형 55"/>
            <p:cNvSpPr/>
            <p:nvPr/>
          </p:nvSpPr>
          <p:spPr>
            <a:xfrm rot="5400000">
              <a:off x="7268844" y="7524854"/>
              <a:ext cx="87312" cy="581025"/>
            </a:xfrm>
            <a:prstGeom prst="rect">
              <a:avLst/>
            </a:prstGeom>
            <a:solidFill>
              <a:srgbClr val="0033CC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7269299" y="7704417"/>
              <a:ext cx="86400" cy="58102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60"/>
            <p:cNvSpPr txBox="1">
              <a:spLocks noChangeArrowheads="1"/>
            </p:cNvSpPr>
            <p:nvPr/>
          </p:nvSpPr>
          <p:spPr bwMode="auto">
            <a:xfrm>
              <a:off x="7603012" y="7678048"/>
              <a:ext cx="158908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0" hangingPunct="1">
                <a:spcBef>
                  <a:spcPts val="600"/>
                </a:spcBef>
                <a:buNone/>
              </a:pPr>
              <a:r>
                <a:rPr lang="en-US" altLang="ko-KR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: Air-conditioning Area</a:t>
              </a:r>
              <a:endParaRPr lang="ko-KR" altLang="en-US" sz="10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9" name="TextBox 61"/>
            <p:cNvSpPr txBox="1">
              <a:spLocks noChangeArrowheads="1"/>
            </p:cNvSpPr>
            <p:nvPr/>
          </p:nvSpPr>
          <p:spPr bwMode="auto">
            <a:xfrm>
              <a:off x="7603012" y="7858068"/>
              <a:ext cx="239553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0" hangingPunct="1">
                <a:spcBef>
                  <a:spcPts val="600"/>
                </a:spcBef>
                <a:buNone/>
              </a:pPr>
              <a:r>
                <a:rPr lang="en-US" altLang="ko-KR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itchFamily="34" charset="0"/>
                </a:rPr>
                <a:t>: General (No Air-Conditioning)Area</a:t>
              </a:r>
              <a:endParaRPr lang="ko-KR" altLang="en-US" sz="10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61" name="자유형 60"/>
          <p:cNvSpPr/>
          <p:nvPr/>
        </p:nvSpPr>
        <p:spPr>
          <a:xfrm rot="5400000">
            <a:off x="4328423" y="3712307"/>
            <a:ext cx="2294363" cy="2422281"/>
          </a:xfrm>
          <a:custGeom>
            <a:avLst/>
            <a:gdLst>
              <a:gd name="connsiteX0" fmla="*/ 1403350 w 4956175"/>
              <a:gd name="connsiteY0" fmla="*/ 1009650 h 1009650"/>
              <a:gd name="connsiteX1" fmla="*/ 1895475 w 4956175"/>
              <a:gd name="connsiteY1" fmla="*/ 1009650 h 1009650"/>
              <a:gd name="connsiteX2" fmla="*/ 4956175 w 4956175"/>
              <a:gd name="connsiteY2" fmla="*/ 0 h 1009650"/>
              <a:gd name="connsiteX3" fmla="*/ 0 w 4956175"/>
              <a:gd name="connsiteY3" fmla="*/ 0 h 1009650"/>
              <a:gd name="connsiteX4" fmla="*/ 1403350 w 4956175"/>
              <a:gd name="connsiteY4" fmla="*/ 1009650 h 1009650"/>
              <a:gd name="connsiteX0" fmla="*/ 1403350 w 4956175"/>
              <a:gd name="connsiteY0" fmla="*/ 1009650 h 1086332"/>
              <a:gd name="connsiteX1" fmla="*/ 3296531 w 4956175"/>
              <a:gd name="connsiteY1" fmla="*/ 1086332 h 1086332"/>
              <a:gd name="connsiteX2" fmla="*/ 4956175 w 4956175"/>
              <a:gd name="connsiteY2" fmla="*/ 0 h 1086332"/>
              <a:gd name="connsiteX3" fmla="*/ 0 w 4956175"/>
              <a:gd name="connsiteY3" fmla="*/ 0 h 1086332"/>
              <a:gd name="connsiteX4" fmla="*/ 1403350 w 4956175"/>
              <a:gd name="connsiteY4" fmla="*/ 1009650 h 1086332"/>
              <a:gd name="connsiteX0" fmla="*/ 2552532 w 4956175"/>
              <a:gd name="connsiteY0" fmla="*/ 1101668 h 1101668"/>
              <a:gd name="connsiteX1" fmla="*/ 3296531 w 4956175"/>
              <a:gd name="connsiteY1" fmla="*/ 1086332 h 1101668"/>
              <a:gd name="connsiteX2" fmla="*/ 4956175 w 4956175"/>
              <a:gd name="connsiteY2" fmla="*/ 0 h 1101668"/>
              <a:gd name="connsiteX3" fmla="*/ 0 w 4956175"/>
              <a:gd name="connsiteY3" fmla="*/ 0 h 1101668"/>
              <a:gd name="connsiteX4" fmla="*/ 2552532 w 4956175"/>
              <a:gd name="connsiteY4" fmla="*/ 1101668 h 1101668"/>
              <a:gd name="connsiteX0" fmla="*/ 2552532 w 4220316"/>
              <a:gd name="connsiteY0" fmla="*/ 1101668 h 1101668"/>
              <a:gd name="connsiteX1" fmla="*/ 3296531 w 4220316"/>
              <a:gd name="connsiteY1" fmla="*/ 1086332 h 1101668"/>
              <a:gd name="connsiteX2" fmla="*/ 4220316 w 4220316"/>
              <a:gd name="connsiteY2" fmla="*/ 3488 h 1101668"/>
              <a:gd name="connsiteX3" fmla="*/ 0 w 4220316"/>
              <a:gd name="connsiteY3" fmla="*/ 0 h 1101668"/>
              <a:gd name="connsiteX4" fmla="*/ 2552532 w 4220316"/>
              <a:gd name="connsiteY4" fmla="*/ 1101668 h 110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0316" h="1101668">
                <a:moveTo>
                  <a:pt x="2552532" y="1101668"/>
                </a:moveTo>
                <a:lnTo>
                  <a:pt x="3296531" y="1086332"/>
                </a:lnTo>
                <a:lnTo>
                  <a:pt x="4220316" y="3488"/>
                </a:lnTo>
                <a:lnTo>
                  <a:pt x="0" y="0"/>
                </a:lnTo>
                <a:lnTo>
                  <a:pt x="2552532" y="1101668"/>
                </a:lnTo>
                <a:close/>
              </a:path>
            </a:pathLst>
          </a:custGeom>
          <a:solidFill>
            <a:srgbClr val="00B050">
              <a:alpha val="22000"/>
            </a:srgbClr>
          </a:solidFill>
          <a:ln>
            <a:noFill/>
          </a:ln>
          <a:scene3d>
            <a:camera prst="orthographicFront">
              <a:rot lat="21299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34</a:t>
            </a:fld>
            <a:endParaRPr lang="en-US" altLang="ko-KR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3717498"/>
            <a:ext cx="1566541" cy="877059"/>
          </a:xfrm>
          <a:prstGeom prst="rect">
            <a:avLst/>
          </a:prstGeom>
          <a:ln w="222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9" name="직선 화살표 연결선 24"/>
          <p:cNvCxnSpPr>
            <a:cxnSpLocks noChangeShapeType="1"/>
          </p:cNvCxnSpPr>
          <p:nvPr/>
        </p:nvCxnSpPr>
        <p:spPr bwMode="auto">
          <a:xfrm>
            <a:off x="2614911" y="4458316"/>
            <a:ext cx="0" cy="652393"/>
          </a:xfrm>
          <a:prstGeom prst="straightConnector1">
            <a:avLst/>
          </a:prstGeom>
          <a:noFill/>
          <a:ln w="25400" algn="ctr">
            <a:solidFill>
              <a:srgbClr val="FF0000">
                <a:alpha val="79999"/>
              </a:srgb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39"/>
          <p:cNvSpPr txBox="1">
            <a:spLocks noChangeArrowheads="1"/>
          </p:cNvSpPr>
          <p:nvPr/>
        </p:nvSpPr>
        <p:spPr bwMode="auto">
          <a:xfrm>
            <a:off x="7821942" y="3980841"/>
            <a:ext cx="557033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Electrical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Area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(270</a:t>
            </a:r>
            <a:r>
              <a:rPr lang="ko-KR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㎡</a:t>
            </a:r>
            <a:r>
              <a:rPr lang="en-US" altLang="ko-KR" sz="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7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0" name="TextBox 48"/>
          <p:cNvSpPr txBox="1">
            <a:spLocks noChangeArrowheads="1"/>
          </p:cNvSpPr>
          <p:nvPr/>
        </p:nvSpPr>
        <p:spPr bwMode="auto">
          <a:xfrm rot="5400000">
            <a:off x="8359603" y="4088564"/>
            <a:ext cx="744085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 eaLnBrk="1" hangingPunct="1">
              <a:buFontTx/>
              <a:buNone/>
              <a:defRPr sz="700" b="1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/>
              <a:t>Work Station</a:t>
            </a:r>
          </a:p>
        </p:txBody>
      </p:sp>
      <p:sp>
        <p:nvSpPr>
          <p:cNvPr id="71" name="TextBox 48"/>
          <p:cNvSpPr txBox="1">
            <a:spLocks noChangeArrowheads="1"/>
          </p:cNvSpPr>
          <p:nvPr/>
        </p:nvSpPr>
        <p:spPr bwMode="auto">
          <a:xfrm rot="5400000">
            <a:off x="8457498" y="5056359"/>
            <a:ext cx="580716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 eaLnBrk="1" hangingPunct="1">
              <a:buFontTx/>
              <a:buNone/>
              <a:defRPr sz="700" b="1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/>
              <a:t>Shower &amp; Toiler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5152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 bwMode="black">
          <a:xfrm>
            <a:off x="1727893" y="1695500"/>
            <a:ext cx="8640000" cy="474883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8" y="1557338"/>
            <a:ext cx="3021012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③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공사 주요 물량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- 1</a:t>
              </a: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910536" y="1943836"/>
          <a:ext cx="8325925" cy="43204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5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Q’ty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39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Steel </a:t>
                      </a: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Civil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Ton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109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Architecture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Ton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2,629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39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Concrete</a:t>
                      </a: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Civil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M3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30,904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396">
                <a:tc vMerge="1">
                  <a:txBody>
                    <a:bodyPr/>
                    <a:lstStyle/>
                    <a:p>
                      <a:pPr algn="ctr" rtl="0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Architecture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M3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40,043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39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Re-Bar</a:t>
                      </a: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Civil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Ton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3,418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396">
                <a:tc vMerge="1">
                  <a:txBody>
                    <a:bodyPr/>
                    <a:lstStyle/>
                    <a:p>
                      <a:pPr algn="ctr" rtl="0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Architecture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Ton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5,083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3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Piping </a:t>
                      </a: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Welding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Dia.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145,741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Bolting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Joint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2,302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Support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ton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204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53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Mechanical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Steam Turbine Generator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and Auxiliaries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Ton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1,004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396">
                <a:tc vMerge="1">
                  <a:txBody>
                    <a:bodyPr/>
                    <a:lstStyle/>
                    <a:p>
                      <a:pPr algn="ctr" rtl="0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Boiler &amp; Auxiliaries(Erection)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Ton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19,064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2396">
                <a:tc vMerge="1">
                  <a:txBody>
                    <a:bodyPr/>
                    <a:lstStyle/>
                    <a:p>
                      <a:pPr algn="ctr" rtl="0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Others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Ton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13,730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2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390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3" y="1695500"/>
            <a:ext cx="8640000" cy="474883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8" y="1557338"/>
            <a:ext cx="3021012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③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공사 주요 물량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- 2</a:t>
              </a: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902295" y="1943836"/>
          <a:ext cx="8326800" cy="3283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5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2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7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0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Q’ty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Electrical </a:t>
                      </a: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Cable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561,634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69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Instrument </a:t>
                      </a: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Instrument Bulk Material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26,112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690">
                <a:tc vMerge="1">
                  <a:txBody>
                    <a:bodyPr/>
                    <a:lstStyle/>
                    <a:p>
                      <a:pPr algn="ctr" rtl="0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baseline="0" dirty="0" smtClean="0">
                        <a:solidFill>
                          <a:schemeClr val="dk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EA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557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Environment 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Water &amp; Wastewater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Treatment System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Ton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269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Fire Fighting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Fire Fighting</a:t>
                      </a: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Ton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629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HVAC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Equipment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(HVAC, Plumbing, Control Panel)</a:t>
                      </a:r>
                      <a:endParaRPr kumimoji="0" lang="en-US" sz="8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SET</a:t>
                      </a:r>
                      <a:endParaRPr kumimoji="0" 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508" marR="4508" marT="4508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213</a:t>
                      </a:r>
                      <a:endParaRPr kumimoji="0" lang="en-US" altLang="ko-KR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5385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④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가설 계획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(Temporary Facilities)</a:t>
              </a:r>
            </a:p>
          </p:txBody>
        </p:sp>
      </p:grp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42375" y="1947881"/>
            <a:ext cx="8547368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altLang="ko-KR" sz="11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</a:pP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	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▪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Temp. Site Office</a:t>
            </a:r>
          </a:p>
          <a:p>
            <a:pPr marL="342900" indent="-342900">
              <a:spcBef>
                <a:spcPts val="600"/>
              </a:spcBef>
            </a:pP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	</a:t>
            </a:r>
          </a:p>
          <a:p>
            <a:pPr marL="342900" indent="-342900">
              <a:spcBef>
                <a:spcPts val="600"/>
              </a:spcBef>
            </a:pPr>
            <a:endParaRPr lang="en-US" altLang="ko-KR" sz="11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</a:pPr>
            <a:endParaRPr lang="en-US" altLang="ko-KR" sz="11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</a:pPr>
            <a:endParaRPr lang="en-US" altLang="ko-KR" sz="11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</a:pP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	</a:t>
            </a:r>
          </a:p>
          <a:p>
            <a:pPr marL="342900" indent="-342900">
              <a:spcBef>
                <a:spcPts val="600"/>
              </a:spcBef>
            </a:pPr>
            <a:endParaRPr lang="en-US" altLang="ko-KR" sz="11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</a:pP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   </a:t>
            </a:r>
          </a:p>
          <a:p>
            <a:pPr marL="342900" indent="-342900">
              <a:spcBef>
                <a:spcPts val="600"/>
              </a:spcBef>
            </a:pP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 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      </a:t>
            </a:r>
            <a:endParaRPr lang="en-US" altLang="ko-KR" sz="1100" dirty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63275" y="1908531"/>
            <a:ext cx="6300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가설 공사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287376" y="4797665"/>
          <a:ext cx="3949084" cy="1556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4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구 분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55054" marB="55054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면 적 </a:t>
                      </a: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(m2)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55054" marB="55054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수용인원 </a:t>
                      </a: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(Peak)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55054" marB="55054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HEC Office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55054" marB="55054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1,058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66519" marB="66519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125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66519" marB="66519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Owner Office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55054" marB="55054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336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66519" marB="66519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43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66519" marB="66519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HSE Office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55054" marB="55054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120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66519" marB="66519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24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66519" marB="66519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Site Clinic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55054" marB="55054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120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66519" marB="66519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49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66519" marB="66519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5" y="4326455"/>
            <a:ext cx="4351338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1"/>
          <p:cNvPicPr>
            <a:picLocks noChangeAspect="1" noChangeArrowheads="1"/>
          </p:cNvPicPr>
          <p:nvPr/>
        </p:nvPicPr>
        <p:blipFill>
          <a:blip r:embed="rId4"/>
          <a:srcRect l="5530" t="18602"/>
          <a:stretch>
            <a:fillRect/>
          </a:stretch>
        </p:blipFill>
        <p:spPr bwMode="auto">
          <a:xfrm>
            <a:off x="2270576" y="2528537"/>
            <a:ext cx="2961321" cy="1485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2"/>
          <p:cNvPicPr>
            <a:picLocks noChangeAspect="1" noChangeArrowheads="1"/>
          </p:cNvPicPr>
          <p:nvPr/>
        </p:nvPicPr>
        <p:blipFill>
          <a:blip r:embed="rId5"/>
          <a:srcRect t="17029"/>
          <a:stretch>
            <a:fillRect/>
          </a:stretch>
        </p:blipFill>
        <p:spPr bwMode="auto">
          <a:xfrm>
            <a:off x="5285911" y="2528537"/>
            <a:ext cx="2955479" cy="1485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706433" y="4792570"/>
            <a:ext cx="488950" cy="198437"/>
          </a:xfrm>
          <a:prstGeom prst="rect">
            <a:avLst/>
          </a:prstGeom>
          <a:solidFill>
            <a:srgbClr val="FFA2A1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37</a:t>
            </a:fld>
            <a:endParaRPr lang="en-US" altLang="ko-KR" dirty="0"/>
          </a:p>
        </p:txBody>
      </p:sp>
      <p:sp>
        <p:nvSpPr>
          <p:cNvPr id="2" name="자유형 1"/>
          <p:cNvSpPr/>
          <p:nvPr/>
        </p:nvSpPr>
        <p:spPr>
          <a:xfrm>
            <a:off x="2271584" y="4013116"/>
            <a:ext cx="5972432" cy="782595"/>
          </a:xfrm>
          <a:custGeom>
            <a:avLst/>
            <a:gdLst>
              <a:gd name="connsiteX0" fmla="*/ 0 w 5972432"/>
              <a:gd name="connsiteY0" fmla="*/ 0 h 782595"/>
              <a:gd name="connsiteX1" fmla="*/ 5972432 w 5972432"/>
              <a:gd name="connsiteY1" fmla="*/ 0 h 782595"/>
              <a:gd name="connsiteX2" fmla="*/ 1935892 w 5972432"/>
              <a:gd name="connsiteY2" fmla="*/ 782595 h 782595"/>
              <a:gd name="connsiteX3" fmla="*/ 1433384 w 5972432"/>
              <a:gd name="connsiteY3" fmla="*/ 782595 h 782595"/>
              <a:gd name="connsiteX4" fmla="*/ 0 w 5972432"/>
              <a:gd name="connsiteY4" fmla="*/ 0 h 78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2432" h="782595">
                <a:moveTo>
                  <a:pt x="0" y="0"/>
                </a:moveTo>
                <a:lnTo>
                  <a:pt x="5972432" y="0"/>
                </a:lnTo>
                <a:lnTo>
                  <a:pt x="1935892" y="782595"/>
                </a:lnTo>
                <a:lnTo>
                  <a:pt x="1433384" y="7825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64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5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④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가설 계획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(Temporary Facilities)</a:t>
              </a:r>
            </a:p>
          </p:txBody>
        </p:sp>
      </p:grp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42375" y="1947880"/>
            <a:ext cx="8547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altLang="ko-KR" sz="11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</a:pP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	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▪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Temp. Camp Area             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63275" y="1908531"/>
            <a:ext cx="6300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가설 공사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05" y="4354341"/>
            <a:ext cx="4351338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5009686" y="5734195"/>
            <a:ext cx="276225" cy="406400"/>
          </a:xfrm>
          <a:prstGeom prst="rect">
            <a:avLst/>
          </a:prstGeom>
          <a:solidFill>
            <a:srgbClr val="00B0F0">
              <a:alpha val="22000"/>
            </a:srgb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38</a:t>
            </a:fld>
            <a:endParaRPr lang="en-US" altLang="ko-KR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910535" y="2528900"/>
          <a:ext cx="4230576" cy="1400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0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구 분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55054" marB="55054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면 적 </a:t>
                      </a: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(m2)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55054" marB="55054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수용인원 </a:t>
                      </a: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(Peak)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23" marR="91423" marT="55054" marB="55054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Manager Room 1, 2, 3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35" marR="91435" marT="45785" marB="45785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1,075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35" marR="91435" marT="45785" marB="45785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48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35" marR="91435" marT="45785" marB="45785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VIP Room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35" marR="91435" marT="45785" marB="45785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131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35" marR="91435" marT="45785" marB="45785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35" marR="91435" marT="45785" marB="45785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Mess Hall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35" marR="91435" marT="45785" marB="45785" anchor="ctr"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309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35" marR="91435" marT="45785" marB="45785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76</a:t>
                      </a:r>
                      <a:endParaRPr kumimoji="0" lang="ko-KR" altLang="en-US" sz="1200" b="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1435" marR="91435" marT="45785" marB="45785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자유형 2"/>
          <p:cNvSpPr/>
          <p:nvPr/>
        </p:nvSpPr>
        <p:spPr>
          <a:xfrm>
            <a:off x="5298080" y="2078850"/>
            <a:ext cx="1837038" cy="4168346"/>
          </a:xfrm>
          <a:custGeom>
            <a:avLst/>
            <a:gdLst>
              <a:gd name="connsiteX0" fmla="*/ 1837038 w 1837038"/>
              <a:gd name="connsiteY0" fmla="*/ 0 h 4168346"/>
              <a:gd name="connsiteX1" fmla="*/ 1837038 w 1837038"/>
              <a:gd name="connsiteY1" fmla="*/ 4168346 h 4168346"/>
              <a:gd name="connsiteX2" fmla="*/ 0 w 1837038"/>
              <a:gd name="connsiteY2" fmla="*/ 4061254 h 4168346"/>
              <a:gd name="connsiteX3" fmla="*/ 0 w 1837038"/>
              <a:gd name="connsiteY3" fmla="*/ 3657600 h 4168346"/>
              <a:gd name="connsiteX4" fmla="*/ 1837038 w 1837038"/>
              <a:gd name="connsiteY4" fmla="*/ 0 h 416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8" h="4168346">
                <a:moveTo>
                  <a:pt x="1837038" y="0"/>
                </a:moveTo>
                <a:lnTo>
                  <a:pt x="1837038" y="4168346"/>
                </a:lnTo>
                <a:lnTo>
                  <a:pt x="0" y="4061254"/>
                </a:lnTo>
                <a:lnTo>
                  <a:pt x="0" y="3657600"/>
                </a:lnTo>
                <a:lnTo>
                  <a:pt x="1837038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2" r="10658" b="10440"/>
          <a:stretch/>
        </p:blipFill>
        <p:spPr bwMode="auto">
          <a:xfrm>
            <a:off x="7126650" y="2079519"/>
            <a:ext cx="3095852" cy="16687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8"/>
          <p:cNvPicPr>
            <a:picLocks noChangeAspect="1" noChangeArrowheads="1"/>
          </p:cNvPicPr>
          <p:nvPr/>
        </p:nvPicPr>
        <p:blipFill>
          <a:blip r:embed="rId5"/>
          <a:srcRect t="3680" r="15842"/>
          <a:stretch>
            <a:fillRect/>
          </a:stretch>
        </p:blipFill>
        <p:spPr bwMode="auto">
          <a:xfrm>
            <a:off x="7126651" y="3748300"/>
            <a:ext cx="1840128" cy="24703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1891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4" name="직사각형 283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285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286" name="한쪽 모서리가 잘린 사각형 28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287" name="TextBox 28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공사 수행 전략</a:t>
              </a:r>
            </a:p>
          </p:txBody>
        </p:sp>
      </p:grpSp>
      <p:sp>
        <p:nvSpPr>
          <p:cNvPr id="294" name="직사각형 293"/>
          <p:cNvSpPr/>
          <p:nvPr/>
        </p:nvSpPr>
        <p:spPr>
          <a:xfrm>
            <a:off x="1898738" y="1943836"/>
            <a:ext cx="605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인허가 관리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39</a:t>
            </a:fld>
            <a:endParaRPr lang="en-US" altLang="ko-KR" dirty="0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1845450" y="2285696"/>
          <a:ext cx="8292716" cy="402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2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7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02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8873"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Issued Date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Remark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L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Contractor's License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2014-11-24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Expiry Date </a:t>
                      </a:r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June </a:t>
                      </a:r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30, 2015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Certificate of Registration (Rule 1020)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2014-09-08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Barangay Clearance for Business &amp; Building permit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2014-07-03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Business("Mayor's") Permit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2015-01-22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Expiry </a:t>
                      </a:r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Date December </a:t>
                      </a:r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31, 2015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Clearance </a:t>
                      </a:r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 Dump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2014-07-28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Building </a:t>
                      </a:r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Permit for Temp. Facility </a:t>
                      </a:r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&amp; Fencing </a:t>
                      </a:r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Construction 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2015-02-24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Site </a:t>
                      </a:r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Preparation / Excavation Permit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2014-10-02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Building Permit for Barge Unloading Pier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2015-05-04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Site Preparation / Excavation Permit for Fabrication Area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2015-05-04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Fire </a:t>
                      </a:r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Safety Evaluation Clearance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2015-02-20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Hazardous </a:t>
                      </a:r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Operation Permit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2014-07-28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12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Locational </a:t>
                      </a:r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Clearance for Temp. Office / Camp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2015-01-26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13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Zoning </a:t>
                      </a:r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and Land Use Certification for Temp. Office/Camp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2015-01-16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14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Zoning and Land Use Certification for Barge Unloading Pier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2015-01-26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15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Public </a:t>
                      </a:r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Health and Safety Sanitary Clearance for Business Permit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2014-08-04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kern="1200" dirty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16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fr-FR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Hume Pipe Extension (Cross drain)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2015-05-26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17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Construction Safety and Health Program (CSHP) 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2015-06-09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DOLE</a:t>
                      </a:r>
                      <a:r>
                        <a:rPr kumimoji="0" lang="en-US" altLang="ko-KR" sz="9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승인 완료</a:t>
                      </a:r>
                      <a:endParaRPr kumimoji="0" lang="en-US" altLang="ko-KR" sz="9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18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Permit to Construct Barge Unloading Pier &amp; Temporary Fabrication Area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2015-06-19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19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Building Permit for Coal Unloading Jetty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2015-06-19</a:t>
                      </a: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0" lang="ko-KR" altLang="en-US" sz="900" kern="120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○</a:t>
                      </a:r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ko-KR" alt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Permit to Construct Coal Unloading Jetty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2015-06-19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4853" marR="4853" marT="4856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41" name="직사각형 40"/>
          <p:cNvSpPr/>
          <p:nvPr/>
        </p:nvSpPr>
        <p:spPr>
          <a:xfrm>
            <a:off x="7896200" y="2000172"/>
            <a:ext cx="2702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altLang="ko-KR" sz="1000" dirty="0">
                <a:latin typeface="+mn-ea"/>
              </a:rPr>
              <a:t>( L: License, P: Permit, C: </a:t>
            </a:r>
            <a:r>
              <a:rPr lang="fr-FR" altLang="ko-KR" dirty="0">
                <a:latin typeface="+mn-ea"/>
              </a:rPr>
              <a:t>C</a:t>
            </a:r>
            <a:r>
              <a:rPr lang="en-US" altLang="ko-KR" dirty="0" err="1">
                <a:latin typeface="+mn-ea"/>
              </a:rPr>
              <a:t>learance</a:t>
            </a:r>
            <a:r>
              <a:rPr lang="fr-FR" altLang="ko-KR" sz="1000" dirty="0">
                <a:latin typeface="+mn-ea"/>
              </a:rPr>
              <a:t>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0065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사업 개요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3" y="1695500"/>
            <a:ext cx="8632132" cy="474883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910536" y="1898830"/>
          <a:ext cx="4178661" cy="4498636"/>
        </p:xfrm>
        <a:graphic>
          <a:graphicData uri="http://schemas.openxmlformats.org/drawingml/2006/table">
            <a:tbl>
              <a:tblPr/>
              <a:tblGrid>
                <a:gridCol w="1073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4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국 명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The Republic of the Philippines 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위 치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동남아시아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북위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도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23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분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-21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도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25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분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동경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116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도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-127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도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면 적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300,800 </a:t>
                      </a:r>
                      <a:r>
                        <a:rPr kumimoji="0" lang="en-US" altLang="ko-KR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km2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4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기 후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고온다습한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아열대성 기후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건기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(1-5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월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우기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(6-10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월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0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 도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메트로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마닐라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0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인 구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108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백만 명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(2014)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0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주요도시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Manila (160</a:t>
                      </a:r>
                      <a:r>
                        <a:rPr kumimoji="0" lang="ko-KR" altLang="en-US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만명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), Quezon City (220</a:t>
                      </a:r>
                      <a:r>
                        <a:rPr kumimoji="0" lang="ko-KR" altLang="en-US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만명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005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인 종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말레이계가 주종</a:t>
                      </a: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네그리토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인도네시안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중국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메스티조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모로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혼혈</a:t>
                      </a: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0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언 어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타갈로그어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공용어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),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영어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상용어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0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종 교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로만 </a:t>
                      </a:r>
                      <a:r>
                        <a:rPr kumimoji="0" lang="ko-KR" altLang="en-US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카톨릭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80.9%,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기독교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4.5%,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이슬람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5%,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기타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0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건국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독립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일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1898.06.12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0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정부형태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대통령 중심제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00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국가원수</a:t>
                      </a:r>
                    </a:p>
                  </a:txBody>
                  <a:tcPr marL="61968" marR="61968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Benigno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Simeon </a:t>
                      </a:r>
                      <a:r>
                        <a:rPr kumimoji="0" lang="en-US" altLang="ko-KR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Cojuangco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Aquino III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대통령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1968" marR="6196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6231016" y="1899790"/>
          <a:ext cx="3944409" cy="4497680"/>
        </p:xfrm>
        <a:graphic>
          <a:graphicData uri="http://schemas.openxmlformats.org/drawingml/2006/table">
            <a:tbl>
              <a:tblPr/>
              <a:tblGrid>
                <a:gridCol w="1109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5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GDP (</a:t>
                      </a: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명목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2,897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억 달러  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(2014)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실질 경제성장률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6.1%              (2014)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인당</a:t>
                      </a:r>
                      <a:r>
                        <a:rPr kumimoji="0" lang="en-US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GDP 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2,765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달러     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(2013)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실업률 </a:t>
                      </a:r>
                    </a:p>
                  </a:txBody>
                  <a:tcPr marL="66374" marR="66374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7.2% 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물가상승률 </a:t>
                      </a:r>
                    </a:p>
                  </a:txBody>
                  <a:tcPr marL="66374" marR="66374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5.3%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화폐단위</a:t>
                      </a:r>
                    </a:p>
                  </a:txBody>
                  <a:tcPr marL="66374" marR="66374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Peso (P)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환 율</a:t>
                      </a:r>
                    </a:p>
                  </a:txBody>
                  <a:tcPr marL="66374" marR="66374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달러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= 44 Peso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외환보유고 </a:t>
                      </a:r>
                    </a:p>
                  </a:txBody>
                  <a:tcPr marL="66374" marR="66374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798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억 달러      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(2014)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주요수출품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반도체 및 </a:t>
                      </a:r>
                      <a:r>
                        <a:rPr kumimoji="0" lang="ko-KR" altLang="en-US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부품류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수송장비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의류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구리제품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교역규모</a:t>
                      </a:r>
                    </a:p>
                  </a:txBody>
                  <a:tcPr marL="66374" marR="66374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수출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517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억 달러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(2014)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수입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589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억 달러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(2014)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8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주요 </a:t>
                      </a:r>
                      <a:r>
                        <a:rPr kumimoji="0" lang="ko-KR" altLang="ko-KR" sz="1100" b="1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교역품</a:t>
                      </a:r>
                      <a:endParaRPr kumimoji="0" lang="ko-KR" altLang="ko-KR" sz="110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수출 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전기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전자 제품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구리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동남아 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대 광물부국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공산품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수입 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전자제품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곡식류</a:t>
                      </a:r>
                      <a:r>
                        <a:rPr kumimoji="0" lang="en-US" altLang="ko-KR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9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철강 등 자본재</a:t>
                      </a:r>
                      <a:endParaRPr kumimoji="0" lang="ko-KR" altLang="ko-KR" sz="9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66374" marR="663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4" name="그룹 35"/>
          <p:cNvGrpSpPr>
            <a:grpSpLocks/>
          </p:cNvGrpSpPr>
          <p:nvPr/>
        </p:nvGrpSpPr>
        <p:grpSpPr bwMode="auto">
          <a:xfrm>
            <a:off x="1722439" y="1552575"/>
            <a:ext cx="2016125" cy="296862"/>
            <a:chOff x="589112" y="2929136"/>
            <a:chExt cx="2016199" cy="297525"/>
          </a:xfrm>
        </p:grpSpPr>
        <p:sp>
          <p:nvSpPr>
            <p:cNvPr id="15" name="한쪽 모서리가 잘린 사각형 1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② 필리핀 국가 개요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40791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4" name="직사각형 283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285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286" name="한쪽 모서리가 잘린 사각형 28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287" name="TextBox 28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공사 수행 전략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-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기계</a:t>
              </a:r>
            </a:p>
          </p:txBody>
        </p:sp>
      </p:grpSp>
      <p:sp>
        <p:nvSpPr>
          <p:cNvPr id="294" name="직사각형 293"/>
          <p:cNvSpPr/>
          <p:nvPr/>
        </p:nvSpPr>
        <p:spPr>
          <a:xfrm>
            <a:off x="1898738" y="1943836"/>
            <a:ext cx="605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Session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별 사전 점검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1775521" y="2187599"/>
            <a:ext cx="8545781" cy="4166727"/>
            <a:chOff x="26988" y="1916113"/>
            <a:chExt cx="9009062" cy="4392612"/>
          </a:xfrm>
        </p:grpSpPr>
        <p:pic>
          <p:nvPicPr>
            <p:cNvPr id="12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8" y="1916113"/>
              <a:ext cx="9009062" cy="809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F4D71"/>
                    </a:outerShdw>
                  </a:effectLst>
                </a14:hiddenEffects>
              </a:ext>
            </a:extLst>
          </p:spPr>
        </p:pic>
        <p:grpSp>
          <p:nvGrpSpPr>
            <p:cNvPr id="126" name="그룹 7"/>
            <p:cNvGrpSpPr>
              <a:grpSpLocks/>
            </p:cNvGrpSpPr>
            <p:nvPr/>
          </p:nvGrpSpPr>
          <p:grpSpPr bwMode="auto">
            <a:xfrm>
              <a:off x="244475" y="2708275"/>
              <a:ext cx="8713788" cy="1275655"/>
              <a:chOff x="251520" y="2852936"/>
              <a:chExt cx="8712968" cy="1274825"/>
            </a:xfrm>
          </p:grpSpPr>
          <p:cxnSp>
            <p:nvCxnSpPr>
              <p:cNvPr id="161" name="직선 연결선 160"/>
              <p:cNvCxnSpPr/>
              <p:nvPr/>
            </p:nvCxnSpPr>
            <p:spPr>
              <a:xfrm>
                <a:off x="251520" y="3140087"/>
                <a:ext cx="8712968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V="1">
                <a:off x="611849" y="2852936"/>
                <a:ext cx="0" cy="64886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/>
              <p:cNvCxnSpPr/>
              <p:nvPr/>
            </p:nvCxnSpPr>
            <p:spPr>
              <a:xfrm flipV="1">
                <a:off x="3132562" y="2852936"/>
                <a:ext cx="0" cy="64886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/>
              <p:cNvCxnSpPr/>
              <p:nvPr/>
            </p:nvCxnSpPr>
            <p:spPr>
              <a:xfrm flipV="1">
                <a:off x="3996081" y="2852936"/>
                <a:ext cx="0" cy="64886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/>
              <p:cNvCxnSpPr/>
              <p:nvPr/>
            </p:nvCxnSpPr>
            <p:spPr>
              <a:xfrm flipV="1">
                <a:off x="4492921" y="3047377"/>
                <a:ext cx="0" cy="108038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/>
              <p:cNvCxnSpPr/>
              <p:nvPr/>
            </p:nvCxnSpPr>
            <p:spPr>
              <a:xfrm flipV="1">
                <a:off x="6083446" y="2852936"/>
                <a:ext cx="0" cy="64886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/>
              <p:cNvCxnSpPr/>
              <p:nvPr/>
            </p:nvCxnSpPr>
            <p:spPr>
              <a:xfrm flipV="1">
                <a:off x="6797753" y="3047377"/>
                <a:ext cx="0" cy="108038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 flipV="1">
                <a:off x="7451742" y="2852936"/>
                <a:ext cx="0" cy="64886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 Box 82"/>
            <p:cNvSpPr txBox="1">
              <a:spLocks noChangeArrowheads="1"/>
            </p:cNvSpPr>
            <p:nvPr/>
          </p:nvSpPr>
          <p:spPr bwMode="auto">
            <a:xfrm>
              <a:off x="317500" y="3357563"/>
              <a:ext cx="574675" cy="2873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NTP </a:t>
              </a:r>
            </a:p>
          </p:txBody>
        </p:sp>
        <p:sp>
          <p:nvSpPr>
            <p:cNvPr id="128" name="Text Box 82"/>
            <p:cNvSpPr txBox="1">
              <a:spLocks noChangeArrowheads="1"/>
            </p:cNvSpPr>
            <p:nvPr/>
          </p:nvSpPr>
          <p:spPr bwMode="auto">
            <a:xfrm>
              <a:off x="2549525" y="3348038"/>
              <a:ext cx="719138" cy="44132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철골</a:t>
              </a:r>
              <a:endParaRPr lang="en-US" altLang="ko-KR" sz="10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설치</a:t>
              </a:r>
              <a:endParaRPr lang="en-US" altLang="ko-KR" sz="14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9" name="Text Box 82"/>
            <p:cNvSpPr txBox="1">
              <a:spLocks noChangeArrowheads="1"/>
            </p:cNvSpPr>
            <p:nvPr/>
          </p:nvSpPr>
          <p:spPr bwMode="auto">
            <a:xfrm>
              <a:off x="3557588" y="3357563"/>
              <a:ext cx="863600" cy="4318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/>
            <a:p>
              <a:pPr algn="ctr">
                <a:defRPr/>
              </a:pPr>
              <a:r>
                <a:rPr lang="ko-KR" altLang="en-US" sz="1000" b="1" dirty="0" err="1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압력부</a:t>
              </a:r>
              <a:endParaRPr lang="en-US" altLang="ko-KR" sz="10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착수</a:t>
              </a:r>
              <a:r>
                <a:rPr lang="en-US" altLang="ko-KR" sz="10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0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0" name="Text Box 82"/>
            <p:cNvSpPr txBox="1">
              <a:spLocks noChangeArrowheads="1"/>
            </p:cNvSpPr>
            <p:nvPr/>
          </p:nvSpPr>
          <p:spPr bwMode="auto">
            <a:xfrm>
              <a:off x="4133850" y="3981262"/>
              <a:ext cx="719138" cy="2873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/>
            <a:p>
              <a:pPr algn="ctr">
                <a:defRPr/>
              </a:pPr>
              <a:r>
                <a:rPr lang="en-US" altLang="ko-KR" sz="1000" b="1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STG</a:t>
              </a:r>
              <a:r>
                <a:rPr lang="ko-KR" altLang="en-US" sz="10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설치</a:t>
              </a:r>
              <a:r>
                <a:rPr lang="en-US" altLang="ko-KR" sz="10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sp>
          <p:nvSpPr>
            <p:cNvPr id="131" name="Text Box 82"/>
            <p:cNvSpPr txBox="1">
              <a:spLocks noChangeArrowheads="1"/>
            </p:cNvSpPr>
            <p:nvPr/>
          </p:nvSpPr>
          <p:spPr bwMode="auto">
            <a:xfrm>
              <a:off x="5500688" y="3375025"/>
              <a:ext cx="720726" cy="41433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수전</a:t>
              </a:r>
              <a:endParaRPr lang="en-US" altLang="ko-KR" sz="10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2" name="Text Box 82"/>
            <p:cNvSpPr txBox="1">
              <a:spLocks noChangeArrowheads="1"/>
            </p:cNvSpPr>
            <p:nvPr/>
          </p:nvSpPr>
          <p:spPr bwMode="auto">
            <a:xfrm>
              <a:off x="6437313" y="3981262"/>
              <a:ext cx="720726" cy="2873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/>
            <a:p>
              <a:pPr algn="ctr">
                <a:defRPr/>
              </a:pPr>
              <a:r>
                <a:rPr lang="ko-KR" altLang="en-US" sz="1000" b="1" dirty="0" err="1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화입</a:t>
              </a:r>
              <a:endParaRPr lang="en-US" altLang="ko-KR" sz="10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3" name="Text Box 82"/>
            <p:cNvSpPr txBox="1">
              <a:spLocks noChangeArrowheads="1"/>
            </p:cNvSpPr>
            <p:nvPr/>
          </p:nvSpPr>
          <p:spPr bwMode="auto">
            <a:xfrm>
              <a:off x="7085013" y="3357563"/>
              <a:ext cx="720725" cy="2873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Syn.</a:t>
              </a:r>
            </a:p>
          </p:txBody>
        </p:sp>
        <p:cxnSp>
          <p:nvCxnSpPr>
            <p:cNvPr id="134" name="직선 화살표 연결선 133"/>
            <p:cNvCxnSpPr/>
            <p:nvPr/>
          </p:nvCxnSpPr>
          <p:spPr>
            <a:xfrm>
              <a:off x="604838" y="2852738"/>
              <a:ext cx="2520950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>
              <a:off x="3125788" y="2852738"/>
              <a:ext cx="863600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/>
            <p:nvPr/>
          </p:nvCxnSpPr>
          <p:spPr>
            <a:xfrm>
              <a:off x="3989388" y="2852738"/>
              <a:ext cx="503237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/>
            <p:nvPr/>
          </p:nvCxnSpPr>
          <p:spPr>
            <a:xfrm>
              <a:off x="4492625" y="2852738"/>
              <a:ext cx="1584325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/>
            <p:nvPr/>
          </p:nvCxnSpPr>
          <p:spPr>
            <a:xfrm>
              <a:off x="6076950" y="2852738"/>
              <a:ext cx="720725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>
              <a:off x="6792913" y="2852738"/>
              <a:ext cx="652462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/>
            <p:cNvCxnSpPr/>
            <p:nvPr/>
          </p:nvCxnSpPr>
          <p:spPr>
            <a:xfrm>
              <a:off x="7445375" y="2852738"/>
              <a:ext cx="1512888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/>
            <p:cNvCxnSpPr/>
            <p:nvPr/>
          </p:nvCxnSpPr>
          <p:spPr>
            <a:xfrm flipV="1">
              <a:off x="8958263" y="2709863"/>
              <a:ext cx="0" cy="6477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 Box 82"/>
            <p:cNvSpPr txBox="1">
              <a:spLocks noChangeArrowheads="1"/>
            </p:cNvSpPr>
            <p:nvPr/>
          </p:nvSpPr>
          <p:spPr bwMode="auto">
            <a:xfrm>
              <a:off x="1865313" y="4302125"/>
              <a:ext cx="1079500" cy="647700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Pre Construction Session</a:t>
              </a:r>
            </a:p>
          </p:txBody>
        </p:sp>
        <p:cxnSp>
          <p:nvCxnSpPr>
            <p:cNvPr id="143" name="직선 연결선 142"/>
            <p:cNvCxnSpPr/>
            <p:nvPr/>
          </p:nvCxnSpPr>
          <p:spPr>
            <a:xfrm flipV="1">
              <a:off x="2405063" y="3014663"/>
              <a:ext cx="0" cy="127793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 flipV="1">
              <a:off x="3341688" y="3014663"/>
              <a:ext cx="0" cy="127793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 Box 82"/>
            <p:cNvSpPr txBox="1">
              <a:spLocks noChangeArrowheads="1"/>
            </p:cNvSpPr>
            <p:nvPr/>
          </p:nvSpPr>
          <p:spPr bwMode="auto">
            <a:xfrm>
              <a:off x="3052763" y="4303713"/>
              <a:ext cx="1081087" cy="647700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>
              <a:defPPr>
                <a:defRPr lang="ko-KR"/>
              </a:defPPr>
              <a:lvl1pPr algn="ctr">
                <a:defRPr sz="10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Construction Review Session</a:t>
              </a:r>
              <a:endPara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6" name="직선 연결선 145"/>
            <p:cNvCxnSpPr/>
            <p:nvPr/>
          </p:nvCxnSpPr>
          <p:spPr>
            <a:xfrm flipV="1">
              <a:off x="5429250" y="3014663"/>
              <a:ext cx="0" cy="127793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 Box 82"/>
            <p:cNvSpPr txBox="1">
              <a:spLocks noChangeArrowheads="1"/>
            </p:cNvSpPr>
            <p:nvPr/>
          </p:nvSpPr>
          <p:spPr bwMode="auto">
            <a:xfrm>
              <a:off x="4889500" y="4303713"/>
              <a:ext cx="1079500" cy="647700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>
              <a:defPPr>
                <a:defRPr lang="ko-KR"/>
              </a:defPPr>
              <a:lvl1pPr algn="ctr">
                <a:defRPr sz="10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Pre Commission</a:t>
              </a:r>
            </a:p>
            <a:p>
              <a:pPr>
                <a:defRPr/>
              </a:pP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Session</a:t>
              </a:r>
              <a:endPara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8" name="직선 연결선 147"/>
            <p:cNvCxnSpPr/>
            <p:nvPr/>
          </p:nvCxnSpPr>
          <p:spPr>
            <a:xfrm flipV="1">
              <a:off x="6292850" y="3006725"/>
              <a:ext cx="0" cy="127793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6121400" y="4303713"/>
              <a:ext cx="1081088" cy="647700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>
              <a:defPPr>
                <a:defRPr lang="ko-KR"/>
              </a:defPPr>
              <a:lvl1pPr algn="ctr">
                <a:defRPr sz="10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Firing Check</a:t>
              </a:r>
            </a:p>
            <a:p>
              <a:pPr>
                <a:defRPr/>
              </a:pP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Session</a:t>
              </a:r>
              <a:endPara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 Box 82"/>
            <p:cNvSpPr txBox="1">
              <a:spLocks noChangeArrowheads="1"/>
            </p:cNvSpPr>
            <p:nvPr/>
          </p:nvSpPr>
          <p:spPr bwMode="auto">
            <a:xfrm>
              <a:off x="74433" y="5664200"/>
              <a:ext cx="3194230" cy="5397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/>
            <a:lstStyle/>
            <a:p>
              <a:pPr latinLnBrk="0">
                <a:lnSpc>
                  <a:spcPts val="2000"/>
                </a:lnSpc>
                <a:defRPr/>
              </a:pPr>
              <a:r>
                <a:rPr lang="en-US" altLang="ko-KR" sz="13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• </a:t>
              </a:r>
              <a:r>
                <a:rPr lang="ko-KR" altLang="en-US" sz="13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현장 주요 </a:t>
              </a:r>
              <a:r>
                <a:rPr lang="en-US" altLang="ko-KR" sz="13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Event</a:t>
              </a:r>
              <a:r>
                <a:rPr lang="ko-KR" altLang="en-US" sz="13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의 </a:t>
              </a:r>
              <a:r>
                <a:rPr lang="en-US" altLang="ko-KR" sz="13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Session</a:t>
              </a:r>
              <a:r>
                <a:rPr lang="ko-KR" altLang="en-US" sz="13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별 사전점검</a:t>
              </a:r>
              <a:endParaRPr lang="en-US" altLang="ko-KR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51" name="Text Box 82"/>
            <p:cNvSpPr txBox="1">
              <a:spLocks noChangeArrowheads="1"/>
            </p:cNvSpPr>
            <p:nvPr/>
          </p:nvSpPr>
          <p:spPr bwMode="auto">
            <a:xfrm>
              <a:off x="5862698" y="5646738"/>
              <a:ext cx="3173352" cy="53975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/>
            <a:lstStyle/>
            <a:p>
              <a:pPr latinLnBrk="0">
                <a:lnSpc>
                  <a:spcPts val="2000"/>
                </a:lnSpc>
                <a:defRPr/>
              </a:pPr>
              <a:r>
                <a:rPr lang="en-US" altLang="ko-KR" sz="13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• </a:t>
              </a:r>
              <a:r>
                <a:rPr lang="ko-KR" altLang="en-US" sz="13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공사 수행 시</a:t>
              </a:r>
              <a:r>
                <a:rPr lang="en-US" altLang="ko-KR" sz="13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,</a:t>
              </a:r>
              <a:r>
                <a:rPr lang="ko-KR" altLang="en-US" sz="13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발생가능 오류 최소화</a:t>
              </a:r>
              <a:endParaRPr lang="en-US" altLang="ko-KR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52" name="Text Box 82"/>
            <p:cNvSpPr txBox="1">
              <a:spLocks noChangeArrowheads="1"/>
            </p:cNvSpPr>
            <p:nvPr/>
          </p:nvSpPr>
          <p:spPr bwMode="auto">
            <a:xfrm>
              <a:off x="3632792" y="5559425"/>
              <a:ext cx="1722437" cy="7493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/>
            <a:lstStyle/>
            <a:p>
              <a:pPr algn="ctr">
                <a:defRPr/>
              </a:pPr>
              <a:r>
                <a:rPr lang="ko-KR" altLang="en-US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공기준수</a:t>
              </a:r>
              <a:endParaRPr lang="en-US" altLang="ko-KR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ko-KR" altLang="en-US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달     성</a:t>
              </a:r>
              <a:endParaRPr lang="en-US" altLang="ko-KR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153" name="Picture 3" descr="p02-01_06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5400000">
              <a:off x="3089136" y="5682295"/>
              <a:ext cx="576167" cy="503970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154" name="Picture 3" descr="p02-01_06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rot="16200000">
              <a:off x="5352152" y="5692174"/>
              <a:ext cx="576167" cy="503970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155" name="직사각형 138249"/>
            <p:cNvSpPr>
              <a:spLocks noChangeArrowheads="1"/>
            </p:cNvSpPr>
            <p:nvPr/>
          </p:nvSpPr>
          <p:spPr bwMode="auto">
            <a:xfrm>
              <a:off x="1762269" y="4941888"/>
              <a:ext cx="1090326" cy="275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• </a:t>
              </a:r>
              <a:r>
                <a:rPr lang="ko-KR" altLang="en-US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철골설치 </a:t>
              </a:r>
              <a:r>
                <a:rPr lang="en-US" altLang="ko-KR" sz="11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3M</a:t>
              </a:r>
              <a:r>
                <a:rPr lang="en-US" altLang="ko-KR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</a:t>
              </a:r>
              <a:endParaRPr lang="en-US" altLang="ko-KR" sz="90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6" name="직사각형 73"/>
            <p:cNvSpPr>
              <a:spLocks noChangeArrowheads="1"/>
            </p:cNvSpPr>
            <p:nvPr/>
          </p:nvSpPr>
          <p:spPr bwMode="auto">
            <a:xfrm>
              <a:off x="2986283" y="4941888"/>
              <a:ext cx="1245798" cy="454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• </a:t>
              </a:r>
              <a:r>
                <a:rPr lang="ko-KR" altLang="en-US" sz="900" dirty="0" err="1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압력부</a:t>
              </a:r>
              <a:r>
                <a:rPr lang="ko-KR" altLang="en-US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착수 </a:t>
              </a:r>
              <a:r>
                <a:rPr lang="en-US" altLang="ko-KR" sz="11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3M</a:t>
              </a:r>
              <a:r>
                <a:rPr lang="en-US" altLang="ko-KR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</a:t>
              </a:r>
              <a:endParaRPr lang="en-US" altLang="ko-KR" sz="90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• STG</a:t>
              </a:r>
              <a:r>
                <a:rPr lang="ko-KR" altLang="en-US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착수 </a:t>
              </a:r>
              <a:r>
                <a:rPr lang="en-US" altLang="ko-KR" sz="11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3M</a:t>
              </a:r>
              <a:r>
                <a:rPr lang="en-US" altLang="ko-KR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   </a:t>
              </a:r>
              <a:endParaRPr lang="en-US" altLang="ko-KR" sz="90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7" name="직사각형 75"/>
            <p:cNvSpPr>
              <a:spLocks noChangeArrowheads="1"/>
            </p:cNvSpPr>
            <p:nvPr/>
          </p:nvSpPr>
          <p:spPr bwMode="auto">
            <a:xfrm>
              <a:off x="4844501" y="4941888"/>
              <a:ext cx="877399" cy="275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• </a:t>
              </a:r>
              <a:r>
                <a:rPr lang="ko-KR" altLang="en-US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수전 </a:t>
              </a:r>
              <a:r>
                <a:rPr lang="en-US" altLang="ko-KR" sz="11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3M</a:t>
              </a:r>
              <a:r>
                <a:rPr lang="en-US" altLang="ko-KR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</a:t>
              </a:r>
              <a:endParaRPr lang="en-US" altLang="ko-KR" sz="90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직사각형 76"/>
            <p:cNvSpPr>
              <a:spLocks noChangeArrowheads="1"/>
            </p:cNvSpPr>
            <p:nvPr/>
          </p:nvSpPr>
          <p:spPr bwMode="auto">
            <a:xfrm>
              <a:off x="6068464" y="4953000"/>
              <a:ext cx="877399" cy="275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• </a:t>
              </a:r>
              <a:r>
                <a:rPr lang="ko-KR" altLang="en-US" sz="900" dirty="0" err="1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화입</a:t>
              </a:r>
              <a:r>
                <a:rPr lang="ko-KR" altLang="en-US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3M</a:t>
              </a:r>
              <a:r>
                <a:rPr lang="en-US" altLang="ko-KR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90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</a:t>
              </a:r>
              <a:endParaRPr lang="en-US" altLang="ko-KR" sz="90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9" name="Text Box 82"/>
            <p:cNvSpPr txBox="1">
              <a:spLocks noChangeArrowheads="1"/>
            </p:cNvSpPr>
            <p:nvPr/>
          </p:nvSpPr>
          <p:spPr bwMode="auto">
            <a:xfrm>
              <a:off x="8237538" y="3348038"/>
              <a:ext cx="720725" cy="28892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0" bIns="0" anchor="ctr" anchorCtr="1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COD.</a:t>
              </a:r>
            </a:p>
          </p:txBody>
        </p:sp>
        <p:cxnSp>
          <p:nvCxnSpPr>
            <p:cNvPr id="160" name="직선 연결선 159"/>
            <p:cNvCxnSpPr/>
            <p:nvPr/>
          </p:nvCxnSpPr>
          <p:spPr>
            <a:xfrm flipV="1">
              <a:off x="8951913" y="2708275"/>
              <a:ext cx="0" cy="64928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09275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4" name="직사각형 283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285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286" name="한쪽 모서리가 잘린 사각형 28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287" name="TextBox 28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공사 수행 전략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-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기계</a:t>
              </a:r>
            </a:p>
          </p:txBody>
        </p:sp>
      </p:grpSp>
      <p:sp>
        <p:nvSpPr>
          <p:cNvPr id="294" name="직사각형 293"/>
          <p:cNvSpPr/>
          <p:nvPr/>
        </p:nvSpPr>
        <p:spPr>
          <a:xfrm>
            <a:off x="1898738" y="1943836"/>
            <a:ext cx="605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Critical Path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수행 전략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(Boiler)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41</a:t>
            </a:fld>
            <a:endParaRPr lang="en-US" altLang="ko-KR" dirty="0"/>
          </a:p>
        </p:txBody>
      </p:sp>
      <p:pic>
        <p:nvPicPr>
          <p:cNvPr id="56" name="그림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" t="500" r="200" b="426"/>
          <a:stretch>
            <a:fillRect/>
          </a:stretch>
        </p:blipFill>
        <p:spPr bwMode="auto">
          <a:xfrm>
            <a:off x="1955541" y="2258870"/>
            <a:ext cx="8247177" cy="327870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7" name="TextBox 56"/>
          <p:cNvSpPr txBox="1"/>
          <p:nvPr/>
        </p:nvSpPr>
        <p:spPr>
          <a:xfrm>
            <a:off x="1884795" y="5499230"/>
            <a:ext cx="8539162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-228600" defTabSz="900113" fontAlgn="ctr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• Work Sequence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: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Barge Pier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→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Boiler </a:t>
            </a:r>
            <a:r>
              <a:rPr lang="en-US" altLang="ko-KR" sz="12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Stl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/</a:t>
            </a:r>
            <a:r>
              <a:rPr lang="en-US" altLang="ko-KR" sz="12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Str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→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Pressure Part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→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Hydro Test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→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Refractory Work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→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I/F</a:t>
            </a:r>
          </a:p>
          <a:p>
            <a:pPr indent="-228600" defTabSz="900113" fontAlgn="ctr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• S/S, Pressure Part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등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Boiler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자재 반입을 위한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Barge Pier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완공을 위해 조기착수</a:t>
            </a:r>
            <a:endParaRPr lang="en-US" altLang="ko-KR" sz="12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indent="-228600" defTabSz="900113" fontAlgn="ctr">
              <a:lnSpc>
                <a:spcPct val="150000"/>
              </a:lnSpc>
              <a:defRPr/>
            </a:pP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•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Site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내 작업공간이 협소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하여 기계 설치에 대한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Luffing Tower Crane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설치 공법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도입</a:t>
            </a:r>
            <a:endParaRPr lang="en-US" altLang="ko-KR" sz="12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8615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42</a:t>
            </a:fld>
            <a:endParaRPr lang="en-US" altLang="ko-KR" dirty="0"/>
          </a:p>
        </p:txBody>
      </p:sp>
      <p:grpSp>
        <p:nvGrpSpPr>
          <p:cNvPr id="6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0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11" name="한쪽 모서리가 잘린 사각형 1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공사 수행 전략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-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기계</a:t>
              </a:r>
            </a:p>
          </p:txBody>
        </p:sp>
      </p:grpSp>
      <p:sp>
        <p:nvSpPr>
          <p:cNvPr id="13" name="Text Box 82"/>
          <p:cNvSpPr txBox="1">
            <a:spLocks noChangeArrowheads="1"/>
          </p:cNvSpPr>
          <p:nvPr/>
        </p:nvSpPr>
        <p:spPr bwMode="auto">
          <a:xfrm>
            <a:off x="6763767" y="5614245"/>
            <a:ext cx="2243159" cy="74008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marL="177800" indent="-177800" algn="ctr">
              <a:defRPr/>
            </a:pPr>
            <a:r>
              <a:rPr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협소 공간 </a:t>
            </a:r>
            <a:r>
              <a:rPr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극복 및 공기 </a:t>
            </a:r>
            <a:r>
              <a:rPr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준수</a:t>
            </a:r>
            <a:endParaRPr lang="en-US" altLang="ko-KR" sz="14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4" name="Picture 3" descr="p02-01_06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800000">
            <a:off x="6175599" y="5039604"/>
            <a:ext cx="3475795" cy="531304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5" name="Picture 2" descr="http://www.jordanoffshores.com/wp-content/gallery/luffing-crane/cau-thap-luffing-tower-cra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52" y="2303877"/>
            <a:ext cx="1654468" cy="326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http://file2.okorder.com/prodalbum/2014/10/30/1846db7022c9568d695e4a80c9c2162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020" y="2303875"/>
            <a:ext cx="1759900" cy="326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5"/>
          <p:cNvGrpSpPr>
            <a:grpSpLocks/>
          </p:cNvGrpSpPr>
          <p:nvPr/>
        </p:nvGrpSpPr>
        <p:grpSpPr bwMode="auto">
          <a:xfrm>
            <a:off x="6058607" y="2303876"/>
            <a:ext cx="3495471" cy="2721687"/>
            <a:chOff x="5324325" y="4140204"/>
            <a:chExt cx="3075816" cy="2384421"/>
          </a:xfrm>
        </p:grpSpPr>
        <p:sp>
          <p:nvSpPr>
            <p:cNvPr id="18" name="직사각형 17"/>
            <p:cNvSpPr/>
            <p:nvPr/>
          </p:nvSpPr>
          <p:spPr bwMode="black">
            <a:xfrm>
              <a:off x="5329239" y="4278363"/>
              <a:ext cx="3070902" cy="2246262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  <a:extLst/>
          </p:spPr>
          <p:txBody>
            <a:bodyPr lIns="72000" tIns="72000" rIns="72000" bIns="72000"/>
            <a:lstStyle/>
            <a:p>
              <a:pPr marL="85725" indent="-85725" eaLnBrk="0" latinLnBrk="0" hangingPunct="0">
                <a:spcBef>
                  <a:spcPts val="300"/>
                </a:spcBef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n-ea"/>
              </a:endParaRPr>
            </a:p>
            <a:p>
              <a:pPr marL="85725" indent="-85725" eaLnBrk="0" latinLnBrk="0" hangingPunct="0">
                <a:lnSpc>
                  <a:spcPct val="110000"/>
                </a:lnSpc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4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n-ea"/>
              </a:endParaRPr>
            </a:p>
            <a:p>
              <a:pPr marL="85725" indent="-85725" eaLnBrk="0" latinLnBrk="0" hangingPunct="0">
                <a:lnSpc>
                  <a:spcPct val="110000"/>
                </a:lnSpc>
                <a:spcBef>
                  <a:spcPts val="600"/>
                </a:spcBef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+mn-ea"/>
              </a:endParaRPr>
            </a:p>
          </p:txBody>
        </p:sp>
        <p:grpSp>
          <p:nvGrpSpPr>
            <p:cNvPr id="19" name="그룹 35"/>
            <p:cNvGrpSpPr>
              <a:grpSpLocks/>
            </p:cNvGrpSpPr>
            <p:nvPr/>
          </p:nvGrpSpPr>
          <p:grpSpPr bwMode="auto">
            <a:xfrm>
              <a:off x="5324325" y="4140204"/>
              <a:ext cx="2046165" cy="297489"/>
              <a:chOff x="589111" y="2929136"/>
              <a:chExt cx="1786564" cy="298153"/>
            </a:xfrm>
          </p:grpSpPr>
          <p:sp>
            <p:nvSpPr>
              <p:cNvPr id="21" name="한쪽 모서리가 잘린 사각형 20"/>
              <p:cNvSpPr/>
              <p:nvPr/>
            </p:nvSpPr>
            <p:spPr bwMode="auto">
              <a:xfrm flipV="1">
                <a:off x="589111" y="2938170"/>
                <a:ext cx="1786564" cy="289119"/>
              </a:xfrm>
              <a:prstGeom prst="snip1Rect">
                <a:avLst>
                  <a:gd name="adj" fmla="val 50000"/>
                </a:avLst>
              </a:prstGeom>
              <a:solidFill>
                <a:srgbClr val="00206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eaLnBrk="0" latinLnBrk="0" hangingPunct="0">
                  <a:buClr>
                    <a:schemeClr val="tx1"/>
                  </a:buClr>
                  <a:defRPr/>
                </a:pPr>
                <a:endPara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 bwMode="auto">
              <a:xfrm>
                <a:off x="598637" y="2929136"/>
                <a:ext cx="1144552" cy="288925"/>
              </a:xfrm>
              <a:prstGeom prst="rect">
                <a:avLst/>
              </a:prstGeom>
              <a:noFill/>
            </p:spPr>
            <p:txBody>
              <a:bodyPr wrap="none" lIns="90000" tIns="0" rIns="0" bIns="0" anchor="ctr"/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rPr>
                  <a:t>Luffing Tower Crane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rPr>
                  <a:t>설치 공법</a:t>
                </a:r>
              </a:p>
            </p:txBody>
          </p:sp>
        </p:grpSp>
        <p:sp>
          <p:nvSpPr>
            <p:cNvPr id="20" name="Text Box 87"/>
            <p:cNvSpPr txBox="1">
              <a:spLocks noChangeArrowheads="1"/>
            </p:cNvSpPr>
            <p:nvPr/>
          </p:nvSpPr>
          <p:spPr bwMode="auto">
            <a:xfrm>
              <a:off x="5340978" y="4437690"/>
              <a:ext cx="3059163" cy="208693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tIns="46800" bIns="46800"/>
            <a:lstStyle/>
            <a:p>
              <a:pPr marL="177800" indent="-177800">
                <a:lnSpc>
                  <a:spcPts val="1400"/>
                </a:lnSpc>
                <a:buFontTx/>
                <a:buChar char="-"/>
                <a:defRPr/>
              </a:pPr>
              <a:endPara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7800" indent="-177800">
                <a:lnSpc>
                  <a:spcPts val="1400"/>
                </a:lnSpc>
                <a:defRPr/>
              </a:pP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•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협소공간에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Tower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설치 용이</a:t>
              </a:r>
              <a:endPara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7800" indent="-177800">
                <a:lnSpc>
                  <a:spcPts val="1400"/>
                </a:lnSpc>
                <a:defRPr/>
              </a:pPr>
              <a:endPara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7800" indent="-177800">
                <a:lnSpc>
                  <a:spcPts val="1400"/>
                </a:lnSpc>
                <a:defRPr/>
              </a:pP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• 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보일러 철골 상부로 </a:t>
              </a:r>
              <a:r>
                <a:rPr lang="ko-KR" altLang="en-US" sz="12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압력부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설치</a:t>
              </a:r>
              <a:endPara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7800" indent="-177800">
                <a:lnSpc>
                  <a:spcPts val="1400"/>
                </a:lnSpc>
                <a:buFontTx/>
                <a:buChar char="-"/>
                <a:defRPr/>
              </a:pPr>
              <a:endPara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7800" indent="-177800">
                <a:lnSpc>
                  <a:spcPts val="1400"/>
                </a:lnSpc>
                <a:defRPr/>
              </a:pP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• 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보일러 제작사 설계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/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제작 밀착관리</a:t>
              </a:r>
              <a:endPara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7800" indent="-177800">
                <a:lnSpc>
                  <a:spcPts val="1400"/>
                </a:lnSpc>
                <a:buFontTx/>
                <a:buChar char="-"/>
                <a:defRPr/>
              </a:pPr>
              <a:endPara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7800" indent="-177800">
                <a:lnSpc>
                  <a:spcPts val="1400"/>
                </a:lnSpc>
                <a:defRPr/>
              </a:pP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• 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공사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Constructability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반영한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Delivery Condition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적용</a:t>
              </a:r>
              <a:endPara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7800" indent="-177800">
                <a:lnSpc>
                  <a:spcPts val="1400"/>
                </a:lnSpc>
                <a:buFontTx/>
                <a:buChar char="-"/>
                <a:defRPr/>
              </a:pPr>
              <a:endPara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7800" indent="-177800">
                <a:lnSpc>
                  <a:spcPts val="1400"/>
                </a:lnSpc>
                <a:defRPr/>
              </a:pP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• 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기존 개별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Piece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별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Lifting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하는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Winch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설치 공법</a:t>
              </a:r>
              <a:endPara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7800" indent="-177800">
                <a:lnSpc>
                  <a:spcPts val="1400"/>
                </a:lnSpc>
                <a:defRPr/>
              </a:pP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대비 작업 시간 단축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863275" y="1908531"/>
            <a:ext cx="6300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Boiler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공사수행전략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46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84" name="직사각형 283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285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286" name="한쪽 모서리가 잘린 사각형 28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287" name="TextBox 28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공사 수행 전략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-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기계</a:t>
              </a:r>
            </a:p>
          </p:txBody>
        </p:sp>
      </p:grpSp>
      <p:sp>
        <p:nvSpPr>
          <p:cNvPr id="294" name="직사각형 293"/>
          <p:cNvSpPr/>
          <p:nvPr/>
        </p:nvSpPr>
        <p:spPr>
          <a:xfrm>
            <a:off x="1898738" y="1943836"/>
            <a:ext cx="605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Critical Path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수행 전략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(Steam Turbine &amp; Condenser)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43</a:t>
            </a:fld>
            <a:endParaRPr lang="en-US" altLang="ko-KR" dirty="0"/>
          </a:p>
        </p:txBody>
      </p:sp>
      <p:pic>
        <p:nvPicPr>
          <p:cNvPr id="13" name="그림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" t="508" r="401" b="993"/>
          <a:stretch>
            <a:fillRect/>
          </a:stretch>
        </p:blipFill>
        <p:spPr bwMode="auto">
          <a:xfrm>
            <a:off x="1944279" y="2258871"/>
            <a:ext cx="8247177" cy="327870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865530" y="5523329"/>
            <a:ext cx="8539162" cy="9787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defRPr/>
            </a:pP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•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ST BLDG FDN &amp; </a:t>
            </a:r>
            <a:r>
              <a:rPr lang="en-US" altLang="ko-KR" sz="12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Stl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en-US" altLang="ko-KR" sz="12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Str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→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Overhead Crane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→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Condenser &amp; Steam Turbine Joint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→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Turbine Install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•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Turbine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설치 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Overhead Crane(‘16.7.9)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을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사용하여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Extension Neck Lifting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후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Top Deck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하부로 외부에서 </a:t>
            </a:r>
            <a:endParaRPr lang="en-US" altLang="ko-KR" sz="12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 Assembly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된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Condenser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를 밀어 넣고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Neck Joint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후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Turbine Lower Casing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설치</a:t>
            </a:r>
            <a:endParaRPr lang="en-US" altLang="ko-KR" sz="12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•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토목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건축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기계 공정계획 수립완료</a:t>
            </a:r>
            <a:endParaRPr lang="en-US" altLang="ko-KR" sz="12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801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44</a:t>
            </a:fld>
            <a:endParaRPr lang="en-US" altLang="ko-KR" dirty="0"/>
          </a:p>
        </p:txBody>
      </p:sp>
      <p:grpSp>
        <p:nvGrpSpPr>
          <p:cNvPr id="6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0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11" name="한쪽 모서리가 잘린 사각형 1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공사 수행 전략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-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배관</a:t>
              </a:r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11524" y="2215464"/>
          <a:ext cx="8424936" cy="4048851"/>
        </p:xfrm>
        <a:graphic>
          <a:graphicData uri="http://schemas.openxmlformats.org/drawingml/2006/table">
            <a:tbl>
              <a:tblPr/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78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5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항목</a:t>
                      </a:r>
                      <a:endParaRPr kumimoji="0" lang="ko-KR" altLang="ko-KR" sz="125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1174" marR="21174" marT="21171" marB="2117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5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수행업무 세부내용</a:t>
                      </a:r>
                      <a:endParaRPr kumimoji="0" lang="ko-KR" altLang="ko-KR" sz="125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1174" marR="21174" marT="21171" marB="21171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5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특기사항</a:t>
                      </a:r>
                      <a:endParaRPr kumimoji="0" lang="ko-KR" altLang="ko-KR" sz="1250" b="1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1174" marR="21174" marT="21171" marB="21171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6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572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Piping work Activity</a:t>
                      </a:r>
                    </a:p>
                  </a:txBody>
                  <a:tcPr marL="36198" marR="36198" marT="36194" marB="3619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Spool Fabrication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A/G Pipe Installation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Under Ground Piping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Fabrication &amp; Installation of Support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Hydro and Pneumatic test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Painting &amp; Insulation work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Materials :Check the Materials Delivery and Summarizing the current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도면검토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: P&amp;ID,GAD,ISO DWG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관련 문제점파악 설계부서 협의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Installation of pipe sleeper and pipe support foundation. 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198" marR="36198" marT="36194" marB="36194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Field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배관 설치작업 시 현장과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  도면이 일치 하지 않는 경우가</a:t>
                      </a: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자주</a:t>
                      </a:r>
                      <a:r>
                        <a:rPr kumimoji="0" lang="en-US" altLang="ko-KR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발생함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1)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현장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Dimension check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하여 </a:t>
                      </a: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  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도면에 반영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2) Pipe Rack &amp; Equipment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   Dimension check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하여</a:t>
                      </a: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  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도면에 반영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ko-KR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198" marR="36198" marT="36194" marB="36194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863275" y="1846857"/>
            <a:ext cx="6300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배관 공사 개요</a:t>
            </a:r>
          </a:p>
        </p:txBody>
      </p:sp>
    </p:spTree>
    <p:extLst>
      <p:ext uri="{BB962C8B-B14F-4D97-AF65-F5344CB8AC3E}">
        <p14:creationId xmlns:p14="http://schemas.microsoft.com/office/powerpoint/2010/main" val="11831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726" y="4374105"/>
            <a:ext cx="5509584" cy="202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45</a:t>
            </a:fld>
            <a:endParaRPr lang="en-US" altLang="ko-KR" dirty="0"/>
          </a:p>
        </p:txBody>
      </p:sp>
      <p:grpSp>
        <p:nvGrpSpPr>
          <p:cNvPr id="6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0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11" name="한쪽 모서리가 잘린 사각형 1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 공사 수행 전략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-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배관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820525" y="1846857"/>
            <a:ext cx="68880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Bulk Material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집중 관리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0546" y="2123855"/>
            <a:ext cx="7797127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defTabSz="457200" eaLnBrk="0" hangingPunct="0">
              <a:lnSpc>
                <a:spcPct val="150000"/>
              </a:lnSpc>
              <a:buClr>
                <a:srgbClr val="002060"/>
              </a:buClr>
              <a:buAutoNum type="arabicParenR"/>
              <a:tabLst>
                <a:tab pos="1800000" algn="l"/>
              </a:tabLst>
              <a:defRPr/>
            </a:pP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설계 단계 </a:t>
            </a:r>
            <a:r>
              <a:rPr lang="ko-KR" altLang="ko-KR" sz="12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성과품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및 자료를 자재와 품질 관리 시 공유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/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활용하며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도면에 표시된 자재 및 물량을 스프레드시트 또는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수작업으로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재입력하는 이중작업이 발생하지 않도록 관리한다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28600" indent="-228600" defTabSz="457200" eaLnBrk="0" hangingPunct="0">
              <a:lnSpc>
                <a:spcPct val="150000"/>
              </a:lnSpc>
              <a:buClr>
                <a:srgbClr val="002060"/>
              </a:buClr>
              <a:buAutoNum type="arabicParenR"/>
              <a:tabLst>
                <a:tab pos="1800000" algn="l"/>
              </a:tabLst>
              <a:defRPr/>
            </a:pP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분출된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자재를 우선 순위 없이 사용하거나 상이한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Spool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에 사용하지 않도록 주의해 연속적인 현장 작업이 가능하도록 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관리한다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28600" indent="-228600" defTabSz="457200" eaLnBrk="0" hangingPunct="0">
              <a:lnSpc>
                <a:spcPct val="150000"/>
              </a:lnSpc>
              <a:buClr>
                <a:srgbClr val="002060"/>
              </a:buClr>
              <a:buAutoNum type="arabicParenR"/>
              <a:tabLst>
                <a:tab pos="1800000" algn="l"/>
              </a:tabLst>
              <a:defRPr/>
            </a:pP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제작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착수 후 일부 자재 부족으로 미완성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Spool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이 장시간 방치되고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급한 경우 일부를 절단해 다른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Spool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에 제작하게 될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경우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자재 관리가 어려우므로 자재 수급에 주의한다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28600" indent="-228600" defTabSz="457200" eaLnBrk="0" hangingPunct="0">
              <a:lnSpc>
                <a:spcPct val="150000"/>
              </a:lnSpc>
              <a:buClr>
                <a:srgbClr val="002060"/>
              </a:buClr>
              <a:buAutoNum type="arabicParenR"/>
              <a:tabLst>
                <a:tab pos="1800000" algn="l"/>
              </a:tabLst>
              <a:defRPr/>
            </a:pP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자재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및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Spool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등이 서로 뒤섞이는 </a:t>
            </a:r>
            <a:r>
              <a:rPr lang="ko-KR" altLang="en-US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일이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발생할 경우 추적이 불가능하므로 일정 및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Shop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공간을 활용해 우선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순위대로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분리해서 관리한다</a:t>
            </a:r>
            <a:r>
              <a: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  <a:endParaRPr lang="ko-KR" altLang="ko-KR" sz="12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algn="l"/>
            <a:endParaRPr lang="ko-KR" altLang="en-US" dirty="0">
              <a:latin typeface="Arial Narrow" pitchFamily="34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88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46</a:t>
            </a:fld>
            <a:endParaRPr lang="en-US" altLang="ko-KR" dirty="0"/>
          </a:p>
        </p:txBody>
      </p:sp>
      <p:grpSp>
        <p:nvGrpSpPr>
          <p:cNvPr id="6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863275" y="1908531"/>
            <a:ext cx="6300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토목공구 사업수행 역할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/>
          </p:nvPr>
        </p:nvGraphicFramePr>
        <p:xfrm>
          <a:off x="4414977" y="2438891"/>
          <a:ext cx="5686468" cy="103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6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5115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조기 현장투입 및 </a:t>
                      </a:r>
                      <a:r>
                        <a:rPr kumimoji="0" lang="ko-KR" altLang="en-US" sz="1200" b="1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지장물</a:t>
                      </a: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현황 조사 수행</a:t>
                      </a:r>
                      <a:endParaRPr kumimoji="0" lang="en-US" altLang="ko-KR" sz="12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Site Survey &amp; Soil Investigation </a:t>
                      </a: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수행</a:t>
                      </a:r>
                      <a:endParaRPr kumimoji="0" lang="en-US" altLang="ko-KR" sz="12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현황측량 실시 및 기준점 설치</a:t>
                      </a:r>
                      <a:endParaRPr kumimoji="0" lang="en-US" altLang="ko-KR" sz="12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Site Preparation </a:t>
                      </a: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및 </a:t>
                      </a: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Temporary Facility Work </a:t>
                      </a: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수행</a:t>
                      </a:r>
                      <a:endParaRPr kumimoji="0" lang="en-US" altLang="ko-KR" sz="12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주도로 정비</a:t>
                      </a:r>
                      <a:endParaRPr kumimoji="0" lang="ko-KR" altLang="en-US" sz="120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직사각형 55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8450" y="2618930"/>
            <a:ext cx="2261512" cy="675075"/>
            <a:chOff x="875450" y="2753944"/>
            <a:chExt cx="2261512" cy="675075"/>
          </a:xfrm>
          <a:effectLst>
            <a:outerShdw blurRad="88900" dist="50800" dir="4140000" sx="105000" sy="105000" algn="l" rotWithShape="0">
              <a:schemeClr val="tx1">
                <a:alpha val="58000"/>
              </a:schemeClr>
            </a:outerShdw>
          </a:effectLst>
        </p:grpSpPr>
        <p:sp>
          <p:nvSpPr>
            <p:cNvPr id="26" name="갈매기형 수장 25"/>
            <p:cNvSpPr/>
            <p:nvPr/>
          </p:nvSpPr>
          <p:spPr>
            <a:xfrm>
              <a:off x="875450" y="2753944"/>
              <a:ext cx="2261512" cy="675075"/>
            </a:xfrm>
            <a:prstGeom prst="chevr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57056" y="2923644"/>
              <a:ext cx="12603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latinLnBrk="0" hangingPunct="0"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공사 초기</a:t>
              </a:r>
              <a:endPara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4414977" y="3789041"/>
          <a:ext cx="5686468" cy="103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6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5115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우기대비 현장 배수계획 수립</a:t>
                      </a:r>
                      <a:endParaRPr kumimoji="0" lang="en-US" altLang="ko-KR" sz="12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가설도로 운영 계획 및 중장비 진</a:t>
                      </a: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·</a:t>
                      </a:r>
                      <a:r>
                        <a:rPr kumimoji="0" lang="ko-KR" altLang="en-US" sz="1200" b="1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출입로</a:t>
                      </a: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계획 수립</a:t>
                      </a:r>
                      <a:endParaRPr kumimoji="0" lang="en-US" altLang="ko-KR" sz="12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토목공사 시공계획 및 시공일정 수립</a:t>
                      </a: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실행</a:t>
                      </a:r>
                      <a:endParaRPr kumimoji="0" lang="ko-KR" altLang="en-US" sz="120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2018450" y="3969080"/>
            <a:ext cx="2261512" cy="675075"/>
            <a:chOff x="875450" y="2753944"/>
            <a:chExt cx="2261512" cy="675075"/>
          </a:xfrm>
          <a:effectLst>
            <a:outerShdw blurRad="88900" dist="50800" dir="4140000" sx="105000" sy="105000" algn="l" rotWithShape="0">
              <a:schemeClr val="tx1">
                <a:alpha val="58000"/>
              </a:schemeClr>
            </a:outerShdw>
          </a:effectLst>
        </p:grpSpPr>
        <p:sp>
          <p:nvSpPr>
            <p:cNvPr id="37" name="갈매기형 수장 36"/>
            <p:cNvSpPr/>
            <p:nvPr/>
          </p:nvSpPr>
          <p:spPr>
            <a:xfrm>
              <a:off x="875450" y="2753944"/>
              <a:ext cx="2261512" cy="675075"/>
            </a:xfrm>
            <a:prstGeom prst="chevr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457056" y="2923644"/>
              <a:ext cx="12603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latinLnBrk="0" hangingPunct="0"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공사 중</a:t>
              </a:r>
              <a:endPara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4414977" y="5139191"/>
          <a:ext cx="5686468" cy="103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6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5115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부지 내 도로 및 배수로 정비</a:t>
                      </a:r>
                      <a:endParaRPr kumimoji="0" lang="en-US" altLang="ko-KR" sz="12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준공검사 대비 현장 정리정돈 실시</a:t>
                      </a:r>
                      <a:endParaRPr kumimoji="0" lang="en-US" altLang="ko-KR" sz="12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0" name="그룹 39"/>
          <p:cNvGrpSpPr/>
          <p:nvPr/>
        </p:nvGrpSpPr>
        <p:grpSpPr>
          <a:xfrm>
            <a:off x="2018450" y="5319230"/>
            <a:ext cx="2261512" cy="675075"/>
            <a:chOff x="875450" y="2753944"/>
            <a:chExt cx="2261512" cy="675075"/>
          </a:xfrm>
          <a:effectLst>
            <a:outerShdw blurRad="88900" dist="50800" dir="4140000" sx="105000" sy="105000" algn="l" rotWithShape="0">
              <a:schemeClr val="tx1">
                <a:alpha val="58000"/>
              </a:schemeClr>
            </a:outerShdw>
          </a:effectLst>
        </p:grpSpPr>
        <p:sp>
          <p:nvSpPr>
            <p:cNvPr id="41" name="갈매기형 수장 40"/>
            <p:cNvSpPr/>
            <p:nvPr/>
          </p:nvSpPr>
          <p:spPr>
            <a:xfrm>
              <a:off x="875450" y="2753944"/>
              <a:ext cx="2261512" cy="675075"/>
            </a:xfrm>
            <a:prstGeom prst="chevr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457056" y="2923644"/>
              <a:ext cx="12603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latinLnBrk="0" hangingPunct="0"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ko-KR" altLang="en-US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공사 준공</a:t>
              </a:r>
              <a:endPara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11" name="한쪽 모서리가 잘린 사각형 1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 공사 수행 전략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-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토목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8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2135562" y="4756000"/>
            <a:ext cx="1935214" cy="360040"/>
            <a:chOff x="1037565" y="3924055"/>
            <a:chExt cx="2099397" cy="36004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037565" y="3924055"/>
              <a:ext cx="2099397" cy="360040"/>
            </a:xfrm>
            <a:prstGeom prst="roundRect">
              <a:avLst/>
            </a:prstGeom>
            <a:solidFill>
              <a:srgbClr val="FFCC99"/>
            </a:solidFill>
            <a:ln>
              <a:noFill/>
            </a:ln>
            <a:effectLst>
              <a:outerShdw blurRad="50800" dist="38100" dir="2700000" sx="103000" sy="103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28147" y="3945541"/>
              <a:ext cx="16111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latinLnBrk="0" hangingPunct="0"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Marine Work</a:t>
              </a:r>
              <a:endPara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135562" y="2280725"/>
            <a:ext cx="1935214" cy="360040"/>
            <a:chOff x="1037565" y="3924055"/>
            <a:chExt cx="2099397" cy="36004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037565" y="3924055"/>
              <a:ext cx="2099397" cy="360040"/>
            </a:xfrm>
            <a:prstGeom prst="roundRect">
              <a:avLst/>
            </a:prstGeom>
            <a:solidFill>
              <a:srgbClr val="FFCC99"/>
            </a:solidFill>
            <a:ln>
              <a:noFill/>
            </a:ln>
            <a:effectLst>
              <a:outerShdw blurRad="50800" dist="38100" dir="2700000" sx="103000" sy="103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525795" y="3945541"/>
              <a:ext cx="1260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latinLnBrk="0" hangingPunct="0"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Land Work</a:t>
              </a:r>
              <a:endPara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47</a:t>
            </a:fld>
            <a:endParaRPr lang="en-US" altLang="ko-KR" dirty="0"/>
          </a:p>
        </p:txBody>
      </p:sp>
      <p:grpSp>
        <p:nvGrpSpPr>
          <p:cNvPr id="6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863275" y="1908531"/>
            <a:ext cx="6300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토목공사 주요 공사내용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/>
          </p:nvPr>
        </p:nvGraphicFramePr>
        <p:xfrm>
          <a:off x="2135561" y="2640766"/>
          <a:ext cx="8055895" cy="1935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5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215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Site Preparation Work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Temporary Facilities &amp; Boundary Fence Work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각종 구조물 기초 </a:t>
                      </a: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(Boiler, Transformer, WWT, Tank, </a:t>
                      </a:r>
                      <a:r>
                        <a:rPr kumimoji="0" lang="en-US" altLang="ko-KR" sz="1200" b="1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etc</a:t>
                      </a: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Earth</a:t>
                      </a:r>
                      <a:r>
                        <a:rPr kumimoji="0" lang="en-US" altLang="ko-KR" sz="1200" b="1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Work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en-US" altLang="ko-KR" sz="1200" b="1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Steel Structure Work (Pipe Rack)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en-US" altLang="ko-KR" sz="1200" b="1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U/G Utility (EDB, Trench, </a:t>
                      </a:r>
                      <a:r>
                        <a:rPr kumimoji="0" lang="en-US" altLang="ko-KR" sz="1200" b="1" kern="1200" baseline="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etc</a:t>
                      </a:r>
                      <a:r>
                        <a:rPr kumimoji="0" lang="en-US" altLang="ko-KR" sz="1200" b="1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en-US" altLang="ko-KR" sz="1200" b="1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Storm Drainage &amp; Sewage Line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en-US" altLang="ko-KR" sz="1200" b="1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RC Stack Work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kumimoji="0" lang="en-US" altLang="ko-KR" sz="1200" b="1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Road &amp; Paving Work</a:t>
                      </a:r>
                      <a:endParaRPr kumimoji="0" lang="ko-KR" altLang="en-US" sz="120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직사각형 55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2135561" y="5116041"/>
          <a:ext cx="8055895" cy="1215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5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15135"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Barge Unloading Pier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Coal Unloading Jetty</a:t>
                      </a:r>
                      <a:r>
                        <a:rPr kumimoji="0" lang="en-US" altLang="ko-KR" sz="1200" b="1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(Trestle, Working Platform, Mooring Dolphin)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kumimoji="0" lang="en-US" altLang="ko-KR" sz="1200" b="1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CW Pump Station &amp; Seal Pit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kumimoji="0" lang="en-US" altLang="ko-KR" sz="1200" b="1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CW Intake &amp; Discharge Pipe Line</a:t>
                      </a:r>
                      <a:endParaRPr kumimoji="0" lang="ko-KR" altLang="en-US" sz="120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11" name="한쪽 모서리가 잘린 사각형 1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 공사 수행 전략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-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토목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31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 b="4034"/>
          <a:stretch/>
        </p:blipFill>
        <p:spPr bwMode="auto">
          <a:xfrm>
            <a:off x="2495601" y="1695501"/>
            <a:ext cx="7043377" cy="476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직사각형 22"/>
          <p:cNvSpPr>
            <a:spLocks noChangeArrowheads="1"/>
          </p:cNvSpPr>
          <p:nvPr/>
        </p:nvSpPr>
        <p:spPr bwMode="auto">
          <a:xfrm>
            <a:off x="5243859" y="3956279"/>
            <a:ext cx="507694" cy="257482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39" name="직사각형 30"/>
          <p:cNvSpPr>
            <a:spLocks noChangeArrowheads="1"/>
          </p:cNvSpPr>
          <p:nvPr/>
        </p:nvSpPr>
        <p:spPr bwMode="auto">
          <a:xfrm>
            <a:off x="5814491" y="5198592"/>
            <a:ext cx="697905" cy="482960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40" name="직사각형 31"/>
          <p:cNvSpPr>
            <a:spLocks noChangeArrowheads="1"/>
          </p:cNvSpPr>
          <p:nvPr/>
        </p:nvSpPr>
        <p:spPr bwMode="auto">
          <a:xfrm>
            <a:off x="4545957" y="5146223"/>
            <a:ext cx="380421" cy="667707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41" name="직사각형 32"/>
          <p:cNvSpPr>
            <a:spLocks noChangeArrowheads="1"/>
          </p:cNvSpPr>
          <p:nvPr/>
        </p:nvSpPr>
        <p:spPr bwMode="auto">
          <a:xfrm>
            <a:off x="5284419" y="5149132"/>
            <a:ext cx="286714" cy="379676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49" name="직사각형 33"/>
          <p:cNvSpPr>
            <a:spLocks noChangeArrowheads="1"/>
          </p:cNvSpPr>
          <p:nvPr/>
        </p:nvSpPr>
        <p:spPr bwMode="auto">
          <a:xfrm>
            <a:off x="3880219" y="4567253"/>
            <a:ext cx="348252" cy="234206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50" name="직사각형 34"/>
          <p:cNvSpPr>
            <a:spLocks noChangeArrowheads="1"/>
          </p:cNvSpPr>
          <p:nvPr/>
        </p:nvSpPr>
        <p:spPr bwMode="auto">
          <a:xfrm>
            <a:off x="3638260" y="4440693"/>
            <a:ext cx="190210" cy="251664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 bwMode="auto">
          <a:xfrm>
            <a:off x="9190724" y="1854199"/>
            <a:ext cx="1405776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ea typeface="굴림" pitchFamily="50" charset="-127"/>
              </a:rPr>
              <a:t>   </a:t>
            </a:r>
            <a:r>
              <a:rPr lang="en-US" altLang="ko-KR" sz="1200" dirty="0">
                <a:ea typeface="굴림" pitchFamily="50" charset="-127"/>
              </a:rPr>
              <a:t>14 </a:t>
            </a:r>
            <a:r>
              <a:rPr lang="en-US" altLang="ko-KR" sz="1200" dirty="0">
                <a:latin typeface="Corbel" panose="020B0503020204020204" pitchFamily="34" charset="0"/>
                <a:ea typeface="굴림" pitchFamily="50" charset="-127"/>
              </a:rPr>
              <a:t>Buildings </a:t>
            </a:r>
          </a:p>
          <a:p>
            <a:pPr eaLnBrk="1" hangingPunct="1">
              <a:defRPr/>
            </a:pPr>
            <a:r>
              <a:rPr lang="en-US" altLang="ko-KR" sz="1200" dirty="0">
                <a:ea typeface="굴림" pitchFamily="50" charset="-127"/>
              </a:rPr>
              <a:t> </a:t>
            </a:r>
            <a:r>
              <a:rPr lang="en-US" altLang="ko-KR" sz="1200" dirty="0">
                <a:ea typeface="굴림" pitchFamily="50" charset="-127"/>
              </a:rPr>
              <a:t>   3  </a:t>
            </a:r>
            <a:r>
              <a:rPr lang="en-US" altLang="ko-KR" sz="1200" dirty="0">
                <a:latin typeface="Corbel" panose="020B0503020204020204" pitchFamily="34" charset="0"/>
                <a:ea typeface="굴림" pitchFamily="50" charset="-127"/>
              </a:rPr>
              <a:t>Shelters</a:t>
            </a:r>
            <a:endParaRPr lang="ko-KR" altLang="en-US" sz="1200" dirty="0">
              <a:latin typeface="Corbel" panose="020B0503020204020204" pitchFamily="34" charset="0"/>
              <a:ea typeface="굴림" pitchFamily="50" charset="-127"/>
            </a:endParaRPr>
          </a:p>
        </p:txBody>
      </p:sp>
      <p:sp>
        <p:nvSpPr>
          <p:cNvPr id="52" name="직사각형 19"/>
          <p:cNvSpPr>
            <a:spLocks noChangeArrowheads="1"/>
          </p:cNvSpPr>
          <p:nvPr/>
        </p:nvSpPr>
        <p:spPr bwMode="auto">
          <a:xfrm rot="16200000">
            <a:off x="4143007" y="3656966"/>
            <a:ext cx="1821284" cy="380421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74" name="타원 3"/>
          <p:cNvSpPr>
            <a:spLocks noChangeArrowheads="1"/>
          </p:cNvSpPr>
          <p:nvPr/>
        </p:nvSpPr>
        <p:spPr bwMode="auto">
          <a:xfrm>
            <a:off x="7857854" y="5079307"/>
            <a:ext cx="1332871" cy="1384874"/>
          </a:xfrm>
          <a:prstGeom prst="ellipse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algn="ctr" eaLnBrk="1" hangingPunct="1"/>
            <a:endParaRPr lang="ko-KR" altLang="en-US"/>
          </a:p>
        </p:txBody>
      </p:sp>
      <p:sp>
        <p:nvSpPr>
          <p:cNvPr id="75" name="직사각형 34"/>
          <p:cNvSpPr>
            <a:spLocks noChangeArrowheads="1"/>
          </p:cNvSpPr>
          <p:nvPr/>
        </p:nvSpPr>
        <p:spPr bwMode="auto">
          <a:xfrm>
            <a:off x="3638261" y="4757818"/>
            <a:ext cx="121679" cy="132378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76" name="직사각형 32"/>
          <p:cNvSpPr>
            <a:spLocks noChangeArrowheads="1"/>
          </p:cNvSpPr>
          <p:nvPr/>
        </p:nvSpPr>
        <p:spPr bwMode="auto">
          <a:xfrm>
            <a:off x="5449456" y="5690281"/>
            <a:ext cx="151049" cy="218205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77" name="직사각형 31"/>
          <p:cNvSpPr>
            <a:spLocks noChangeArrowheads="1"/>
          </p:cNvSpPr>
          <p:nvPr/>
        </p:nvSpPr>
        <p:spPr bwMode="auto">
          <a:xfrm>
            <a:off x="3782318" y="5720830"/>
            <a:ext cx="464337" cy="180383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78" name="직사각형 34"/>
          <p:cNvSpPr>
            <a:spLocks noChangeArrowheads="1"/>
          </p:cNvSpPr>
          <p:nvPr/>
        </p:nvSpPr>
        <p:spPr bwMode="auto">
          <a:xfrm>
            <a:off x="7062047" y="3583877"/>
            <a:ext cx="121679" cy="391313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79" name="직사각형 34"/>
          <p:cNvSpPr>
            <a:spLocks noChangeArrowheads="1"/>
          </p:cNvSpPr>
          <p:nvPr/>
        </p:nvSpPr>
        <p:spPr bwMode="auto">
          <a:xfrm>
            <a:off x="7066243" y="4110476"/>
            <a:ext cx="121678" cy="148380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80" name="직사각형 34"/>
          <p:cNvSpPr>
            <a:spLocks noChangeArrowheads="1"/>
          </p:cNvSpPr>
          <p:nvPr/>
        </p:nvSpPr>
        <p:spPr bwMode="auto">
          <a:xfrm>
            <a:off x="7066243" y="4331591"/>
            <a:ext cx="85314" cy="321488"/>
          </a:xfrm>
          <a:prstGeom prst="rect">
            <a:avLst/>
          </a:prstGeom>
          <a:solidFill>
            <a:srgbClr val="FF00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848275" y="3073773"/>
            <a:ext cx="1887901" cy="276999"/>
          </a:xfrm>
          <a:prstGeom prst="rect">
            <a:avLst/>
          </a:prstGeom>
          <a:solidFill>
            <a:srgbClr val="FFFFFF">
              <a:alpha val="67059"/>
            </a:srgb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Steam Turbine Building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848274" y="3443596"/>
            <a:ext cx="1887901" cy="280561"/>
          </a:xfrm>
          <a:prstGeom prst="rect">
            <a:avLst/>
          </a:prstGeom>
          <a:solidFill>
            <a:srgbClr val="FFFFFF">
              <a:alpha val="67059"/>
            </a:srgb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Central Control Building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14" name="직선 화살표 연결선 113"/>
          <p:cNvCxnSpPr>
            <a:stCxn id="113" idx="1"/>
          </p:cNvCxnSpPr>
          <p:nvPr/>
        </p:nvCxnSpPr>
        <p:spPr bwMode="auto">
          <a:xfrm flipH="1">
            <a:off x="5516329" y="3583876"/>
            <a:ext cx="331944" cy="457352"/>
          </a:xfrm>
          <a:prstGeom prst="straightConnector1">
            <a:avLst/>
          </a:prstGeom>
          <a:ln w="12700">
            <a:headEnd type="none"/>
            <a:tailEnd type="oval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110" idx="1"/>
          </p:cNvCxnSpPr>
          <p:nvPr/>
        </p:nvCxnSpPr>
        <p:spPr bwMode="auto">
          <a:xfrm flipH="1">
            <a:off x="5150896" y="3212273"/>
            <a:ext cx="697378" cy="1781"/>
          </a:xfrm>
          <a:prstGeom prst="straightConnector1">
            <a:avLst/>
          </a:prstGeom>
          <a:ln w="12700">
            <a:headEnd type="none"/>
            <a:tailEnd type="oval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48</a:t>
            </a:fld>
            <a:endParaRPr lang="en-US" altLang="ko-KR" dirty="0"/>
          </a:p>
        </p:txBody>
      </p:sp>
      <p:grpSp>
        <p:nvGrpSpPr>
          <p:cNvPr id="6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 bwMode="black">
          <a:xfrm>
            <a:off x="1727894" y="1695502"/>
            <a:ext cx="9003621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63275" y="1847230"/>
            <a:ext cx="1127380" cy="276999"/>
          </a:xfrm>
          <a:prstGeom prst="rect">
            <a:avLst/>
          </a:prstGeom>
          <a:solidFill>
            <a:srgbClr val="F8F8F8">
              <a:alpha val="67843"/>
            </a:srgbClr>
          </a:solidFill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Plot Plan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34" name="직선 화살표 연결선 33"/>
          <p:cNvCxnSpPr>
            <a:stCxn id="112" idx="1"/>
          </p:cNvCxnSpPr>
          <p:nvPr/>
        </p:nvCxnSpPr>
        <p:spPr bwMode="auto">
          <a:xfrm flipH="1">
            <a:off x="8627632" y="4973262"/>
            <a:ext cx="348689" cy="435958"/>
          </a:xfrm>
          <a:prstGeom prst="straightConnector1">
            <a:avLst/>
          </a:prstGeom>
          <a:ln w="12700">
            <a:headEnd type="none"/>
            <a:tailEnd type="oval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8976320" y="4757818"/>
            <a:ext cx="1755194" cy="1107996"/>
          </a:xfrm>
          <a:prstGeom prst="rect">
            <a:avLst/>
          </a:prstGeom>
          <a:solidFill>
            <a:srgbClr val="FFFFFF">
              <a:alpha val="67059"/>
            </a:srgbClr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Coal Dome</a:t>
            </a:r>
          </a:p>
          <a:p>
            <a:pPr algn="ctr"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(Storage  Volume : 20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만㎥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pitchFamily="50" charset="-127"/>
            </a:endParaRPr>
          </a:p>
        </p:txBody>
      </p:sp>
      <p:sp>
        <p:nvSpPr>
          <p:cNvPr id="35" name="직사각형 34"/>
          <p:cNvSpPr>
            <a:spLocks noChangeArrowheads="1"/>
          </p:cNvSpPr>
          <p:nvPr/>
        </p:nvSpPr>
        <p:spPr bwMode="auto">
          <a:xfrm>
            <a:off x="9291355" y="1935010"/>
            <a:ext cx="115020" cy="96776"/>
          </a:xfrm>
          <a:prstGeom prst="rect">
            <a:avLst/>
          </a:prstGeom>
          <a:solidFill>
            <a:srgbClr val="FF0000">
              <a:alpha val="43921"/>
            </a:srgbClr>
          </a:solidFill>
          <a:ln w="63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825415" y="319119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825415" y="356101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8953461" y="49558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4" name="직사각형 34"/>
          <p:cNvSpPr>
            <a:spLocks noChangeArrowheads="1"/>
          </p:cNvSpPr>
          <p:nvPr/>
        </p:nvSpPr>
        <p:spPr bwMode="auto">
          <a:xfrm>
            <a:off x="4955961" y="5156226"/>
            <a:ext cx="194935" cy="95076"/>
          </a:xfrm>
          <a:prstGeom prst="rect">
            <a:avLst/>
          </a:prstGeom>
          <a:solidFill>
            <a:srgbClr val="FFFF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45" name="직사각형 44"/>
          <p:cNvSpPr>
            <a:spLocks noChangeArrowheads="1"/>
          </p:cNvSpPr>
          <p:nvPr/>
        </p:nvSpPr>
        <p:spPr bwMode="auto">
          <a:xfrm>
            <a:off x="9291355" y="2124228"/>
            <a:ext cx="115020" cy="96776"/>
          </a:xfrm>
          <a:prstGeom prst="rect">
            <a:avLst/>
          </a:prstGeom>
          <a:solidFill>
            <a:srgbClr val="FFFF00">
              <a:alpha val="43921"/>
            </a:srgbClr>
          </a:solidFill>
          <a:ln w="63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46" name="직사각형 34"/>
          <p:cNvSpPr>
            <a:spLocks noChangeArrowheads="1"/>
          </p:cNvSpPr>
          <p:nvPr/>
        </p:nvSpPr>
        <p:spPr bwMode="auto">
          <a:xfrm>
            <a:off x="6704306" y="4778505"/>
            <a:ext cx="104925" cy="95076"/>
          </a:xfrm>
          <a:prstGeom prst="rect">
            <a:avLst/>
          </a:prstGeom>
          <a:solidFill>
            <a:srgbClr val="FFFF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sp>
        <p:nvSpPr>
          <p:cNvPr id="47" name="직사각형 34"/>
          <p:cNvSpPr>
            <a:spLocks noChangeArrowheads="1"/>
          </p:cNvSpPr>
          <p:nvPr/>
        </p:nvSpPr>
        <p:spPr bwMode="auto">
          <a:xfrm>
            <a:off x="5960985" y="3914994"/>
            <a:ext cx="270030" cy="95076"/>
          </a:xfrm>
          <a:prstGeom prst="rect">
            <a:avLst/>
          </a:prstGeom>
          <a:solidFill>
            <a:srgbClr val="FFFF00">
              <a:alpha val="4392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Elephant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 sz="1800">
              <a:latin typeface="Arial" charset="0"/>
            </a:endParaRPr>
          </a:p>
        </p:txBody>
      </p:sp>
      <p:grpSp>
        <p:nvGrpSpPr>
          <p:cNvPr id="48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53" name="한쪽 모서리가 잘린 사각형 52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 공사 수행 전략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–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건축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8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1820526" y="2213866"/>
          <a:ext cx="8473281" cy="413723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39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9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811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2389" marR="2389" marT="2389" marB="0" anchor="ctr" horzOverflow="overflow">
                    <a:lnL w="12700" cmpd="sng">
                      <a:noFill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STORY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SIZE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TOTAL FLOOR</a:t>
                      </a:r>
                      <a:br>
                        <a:rPr kumimoji="0" lang="en-US" altLang="ko-KR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AREA (m2)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ko-KR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W(m) x L(m)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H</a:t>
                      </a:r>
                      <a:r>
                        <a:rPr kumimoji="0" lang="pl-PL" altLang="ko-KR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(m)</a:t>
                      </a:r>
                      <a:endParaRPr kumimoji="0" lang="ko-KR" altLang="en-US" sz="110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0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STEAM TURBINE BUILDING</a:t>
                      </a:r>
                    </a:p>
                  </a:txBody>
                  <a:tcPr marL="2389" marR="2389" marT="2389" marB="0" anchor="ctr" horzOverflow="overflow">
                    <a:lnL w="12700" cmpd="sng">
                      <a:noFill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35 x 92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9,070</a:t>
                      </a:r>
                    </a:p>
                  </a:txBody>
                  <a:tcPr marL="2389" marR="252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STEAM TURBINE FOUNDATION</a:t>
                      </a:r>
                    </a:p>
                  </a:txBody>
                  <a:tcPr marL="2389" marR="2389" marT="2389" marB="0" anchor="ctr" horzOverflow="overflow">
                    <a:lnL w="12700" cmpd="sng">
                      <a:noFill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RC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18 x 26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450</a:t>
                      </a:r>
                      <a:endParaRPr kumimoji="0" lang="ko-KR" altLang="en-US" sz="110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389" marR="252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CENTRAL CONTROL BUILDING</a:t>
                      </a:r>
                    </a:p>
                  </a:txBody>
                  <a:tcPr marL="2389" marR="2389" marT="2389" marB="0" anchor="ctr" horzOverflow="overflow">
                    <a:lnL w="12700" cmpd="sng">
                      <a:noFill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RC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44 x 21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4,030</a:t>
                      </a:r>
                    </a:p>
                  </a:txBody>
                  <a:tcPr marL="2389" marR="252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1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COAL STORAGE DOME</a:t>
                      </a:r>
                    </a:p>
                  </a:txBody>
                  <a:tcPr marL="2389" marR="2389" marT="2389" marB="0" anchor="ctr" horzOverflow="overflow">
                    <a:lnL w="12700" cmpd="sng">
                      <a:noFill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RC +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 Roof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Diameter 120m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17+40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11,300</a:t>
                      </a:r>
                    </a:p>
                  </a:txBody>
                  <a:tcPr marL="2389" marR="252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ADMINISTRATION BUILDING</a:t>
                      </a:r>
                    </a:p>
                  </a:txBody>
                  <a:tcPr marL="2389" marR="2389" marT="2389" marB="0" anchor="ctr" horzOverflow="overflow">
                    <a:lnL w="12700" cmpd="sng">
                      <a:noFill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RC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29 x 20.5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8.6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1,190</a:t>
                      </a:r>
                    </a:p>
                  </a:txBody>
                  <a:tcPr marL="2389" marR="252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81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WAREHOUSE&amp;MAINTENANCE BUILDING</a:t>
                      </a:r>
                    </a:p>
                  </a:txBody>
                  <a:tcPr marL="2389" marR="2389" marT="2389" marB="0" anchor="ctr" horzOverflow="overflow">
                    <a:lnL w="12700" cmpd="sng">
                      <a:noFill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ST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60 x 40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3,530</a:t>
                      </a:r>
                    </a:p>
                  </a:txBody>
                  <a:tcPr marL="2389" marR="252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8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WATER TREATMENT BUILDING</a:t>
                      </a:r>
                    </a:p>
                  </a:txBody>
                  <a:tcPr marL="2389" marR="2389" marT="2389" marB="0" anchor="ctr" horzOverflow="overflow">
                    <a:lnL w="12700" cmpd="sng">
                      <a:noFill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RC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25 x 59</a:t>
                      </a:r>
                      <a:endParaRPr kumimoji="0" lang="ko-KR" altLang="en-US" sz="110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-288000" algn="r" latinLnBrk="1">
                        <a:spcAft>
                          <a:spcPts val="3600"/>
                        </a:spcAft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</a:t>
                      </a:r>
                      <a:endParaRPr kumimoji="0" lang="ko-KR" altLang="en-US" sz="110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1,640</a:t>
                      </a:r>
                    </a:p>
                  </a:txBody>
                  <a:tcPr marL="2389" marR="252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8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CWP ELECTRICAL &amp; CHLORINATION BUILDING</a:t>
                      </a:r>
                    </a:p>
                  </a:txBody>
                  <a:tcPr marL="2389" marR="2389" marT="2389" marB="0" anchor="ctr" horzOverflow="overflow">
                    <a:lnL w="12700" cmpd="sng">
                      <a:noFill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RC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25 x 24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600</a:t>
                      </a:r>
                    </a:p>
                  </a:txBody>
                  <a:tcPr marL="2389" marR="252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489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COAL HANDLING ELECTRICAL BUILDING</a:t>
                      </a:r>
                    </a:p>
                  </a:txBody>
                  <a:tcPr marL="2389" marR="2389" marT="2389" marB="0" anchor="ctr" horzOverflow="overflow">
                    <a:lnL w="12700" cmpd="sng">
                      <a:noFill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RC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19 x 9</a:t>
                      </a:r>
                      <a:endParaRPr kumimoji="0" lang="ko-KR" altLang="en-US" sz="1100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389" marR="2389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-288000" algn="r" latinLnBrk="1">
                        <a:spcAft>
                          <a:spcPts val="3600"/>
                        </a:spcAft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4.5</a:t>
                      </a:r>
                      <a:endParaRPr kumimoji="0" lang="ko-KR" altLang="en-US" sz="1100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389" marR="108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-28800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340</a:t>
                      </a:r>
                    </a:p>
                  </a:txBody>
                  <a:tcPr marL="2389" marR="252000" marT="2389" marB="0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49</a:t>
            </a:fld>
            <a:endParaRPr lang="en-US" altLang="ko-KR" dirty="0"/>
          </a:p>
        </p:txBody>
      </p:sp>
      <p:grpSp>
        <p:nvGrpSpPr>
          <p:cNvPr id="6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63275" y="1847230"/>
            <a:ext cx="1847461" cy="276999"/>
          </a:xfrm>
          <a:prstGeom prst="rect">
            <a:avLst/>
          </a:prstGeom>
          <a:solidFill>
            <a:srgbClr val="F8F8F8">
              <a:alpha val="67843"/>
            </a:srgbClr>
          </a:solidFill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Building List(main)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13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15" name="한쪽 모서리가 잘린 사각형 14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 공사 수행 전략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–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건축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31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사업 개요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19263" y="1695500"/>
            <a:ext cx="8640762" cy="474883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33" name="그룹 35"/>
          <p:cNvGrpSpPr>
            <a:grpSpLocks/>
          </p:cNvGrpSpPr>
          <p:nvPr/>
        </p:nvGrpSpPr>
        <p:grpSpPr bwMode="auto">
          <a:xfrm>
            <a:off x="1722439" y="1552575"/>
            <a:ext cx="2016125" cy="296862"/>
            <a:chOff x="589112" y="2929136"/>
            <a:chExt cx="2016199" cy="297525"/>
          </a:xfrm>
        </p:grpSpPr>
        <p:sp>
          <p:nvSpPr>
            <p:cNvPr id="40" name="한쪽 모서리가 잘린 사각형 39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③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Site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Location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5</a:t>
            </a:fld>
            <a:endParaRPr lang="en-US" altLang="ko-KR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865530" y="2005930"/>
            <a:ext cx="8370930" cy="3943350"/>
            <a:chOff x="722530" y="2005930"/>
            <a:chExt cx="8370930" cy="3943350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9160" y="2007280"/>
              <a:ext cx="5194300" cy="394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F4D71"/>
                    </a:outerShdw>
                  </a:effectLst>
                </a14:hiddenEffects>
              </a:ext>
            </a:extLst>
          </p:spPr>
        </p:pic>
        <p:sp>
          <p:nvSpPr>
            <p:cNvPr id="43" name="TextBox 38"/>
            <p:cNvSpPr txBox="1"/>
            <p:nvPr/>
          </p:nvSpPr>
          <p:spPr>
            <a:xfrm>
              <a:off x="7808617" y="4194085"/>
              <a:ext cx="1239838" cy="353225"/>
            </a:xfrm>
            <a:prstGeom prst="rect">
              <a:avLst/>
            </a:prstGeom>
            <a:solidFill>
              <a:srgbClr val="0033CC"/>
            </a:solidFill>
            <a:ln w="25400" cmpd="sng">
              <a:solidFill>
                <a:schemeClr val="lt1">
                  <a:shade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72000" tIns="0" rIns="72000" bIns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Cebu City, Cebu</a:t>
              </a:r>
              <a:endParaRPr lang="ko-KR" altLang="en-US" sz="100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4" name="TextBox 38"/>
            <p:cNvSpPr txBox="1"/>
            <p:nvPr/>
          </p:nvSpPr>
          <p:spPr>
            <a:xfrm>
              <a:off x="5194560" y="2493205"/>
              <a:ext cx="1301750" cy="329888"/>
            </a:xfrm>
            <a:prstGeom prst="rect">
              <a:avLst/>
            </a:prstGeom>
            <a:solidFill>
              <a:srgbClr val="0033CC"/>
            </a:solidFill>
            <a:ln w="25400" cmpd="sng">
              <a:solidFill>
                <a:schemeClr val="lt1">
                  <a:shade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72000" tIns="0" rIns="72000" bIns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Toledo City, Cebu</a:t>
              </a:r>
              <a:endParaRPr lang="ko-KR" altLang="en-US" sz="100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5" name="TextBox 36"/>
            <p:cNvSpPr txBox="1"/>
            <p:nvPr/>
          </p:nvSpPr>
          <p:spPr>
            <a:xfrm>
              <a:off x="6732847" y="3071343"/>
              <a:ext cx="546100" cy="231588"/>
            </a:xfrm>
            <a:prstGeom prst="rect">
              <a:avLst/>
            </a:prstGeom>
            <a:solidFill>
              <a:schemeClr val="tx1"/>
            </a:solidFill>
            <a:ln w="9525" cmpd="sng">
              <a:solidFill>
                <a:schemeClr val="lt1">
                  <a:shade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72000" tIns="0" rIns="72000" bIns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90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30 KM</a:t>
              </a:r>
              <a:endParaRPr lang="ko-KR" altLang="en-US" sz="90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0" name="TextBox 38"/>
            <p:cNvSpPr txBox="1"/>
            <p:nvPr/>
          </p:nvSpPr>
          <p:spPr>
            <a:xfrm>
              <a:off x="4097905" y="3706354"/>
              <a:ext cx="1301750" cy="329888"/>
            </a:xfrm>
            <a:prstGeom prst="rect">
              <a:avLst/>
            </a:prstGeom>
            <a:solidFill>
              <a:srgbClr val="FF0000"/>
            </a:solidFill>
            <a:ln w="25400" cmpd="sng">
              <a:solidFill>
                <a:schemeClr val="lt1">
                  <a:shade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72000" tIns="0" rIns="72000" bIns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5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TVEP Project Site</a:t>
              </a:r>
              <a:endParaRPr lang="ko-KR" altLang="en-US" sz="105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530" y="2005930"/>
              <a:ext cx="3105150" cy="394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34"/>
            <p:cNvSpPr txBox="1"/>
            <p:nvPr/>
          </p:nvSpPr>
          <p:spPr>
            <a:xfrm>
              <a:off x="2117685" y="3789040"/>
              <a:ext cx="1440160" cy="303108"/>
            </a:xfrm>
            <a:prstGeom prst="rect">
              <a:avLst/>
            </a:prstGeom>
            <a:solidFill>
              <a:srgbClr val="FF0000"/>
            </a:solidFill>
            <a:ln w="25400" cmpd="sng">
              <a:solidFill>
                <a:schemeClr val="lt1">
                  <a:shade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72000" tIns="0" rIns="72000" bIns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5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TVEP Project </a:t>
              </a:r>
              <a:r>
                <a:rPr lang="en-US" altLang="ko-KR" sz="1050" b="1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Site </a:t>
              </a:r>
              <a:endParaRPr lang="ko-KR" altLang="en-US" sz="1050" b="1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10800000">
              <a:off x="2729766" y="4230105"/>
              <a:ext cx="107999" cy="144000"/>
            </a:xfrm>
            <a:prstGeom prst="triangl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>
              <a:off x="4322930" y="3510025"/>
              <a:ext cx="108000" cy="144000"/>
            </a:xfrm>
            <a:prstGeom prst="triangl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5178025" y="2948052"/>
              <a:ext cx="3600450" cy="1099628"/>
            </a:xfrm>
            <a:prstGeom prst="straightConnector1">
              <a:avLst/>
            </a:prstGeom>
            <a:ln w="63500">
              <a:solidFill>
                <a:schemeClr val="bg1"/>
              </a:solidFill>
              <a:headEnd type="triangle" w="lg" len="sm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59587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50</a:t>
            </a:fld>
            <a:endParaRPr lang="en-US" altLang="ko-KR" dirty="0"/>
          </a:p>
        </p:txBody>
      </p:sp>
      <p:grpSp>
        <p:nvGrpSpPr>
          <p:cNvPr id="6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986208" y="2177861"/>
            <a:ext cx="8610293" cy="129614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  <a:defRPr/>
            </a:pPr>
            <a:r>
              <a:rPr lang="ko-KR" altLang="en-US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사양 </a:t>
            </a: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: Diameter : 120m , Wall Height: 17m, Space Grid Frame Height: 48m,    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Storage Volume : 200,000m3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5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다바오</a:t>
            </a:r>
            <a:r>
              <a:rPr lang="ko-KR" altLang="en-US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Project(</a:t>
            </a:r>
            <a:r>
              <a:rPr lang="ko-KR" altLang="en-US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유사</a:t>
            </a: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사례</a:t>
            </a: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) Non-Buttress  Coal Dome</a:t>
            </a:r>
            <a:r>
              <a:rPr lang="ko-KR" altLang="en-US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분석하여</a:t>
            </a: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TVEP </a:t>
            </a:r>
            <a:r>
              <a:rPr lang="ko-KR" altLang="en-US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적용</a:t>
            </a:r>
            <a:endParaRPr lang="en-US" altLang="ko-KR" sz="115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* </a:t>
            </a: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Non-Buttress </a:t>
            </a:r>
            <a:r>
              <a:rPr lang="ko-KR" altLang="en-US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적용으로 </a:t>
            </a: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System Form </a:t>
            </a:r>
            <a:r>
              <a:rPr lang="ko-KR" altLang="en-US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물량 절감</a:t>
            </a: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및 </a:t>
            </a: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Form</a:t>
            </a:r>
            <a:r>
              <a:rPr lang="ko-KR" altLang="en-US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설치에 대한 공기 절감</a:t>
            </a:r>
            <a:r>
              <a:rPr lang="en-US" altLang="ko-KR" sz="115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</a:t>
            </a:r>
          </a:p>
          <a:p>
            <a:pPr marL="457200" indent="-457200">
              <a:spcBef>
                <a:spcPts val="1200"/>
              </a:spcBef>
              <a:buNone/>
              <a:defRPr/>
            </a:pPr>
            <a:endParaRPr lang="en-US" altLang="ko-KR" sz="115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211" y="3338990"/>
            <a:ext cx="3663734" cy="295987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945" y="3606148"/>
            <a:ext cx="4746920" cy="240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67"/>
          <p:cNvSpPr txBox="1">
            <a:spLocks noChangeArrowheads="1"/>
          </p:cNvSpPr>
          <p:nvPr/>
        </p:nvSpPr>
        <p:spPr bwMode="auto">
          <a:xfrm>
            <a:off x="1934809" y="6053772"/>
            <a:ext cx="1910942" cy="240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46800" bIns="46800"/>
          <a:lstStyle/>
          <a:p>
            <a:pPr marL="177800" indent="-177800">
              <a:lnSpc>
                <a:spcPts val="1400"/>
              </a:lnSpc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100" dirty="0"/>
              <a:t> </a:t>
            </a:r>
            <a:r>
              <a:rPr lang="ko-KR" altLang="en-US" sz="1100" dirty="0" err="1">
                <a:latin typeface="+mn-ea"/>
              </a:rPr>
              <a:t>다바오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Project(</a:t>
            </a:r>
            <a:r>
              <a:rPr lang="ko-KR" altLang="en-US" sz="1100" dirty="0">
                <a:latin typeface="+mn-ea"/>
              </a:rPr>
              <a:t>유사 사례</a:t>
            </a:r>
            <a:r>
              <a:rPr lang="en-US" altLang="ko-KR" sz="1100" dirty="0">
                <a:latin typeface="+mn-ea"/>
              </a:rPr>
              <a:t>)</a:t>
            </a:r>
            <a:endParaRPr lang="ko-KR" altLang="en-US" sz="1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63275" y="1908531"/>
            <a:ext cx="6300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Coal Dome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공사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6430940" y="4959171"/>
            <a:ext cx="216767" cy="531019"/>
          </a:xfrm>
          <a:custGeom>
            <a:avLst/>
            <a:gdLst>
              <a:gd name="connsiteX0" fmla="*/ 26194 w 183356"/>
              <a:gd name="connsiteY0" fmla="*/ 0 h 531019"/>
              <a:gd name="connsiteX1" fmla="*/ 26194 w 183356"/>
              <a:gd name="connsiteY1" fmla="*/ 47625 h 531019"/>
              <a:gd name="connsiteX2" fmla="*/ 59531 w 183356"/>
              <a:gd name="connsiteY2" fmla="*/ 80962 h 531019"/>
              <a:gd name="connsiteX3" fmla="*/ 59531 w 183356"/>
              <a:gd name="connsiteY3" fmla="*/ 481013 h 531019"/>
              <a:gd name="connsiteX4" fmla="*/ 0 w 183356"/>
              <a:gd name="connsiteY4" fmla="*/ 481013 h 531019"/>
              <a:gd name="connsiteX5" fmla="*/ 0 w 183356"/>
              <a:gd name="connsiteY5" fmla="*/ 531019 h 531019"/>
              <a:gd name="connsiteX6" fmla="*/ 183356 w 183356"/>
              <a:gd name="connsiteY6" fmla="*/ 531019 h 531019"/>
              <a:gd name="connsiteX7" fmla="*/ 183356 w 183356"/>
              <a:gd name="connsiteY7" fmla="*/ 478631 h 531019"/>
              <a:gd name="connsiteX8" fmla="*/ 102394 w 183356"/>
              <a:gd name="connsiteY8" fmla="*/ 478631 h 531019"/>
              <a:gd name="connsiteX9" fmla="*/ 102394 w 183356"/>
              <a:gd name="connsiteY9" fmla="*/ 0 h 531019"/>
              <a:gd name="connsiteX10" fmla="*/ 26194 w 183356"/>
              <a:gd name="connsiteY10" fmla="*/ 0 h 53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356" h="531019">
                <a:moveTo>
                  <a:pt x="26194" y="0"/>
                </a:moveTo>
                <a:lnTo>
                  <a:pt x="26194" y="47625"/>
                </a:lnTo>
                <a:lnTo>
                  <a:pt x="59531" y="80962"/>
                </a:lnTo>
                <a:lnTo>
                  <a:pt x="59531" y="481013"/>
                </a:lnTo>
                <a:lnTo>
                  <a:pt x="0" y="481013"/>
                </a:lnTo>
                <a:lnTo>
                  <a:pt x="0" y="531019"/>
                </a:lnTo>
                <a:lnTo>
                  <a:pt x="183356" y="531019"/>
                </a:lnTo>
                <a:lnTo>
                  <a:pt x="183356" y="478631"/>
                </a:lnTo>
                <a:lnTo>
                  <a:pt x="102394" y="478631"/>
                </a:lnTo>
                <a:lnTo>
                  <a:pt x="102394" y="0"/>
                </a:lnTo>
                <a:lnTo>
                  <a:pt x="26194" y="0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54692" y="6073725"/>
            <a:ext cx="1151399" cy="369332"/>
          </a:xfrm>
          <a:prstGeom prst="rect">
            <a:avLst/>
          </a:prstGeom>
          <a:solidFill>
            <a:srgbClr val="FFFFFF">
              <a:alpha val="67059"/>
            </a:srgbClr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9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Non-Buttress (Structure Wall)</a:t>
            </a:r>
            <a:endParaRPr lang="ko-KR" altLang="en-US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9" name="직선 화살표 연결선 18"/>
          <p:cNvCxnSpPr>
            <a:stCxn id="18" idx="0"/>
            <a:endCxn id="17" idx="3"/>
          </p:cNvCxnSpPr>
          <p:nvPr/>
        </p:nvCxnSpPr>
        <p:spPr bwMode="auto">
          <a:xfrm flipV="1">
            <a:off x="6330392" y="5440183"/>
            <a:ext cx="170927" cy="63354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headEnd type="none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21" name="한쪽 모서리가 잘린 사각형 20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 공사 수행 전략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–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건축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76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51</a:t>
            </a:fld>
            <a:endParaRPr lang="en-US" altLang="ko-KR" dirty="0"/>
          </a:p>
        </p:txBody>
      </p:sp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11525" y="2358340"/>
          <a:ext cx="8469941" cy="3356677"/>
        </p:xfrm>
        <a:graphic>
          <a:graphicData uri="http://schemas.openxmlformats.org/drawingml/2006/table">
            <a:tbl>
              <a:tblPr/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80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항목</a:t>
                      </a:r>
                      <a:endParaRPr kumimoji="0" lang="ko-KR" altLang="ko-KR" sz="11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1174" marR="21174" marT="21171" marB="2117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수행업무 세부내용</a:t>
                      </a:r>
                      <a:endParaRPr kumimoji="0" lang="ko-KR" altLang="ko-KR" sz="11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1174" marR="21174" marT="21171" marB="21171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특기사항</a:t>
                      </a:r>
                      <a:endParaRPr kumimoji="0" lang="ko-KR" altLang="ko-KR" sz="11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21174" marR="21174" marT="21171" marB="21171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8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572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Electrical work Activity</a:t>
                      </a:r>
                    </a:p>
                  </a:txBody>
                  <a:tcPr marL="36198" marR="36198" marT="36194" marB="3619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Electrical Equipment Installation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Cable Raceway Installation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Cable Laying work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050" b="1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Earthing</a:t>
                      </a: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and Lightning Protection System Installation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Lighting System Installation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Communication System Installation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050" b="1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Cathodic</a:t>
                      </a: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Protection System Installation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Site Pre-commissioning and Commissioning Work </a:t>
                      </a:r>
                      <a:endParaRPr kumimoji="0" lang="ko-KR" altLang="en-US" sz="105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36198" marR="36198" marT="36194" marB="36194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현대하모니 M" pitchFamily="18" charset="-127"/>
                          <a:ea typeface="현대하모니 M" pitchFamily="18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20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2017</a:t>
                      </a:r>
                      <a:r>
                        <a:rPr kumimoji="0" lang="ko-KR" alt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월 </a:t>
                      </a: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ko-KR" alt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일 </a:t>
                      </a: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Back Energizing</a:t>
                      </a:r>
                      <a:r>
                        <a:rPr kumimoji="0" lang="en-US" altLang="ko-KR" sz="1050" b="1" kern="1200" baseline="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예정</a:t>
                      </a: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</a:pPr>
                      <a:r>
                        <a:rPr kumimoji="0" lang="en-US" altLang="ko-KR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CHS, AHS, LHS, ESP </a:t>
                      </a:r>
                      <a:r>
                        <a:rPr kumimoji="0" lang="ko-KR" altLang="en-US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및 </a:t>
                      </a:r>
                      <a:r>
                        <a:rPr kumimoji="0" lang="en-US" altLang="ko-KR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WT&amp;WWT </a:t>
                      </a:r>
                      <a:r>
                        <a:rPr kumimoji="0" lang="ko-KR" altLang="en-US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등 </a:t>
                      </a:r>
                      <a:r>
                        <a:rPr kumimoji="0" lang="en-US" altLang="ko-KR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Mechanical Package</a:t>
                      </a:r>
                      <a:r>
                        <a:rPr kumimoji="0" lang="ko-KR" altLang="en-US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의 </a:t>
                      </a:r>
                      <a:r>
                        <a:rPr kumimoji="0" lang="en-US" altLang="ko-KR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Electrical Installation</a:t>
                      </a:r>
                      <a:r>
                        <a:rPr kumimoji="0" lang="ko-KR" altLang="en-US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Work</a:t>
                      </a:r>
                      <a:r>
                        <a:rPr kumimoji="0" lang="ko-KR" altLang="en-US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의 비중이 크므로</a:t>
                      </a:r>
                      <a:r>
                        <a:rPr kumimoji="0" lang="en-US" altLang="ko-KR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kumimoji="0" lang="en-US" altLang="ko-KR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집중 관리 필요함</a:t>
                      </a:r>
                      <a:r>
                        <a:rPr kumimoji="0" lang="en-US" altLang="ko-KR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.</a:t>
                      </a:r>
                      <a:endParaRPr kumimoji="0" lang="ko-KR" altLang="en-US" sz="10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endParaRPr kumimoji="0" lang="ko-KR" altLang="ko-KR" sz="100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36198" marR="36198" marT="36194" marB="36194" anchor="ctr" horzOverflow="overflow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863275" y="1846857"/>
            <a:ext cx="6300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전기 공사 개요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15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16" name="한쪽 모서리가 잘린 사각형 1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 공사 수행 전략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–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전기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3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52</a:t>
            </a:fld>
            <a:endParaRPr lang="en-US" altLang="ko-KR" dirty="0"/>
          </a:p>
        </p:txBody>
      </p:sp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63275" y="1846857"/>
            <a:ext cx="6300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전기 공사 주요 물량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(Mechanical Package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포함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en-US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2007289" y="2214554"/>
          <a:ext cx="8049153" cy="414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98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kern="120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marL="8164" marR="8164" marT="8164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ITEMS</a:t>
                      </a:r>
                      <a:endParaRPr kumimoji="0" lang="en-US" sz="110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164" marR="8164" marT="8164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QTY.</a:t>
                      </a:r>
                      <a:endParaRPr kumimoji="0" lang="en-US" sz="110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164" marR="8164" marT="8164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UNIT</a:t>
                      </a:r>
                      <a:endParaRPr kumimoji="0" lang="en-US" sz="110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8164" marR="8164" marT="8164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REMARK </a:t>
                      </a:r>
                    </a:p>
                  </a:txBody>
                  <a:tcPr marL="8164" marR="8164" marT="8164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9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Transformer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 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Set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STG Step up Tr. (158/210MVA) : 2 Sets</a:t>
                      </a:r>
                    </a:p>
                    <a:p>
                      <a:pPr marL="0" algn="l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UAT (24/32MVA) : 2 Sets</a:t>
                      </a:r>
                      <a:endParaRPr kumimoji="0" lang="ko-KR" altLang="en-US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7253" marR="7253" marT="7253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73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Generator Circuit Breaker</a:t>
                      </a:r>
                      <a:endParaRPr kumimoji="0" lang="en-US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Set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7253" marR="7253" marT="7253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73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Isolated Phase </a:t>
                      </a:r>
                      <a:r>
                        <a:rPr kumimoji="0" lang="en-US" sz="1050" b="1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Busduct</a:t>
                      </a:r>
                      <a:endParaRPr kumimoji="0" lang="en-US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Set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Length : 145m / Unit</a:t>
                      </a:r>
                    </a:p>
                  </a:txBody>
                  <a:tcPr marL="7253" marR="7253" marT="7253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73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MV </a:t>
                      </a:r>
                      <a:r>
                        <a:rPr kumimoji="0" lang="en-US" sz="1050" b="1" kern="120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SWGR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75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Pnl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7253" marR="7253" marT="7253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73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LV SWGR/Dry Transformer/MCC/Protection </a:t>
                      </a:r>
                      <a:r>
                        <a:rPr kumimoji="0" lang="en-US" sz="1050" b="1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Pnl</a:t>
                      </a:r>
                      <a:endParaRPr kumimoji="0" lang="en-US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240 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Pnl</a:t>
                      </a:r>
                      <a:endParaRPr kumimoji="0" lang="en-US" altLang="ko-KR" sz="105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7253" marR="7253" marT="7253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38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6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DC </a:t>
                      </a:r>
                      <a:r>
                        <a:rPr kumimoji="0" lang="en-US" sz="1050" b="1" kern="120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&amp; UPS system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err="1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Pnl</a:t>
                      </a:r>
                      <a:endParaRPr kumimoji="0" lang="ko-KR" altLang="en-US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including Lead-Acid type Batteries</a:t>
                      </a:r>
                      <a:endParaRPr kumimoji="0" lang="ko-KR" altLang="en-US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7253" marR="7253" marT="7253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73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7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MV/LV </a:t>
                      </a:r>
                      <a:r>
                        <a:rPr kumimoji="0" lang="en-US" sz="1050" b="1" kern="120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Power Cable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261,000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kumimoji="0" lang="ko-KR" altLang="en-US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7253" marR="7253" marT="7253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9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Control Cable/Communication Cable</a:t>
                      </a:r>
                      <a:endParaRPr kumimoji="0" lang="en-US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122,500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C&amp;I Cable </a:t>
                      </a:r>
                      <a:r>
                        <a:rPr kumimoji="0" lang="ko-KR" alt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제외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9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Cable </a:t>
                      </a:r>
                      <a:r>
                        <a:rPr kumimoji="0" lang="en-US" sz="1050" b="1" kern="120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Tray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22,500 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73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Conduit (EDB &amp; Exposed/Embedded Conduit)</a:t>
                      </a:r>
                      <a:endParaRPr kumimoji="0" lang="en-US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109,500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C&amp;I Cable </a:t>
                      </a:r>
                      <a:r>
                        <a:rPr kumimoji="0" lang="ko-KR" alt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용 </a:t>
                      </a:r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Conduit </a:t>
                      </a:r>
                      <a:r>
                        <a:rPr kumimoji="0" lang="ko-KR" alt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제외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17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Grounding </a:t>
                      </a:r>
                      <a:r>
                        <a:rPr kumimoji="0" lang="en-US" sz="1050" b="1" kern="1200" dirty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Conductor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42,000 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Bare Copper and GV Wires</a:t>
                      </a:r>
                    </a:p>
                  </a:txBody>
                  <a:tcPr marL="7253" marR="7253" marT="7253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73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12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Cathodic Protection system/Lighting System</a:t>
                      </a:r>
                      <a:endParaRPr kumimoji="0" lang="en-US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Lot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endParaRPr kumimoji="0" lang="en-US" altLang="ko-KR" sz="1050" b="1" kern="1200" dirty="0" smtClean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7253" marR="7253" marT="7253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414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13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Communication</a:t>
                      </a:r>
                      <a:endParaRPr kumimoji="0" lang="en-US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ko-KR" sz="1050" b="1" kern="1200" dirty="0">
                        <a:ln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Lot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kumimoji="0" lang="en-US" altLang="ko-KR" sz="1050" b="1" kern="1200" dirty="0" smtClean="0">
                          <a:ln>
                            <a:solidFill>
                              <a:schemeClr val="bg1">
                                <a:lumMod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Telephone &amp; LAN System : Owner’s Scope</a:t>
                      </a:r>
                    </a:p>
                  </a:txBody>
                  <a:tcPr marL="7253" marR="7253" marT="7253" marB="0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13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16" name="한쪽 모서리가 잘린 사각형 15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 공사 수행 전략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–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전기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5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53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 bwMode="black">
          <a:xfrm>
            <a:off x="1727894" y="1695502"/>
            <a:ext cx="8640000" cy="47678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6" name="그룹 35"/>
          <p:cNvGrpSpPr>
            <a:grpSpLocks/>
          </p:cNvGrpSpPr>
          <p:nvPr/>
        </p:nvGrpSpPr>
        <p:grpSpPr bwMode="auto">
          <a:xfrm>
            <a:off x="1722438" y="1557338"/>
            <a:ext cx="3203432" cy="296862"/>
            <a:chOff x="589112" y="2929136"/>
            <a:chExt cx="2016199" cy="297525"/>
          </a:xfrm>
        </p:grpSpPr>
        <p:sp>
          <p:nvSpPr>
            <p:cNvPr id="7" name="한쪽 모서리가 잘린 사각형 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⑥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Communication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운영체계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pSp>
        <p:nvGrpSpPr>
          <p:cNvPr id="9" name="그룹 3"/>
          <p:cNvGrpSpPr>
            <a:grpSpLocks/>
          </p:cNvGrpSpPr>
          <p:nvPr/>
        </p:nvGrpSpPr>
        <p:grpSpPr bwMode="auto">
          <a:xfrm>
            <a:off x="3373475" y="2804911"/>
            <a:ext cx="5679463" cy="3916794"/>
            <a:chOff x="239262" y="565960"/>
            <a:chExt cx="9449726" cy="6788631"/>
          </a:xfrm>
        </p:grpSpPr>
        <p:sp>
          <p:nvSpPr>
            <p:cNvPr id="10" name="모서리가 둥근 직사각형 9"/>
            <p:cNvSpPr/>
            <p:nvPr/>
          </p:nvSpPr>
          <p:spPr bwMode="auto">
            <a:xfrm>
              <a:off x="261938" y="5363341"/>
              <a:ext cx="6168774" cy="1083725"/>
            </a:xfrm>
            <a:prstGeom prst="roundRect">
              <a:avLst>
                <a:gd name="adj" fmla="val 2115"/>
              </a:avLst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tIns="10800" bIns="10800" anchor="ctr"/>
            <a:lstStyle/>
            <a:p>
              <a:pPr marL="174625" indent="-174625" eaLnBrk="0" hangingPunct="0">
                <a:lnSpc>
                  <a:spcPct val="95000"/>
                </a:lnSpc>
                <a:spcAft>
                  <a:spcPct val="25000"/>
                </a:spcAft>
                <a:buFont typeface="Wingdings" pitchFamily="2" charset="2"/>
                <a:buChar char="§"/>
                <a:defRPr/>
              </a:pPr>
              <a:endParaRPr lang="ko-KR" altLang="en-US" sz="1600">
                <a:latin typeface="Arial" charset="0"/>
                <a:ea typeface="가는각진제목체" pitchFamily="18" charset="-127"/>
              </a:endParaRPr>
            </a:p>
          </p:txBody>
        </p:sp>
        <p:sp>
          <p:nvSpPr>
            <p:cNvPr id="11" name="Freeform 73"/>
            <p:cNvSpPr>
              <a:spLocks/>
            </p:cNvSpPr>
            <p:nvPr/>
          </p:nvSpPr>
          <p:spPr bwMode="auto">
            <a:xfrm rot="5400000">
              <a:off x="4094824" y="1608250"/>
              <a:ext cx="477585" cy="86638"/>
            </a:xfrm>
            <a:custGeom>
              <a:avLst/>
              <a:gdLst>
                <a:gd name="T0" fmla="*/ 0 w 2112"/>
                <a:gd name="T1" fmla="*/ 0 h 432"/>
                <a:gd name="T2" fmla="*/ 2147483647 w 2112"/>
                <a:gd name="T3" fmla="*/ 0 h 432"/>
                <a:gd name="T4" fmla="*/ 2147483647 w 2112"/>
                <a:gd name="T5" fmla="*/ 2147483647 h 432"/>
                <a:gd name="T6" fmla="*/ 2147483647 w 2112"/>
                <a:gd name="T7" fmla="*/ 2147483647 h 432"/>
                <a:gd name="T8" fmla="*/ 2147483647 w 2112"/>
                <a:gd name="T9" fmla="*/ 2147483647 h 432"/>
                <a:gd name="T10" fmla="*/ 2147483647 w 2112"/>
                <a:gd name="T11" fmla="*/ 2147483647 h 432"/>
                <a:gd name="T12" fmla="*/ 0 w 2112"/>
                <a:gd name="T13" fmla="*/ 0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12"/>
                <a:gd name="T22" fmla="*/ 0 h 432"/>
                <a:gd name="T23" fmla="*/ 2112 w 2112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12" h="432">
                  <a:moveTo>
                    <a:pt x="0" y="0"/>
                  </a:moveTo>
                  <a:lnTo>
                    <a:pt x="1248" y="0"/>
                  </a:lnTo>
                  <a:lnTo>
                    <a:pt x="960" y="240"/>
                  </a:lnTo>
                  <a:lnTo>
                    <a:pt x="2112" y="432"/>
                  </a:lnTo>
                  <a:lnTo>
                    <a:pt x="480" y="432"/>
                  </a:lnTo>
                  <a:lnTo>
                    <a:pt x="72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2" name="그룹 224"/>
            <p:cNvGrpSpPr>
              <a:grpSpLocks/>
            </p:cNvGrpSpPr>
            <p:nvPr/>
          </p:nvGrpSpPr>
          <p:grpSpPr bwMode="auto">
            <a:xfrm>
              <a:off x="3720778" y="929096"/>
              <a:ext cx="1237762" cy="483680"/>
              <a:chOff x="4048919" y="863741"/>
              <a:chExt cx="1237762" cy="483680"/>
            </a:xfrm>
          </p:grpSpPr>
          <p:sp>
            <p:nvSpPr>
              <p:cNvPr id="247" name="Freeform 17"/>
              <p:cNvSpPr>
                <a:spLocks/>
              </p:cNvSpPr>
              <p:nvPr/>
            </p:nvSpPr>
            <p:spPr bwMode="auto">
              <a:xfrm>
                <a:off x="4057005" y="863741"/>
                <a:ext cx="1174303" cy="483680"/>
              </a:xfrm>
              <a:custGeom>
                <a:avLst/>
                <a:gdLst>
                  <a:gd name="T0" fmla="*/ 75081669 w 18270"/>
                  <a:gd name="T1" fmla="*/ 12262185 h 10780"/>
                  <a:gd name="T2" fmla="*/ 73734852 w 18270"/>
                  <a:gd name="T3" fmla="*/ 11189161 h 10780"/>
                  <a:gd name="T4" fmla="*/ 71553553 w 18270"/>
                  <a:gd name="T5" fmla="*/ 10257067 h 10780"/>
                  <a:gd name="T6" fmla="*/ 68674036 w 18270"/>
                  <a:gd name="T7" fmla="*/ 9508171 h 10780"/>
                  <a:gd name="T8" fmla="*/ 69083018 w 18270"/>
                  <a:gd name="T9" fmla="*/ 9037099 h 10780"/>
                  <a:gd name="T10" fmla="*/ 69785350 w 18270"/>
                  <a:gd name="T11" fmla="*/ 8549919 h 10780"/>
                  <a:gd name="T12" fmla="*/ 70243952 w 18270"/>
                  <a:gd name="T13" fmla="*/ 8032498 h 10780"/>
                  <a:gd name="T14" fmla="*/ 70421543 w 18270"/>
                  <a:gd name="T15" fmla="*/ 7486945 h 10780"/>
                  <a:gd name="T16" fmla="*/ 69669655 w 18270"/>
                  <a:gd name="T17" fmla="*/ 6186438 h 10780"/>
                  <a:gd name="T18" fmla="*/ 67199184 w 18270"/>
                  <a:gd name="T19" fmla="*/ 5010754 h 10780"/>
                  <a:gd name="T20" fmla="*/ 63398414 w 18270"/>
                  <a:gd name="T21" fmla="*/ 4191415 h 10780"/>
                  <a:gd name="T22" fmla="*/ 58655696 w 18270"/>
                  <a:gd name="T23" fmla="*/ 3843147 h 10780"/>
                  <a:gd name="T24" fmla="*/ 55805167 w 18270"/>
                  <a:gd name="T25" fmla="*/ 3895464 h 10780"/>
                  <a:gd name="T26" fmla="*/ 53442099 w 18270"/>
                  <a:gd name="T27" fmla="*/ 4090730 h 10780"/>
                  <a:gd name="T28" fmla="*/ 51789590 w 18270"/>
                  <a:gd name="T29" fmla="*/ 2689584 h 10780"/>
                  <a:gd name="T30" fmla="*/ 48492801 w 18270"/>
                  <a:gd name="T31" fmla="*/ 1334741 h 10780"/>
                  <a:gd name="T32" fmla="*/ 43754260 w 18270"/>
                  <a:gd name="T33" fmla="*/ 400629 h 10780"/>
                  <a:gd name="T34" fmla="*/ 37999404 w 18270"/>
                  <a:gd name="T35" fmla="*/ 4038 h 10780"/>
                  <a:gd name="T36" fmla="*/ 32413912 w 18270"/>
                  <a:gd name="T37" fmla="*/ 211374 h 10780"/>
                  <a:gd name="T38" fmla="*/ 27638156 w 18270"/>
                  <a:gd name="T39" fmla="*/ 918005 h 10780"/>
                  <a:gd name="T40" fmla="*/ 23969600 w 18270"/>
                  <a:gd name="T41" fmla="*/ 2025219 h 10780"/>
                  <a:gd name="T42" fmla="*/ 21734568 w 18270"/>
                  <a:gd name="T43" fmla="*/ 3436461 h 10780"/>
                  <a:gd name="T44" fmla="*/ 19598712 w 18270"/>
                  <a:gd name="T45" fmla="*/ 3450550 h 10780"/>
                  <a:gd name="T46" fmla="*/ 17194315 w 18270"/>
                  <a:gd name="T47" fmla="*/ 3363999 h 10780"/>
                  <a:gd name="T48" fmla="*/ 12621026 w 18270"/>
                  <a:gd name="T49" fmla="*/ 3581431 h 10780"/>
                  <a:gd name="T50" fmla="*/ 8543488 w 18270"/>
                  <a:gd name="T51" fmla="*/ 4294073 h 10780"/>
                  <a:gd name="T52" fmla="*/ 5697009 w 18270"/>
                  <a:gd name="T53" fmla="*/ 5389218 h 10780"/>
                  <a:gd name="T54" fmla="*/ 4490697 w 18270"/>
                  <a:gd name="T55" fmla="*/ 6758194 h 10780"/>
                  <a:gd name="T56" fmla="*/ 4643542 w 18270"/>
                  <a:gd name="T57" fmla="*/ 7527191 h 10780"/>
                  <a:gd name="T58" fmla="*/ 5217775 w 18270"/>
                  <a:gd name="T59" fmla="*/ 8159341 h 10780"/>
                  <a:gd name="T60" fmla="*/ 6159724 w 18270"/>
                  <a:gd name="T61" fmla="*/ 8741148 h 10780"/>
                  <a:gd name="T62" fmla="*/ 7436288 w 18270"/>
                  <a:gd name="T63" fmla="*/ 9258524 h 10780"/>
                  <a:gd name="T64" fmla="*/ 4850122 w 18270"/>
                  <a:gd name="T65" fmla="*/ 9941015 h 10780"/>
                  <a:gd name="T66" fmla="*/ 2350663 w 18270"/>
                  <a:gd name="T67" fmla="*/ 10840893 h 10780"/>
                  <a:gd name="T68" fmla="*/ 689927 w 18270"/>
                  <a:gd name="T69" fmla="*/ 11907861 h 10780"/>
                  <a:gd name="T70" fmla="*/ 8291 w 18270"/>
                  <a:gd name="T71" fmla="*/ 13095614 h 10780"/>
                  <a:gd name="T72" fmla="*/ 950176 w 18270"/>
                  <a:gd name="T73" fmla="*/ 14822908 h 10780"/>
                  <a:gd name="T74" fmla="*/ 4065197 w 18270"/>
                  <a:gd name="T75" fmla="*/ 16328777 h 10780"/>
                  <a:gd name="T76" fmla="*/ 8873990 w 18270"/>
                  <a:gd name="T77" fmla="*/ 17387668 h 10780"/>
                  <a:gd name="T78" fmla="*/ 14876690 w 18270"/>
                  <a:gd name="T79" fmla="*/ 17860759 h 10780"/>
                  <a:gd name="T80" fmla="*/ 15653388 w 18270"/>
                  <a:gd name="T81" fmla="*/ 18094298 h 10780"/>
                  <a:gd name="T82" fmla="*/ 16405276 w 18270"/>
                  <a:gd name="T83" fmla="*/ 19354558 h 10780"/>
                  <a:gd name="T84" fmla="*/ 18875748 w 18270"/>
                  <a:gd name="T85" fmla="*/ 20530242 h 10780"/>
                  <a:gd name="T86" fmla="*/ 22680631 w 18270"/>
                  <a:gd name="T87" fmla="*/ 21349581 h 10780"/>
                  <a:gd name="T88" fmla="*/ 27423349 w 18270"/>
                  <a:gd name="T89" fmla="*/ 21697849 h 10780"/>
                  <a:gd name="T90" fmla="*/ 30116919 w 18270"/>
                  <a:gd name="T91" fmla="*/ 21653564 h 10780"/>
                  <a:gd name="T92" fmla="*/ 32331319 w 18270"/>
                  <a:gd name="T93" fmla="*/ 21484455 h 10780"/>
                  <a:gd name="T94" fmla="*/ 34367999 w 18270"/>
                  <a:gd name="T95" fmla="*/ 21204657 h 10780"/>
                  <a:gd name="T96" fmla="*/ 36173353 w 18270"/>
                  <a:gd name="T97" fmla="*/ 20830186 h 10780"/>
                  <a:gd name="T98" fmla="*/ 38226616 w 18270"/>
                  <a:gd name="T99" fmla="*/ 21120080 h 10780"/>
                  <a:gd name="T100" fmla="*/ 40527723 w 18270"/>
                  <a:gd name="T101" fmla="*/ 21422044 h 10780"/>
                  <a:gd name="T102" fmla="*/ 43002372 w 18270"/>
                  <a:gd name="T103" fmla="*/ 21615336 h 10780"/>
                  <a:gd name="T104" fmla="*/ 45621575 w 18270"/>
                  <a:gd name="T105" fmla="*/ 21691837 h 10780"/>
                  <a:gd name="T106" fmla="*/ 50917894 w 18270"/>
                  <a:gd name="T107" fmla="*/ 21468348 h 10780"/>
                  <a:gd name="T108" fmla="*/ 55801053 w 18270"/>
                  <a:gd name="T109" fmla="*/ 20717432 h 10780"/>
                  <a:gd name="T110" fmla="*/ 59486128 w 18270"/>
                  <a:gd name="T111" fmla="*/ 19547806 h 10780"/>
                  <a:gd name="T112" fmla="*/ 61613692 w 18270"/>
                  <a:gd name="T113" fmla="*/ 18064102 h 10780"/>
                  <a:gd name="T114" fmla="*/ 66542294 w 18270"/>
                  <a:gd name="T115" fmla="*/ 17433972 h 10780"/>
                  <a:gd name="T116" fmla="*/ 71053687 w 18270"/>
                  <a:gd name="T117" fmla="*/ 16475720 h 10780"/>
                  <a:gd name="T118" fmla="*/ 74156238 w 18270"/>
                  <a:gd name="T119" fmla="*/ 15128909 h 10780"/>
                  <a:gd name="T120" fmla="*/ 75457613 w 18270"/>
                  <a:gd name="T121" fmla="*/ 13504274 h 1078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8270" h="10780">
                    <a:moveTo>
                      <a:pt x="18270" y="6600"/>
                    </a:moveTo>
                    <a:lnTo>
                      <a:pt x="18268" y="6525"/>
                    </a:lnTo>
                    <a:lnTo>
                      <a:pt x="18262" y="6451"/>
                    </a:lnTo>
                    <a:lnTo>
                      <a:pt x="18252" y="6378"/>
                    </a:lnTo>
                    <a:lnTo>
                      <a:pt x="18238" y="6305"/>
                    </a:lnTo>
                    <a:lnTo>
                      <a:pt x="18221" y="6233"/>
                    </a:lnTo>
                    <a:lnTo>
                      <a:pt x="18199" y="6161"/>
                    </a:lnTo>
                    <a:lnTo>
                      <a:pt x="18174" y="6091"/>
                    </a:lnTo>
                    <a:lnTo>
                      <a:pt x="18146" y="6020"/>
                    </a:lnTo>
                    <a:lnTo>
                      <a:pt x="18112" y="5952"/>
                    </a:lnTo>
                    <a:lnTo>
                      <a:pt x="18077" y="5883"/>
                    </a:lnTo>
                    <a:lnTo>
                      <a:pt x="18038" y="5817"/>
                    </a:lnTo>
                    <a:lnTo>
                      <a:pt x="17995" y="5751"/>
                    </a:lnTo>
                    <a:lnTo>
                      <a:pt x="17949" y="5685"/>
                    </a:lnTo>
                    <a:lnTo>
                      <a:pt x="17900" y="5621"/>
                    </a:lnTo>
                    <a:lnTo>
                      <a:pt x="17848" y="5558"/>
                    </a:lnTo>
                    <a:lnTo>
                      <a:pt x="17792" y="5496"/>
                    </a:lnTo>
                    <a:lnTo>
                      <a:pt x="17733" y="5435"/>
                    </a:lnTo>
                    <a:lnTo>
                      <a:pt x="17672" y="5375"/>
                    </a:lnTo>
                    <a:lnTo>
                      <a:pt x="17607" y="5317"/>
                    </a:lnTo>
                    <a:lnTo>
                      <a:pt x="17539" y="5260"/>
                    </a:lnTo>
                    <a:lnTo>
                      <a:pt x="17470" y="5204"/>
                    </a:lnTo>
                    <a:lnTo>
                      <a:pt x="17396" y="5149"/>
                    </a:lnTo>
                    <a:lnTo>
                      <a:pt x="17320" y="5095"/>
                    </a:lnTo>
                    <a:lnTo>
                      <a:pt x="17242" y="5044"/>
                    </a:lnTo>
                    <a:lnTo>
                      <a:pt x="17161" y="4994"/>
                    </a:lnTo>
                    <a:lnTo>
                      <a:pt x="17077" y="4945"/>
                    </a:lnTo>
                    <a:lnTo>
                      <a:pt x="16991" y="4897"/>
                    </a:lnTo>
                    <a:lnTo>
                      <a:pt x="16903" y="4851"/>
                    </a:lnTo>
                    <a:lnTo>
                      <a:pt x="16812" y="4807"/>
                    </a:lnTo>
                    <a:lnTo>
                      <a:pt x="16719" y="4764"/>
                    </a:lnTo>
                    <a:lnTo>
                      <a:pt x="16623" y="4723"/>
                    </a:lnTo>
                    <a:lnTo>
                      <a:pt x="16526" y="4683"/>
                    </a:lnTo>
                    <a:lnTo>
                      <a:pt x="16557" y="4657"/>
                    </a:lnTo>
                    <a:lnTo>
                      <a:pt x="16586" y="4630"/>
                    </a:lnTo>
                    <a:lnTo>
                      <a:pt x="16615" y="4602"/>
                    </a:lnTo>
                    <a:lnTo>
                      <a:pt x="16643" y="4574"/>
                    </a:lnTo>
                    <a:lnTo>
                      <a:pt x="16670" y="4546"/>
                    </a:lnTo>
                    <a:lnTo>
                      <a:pt x="16696" y="4518"/>
                    </a:lnTo>
                    <a:lnTo>
                      <a:pt x="16722" y="4489"/>
                    </a:lnTo>
                    <a:lnTo>
                      <a:pt x="16746" y="4460"/>
                    </a:lnTo>
                    <a:lnTo>
                      <a:pt x="16770" y="4430"/>
                    </a:lnTo>
                    <a:lnTo>
                      <a:pt x="16792" y="4400"/>
                    </a:lnTo>
                    <a:lnTo>
                      <a:pt x="16814" y="4370"/>
                    </a:lnTo>
                    <a:lnTo>
                      <a:pt x="16835" y="4340"/>
                    </a:lnTo>
                    <a:lnTo>
                      <a:pt x="16855" y="4310"/>
                    </a:lnTo>
                    <a:lnTo>
                      <a:pt x="16873" y="4279"/>
                    </a:lnTo>
                    <a:lnTo>
                      <a:pt x="16892" y="4247"/>
                    </a:lnTo>
                    <a:lnTo>
                      <a:pt x="16909" y="4216"/>
                    </a:lnTo>
                    <a:lnTo>
                      <a:pt x="16926" y="4184"/>
                    </a:lnTo>
                    <a:lnTo>
                      <a:pt x="16941" y="4152"/>
                    </a:lnTo>
                    <a:lnTo>
                      <a:pt x="16955" y="4120"/>
                    </a:lnTo>
                    <a:lnTo>
                      <a:pt x="16968" y="4088"/>
                    </a:lnTo>
                    <a:lnTo>
                      <a:pt x="16981" y="4055"/>
                    </a:lnTo>
                    <a:lnTo>
                      <a:pt x="16992" y="4023"/>
                    </a:lnTo>
                    <a:lnTo>
                      <a:pt x="17003" y="3990"/>
                    </a:lnTo>
                    <a:lnTo>
                      <a:pt x="17012" y="3957"/>
                    </a:lnTo>
                    <a:lnTo>
                      <a:pt x="17020" y="3923"/>
                    </a:lnTo>
                    <a:lnTo>
                      <a:pt x="17026" y="3890"/>
                    </a:lnTo>
                    <a:lnTo>
                      <a:pt x="17032" y="3856"/>
                    </a:lnTo>
                    <a:lnTo>
                      <a:pt x="17038" y="3821"/>
                    </a:lnTo>
                    <a:lnTo>
                      <a:pt x="17041" y="3788"/>
                    </a:lnTo>
                    <a:lnTo>
                      <a:pt x="17044" y="3753"/>
                    </a:lnTo>
                    <a:lnTo>
                      <a:pt x="17046" y="3719"/>
                    </a:lnTo>
                    <a:lnTo>
                      <a:pt x="17046" y="3684"/>
                    </a:lnTo>
                    <a:lnTo>
                      <a:pt x="17042" y="3593"/>
                    </a:lnTo>
                    <a:lnTo>
                      <a:pt x="17031" y="3503"/>
                    </a:lnTo>
                    <a:lnTo>
                      <a:pt x="17012" y="3414"/>
                    </a:lnTo>
                    <a:lnTo>
                      <a:pt x="16985" y="3326"/>
                    </a:lnTo>
                    <a:lnTo>
                      <a:pt x="16952" y="3240"/>
                    </a:lnTo>
                    <a:lnTo>
                      <a:pt x="16911" y="3156"/>
                    </a:lnTo>
                    <a:lnTo>
                      <a:pt x="16864" y="3073"/>
                    </a:lnTo>
                    <a:lnTo>
                      <a:pt x="16811" y="2992"/>
                    </a:lnTo>
                    <a:lnTo>
                      <a:pt x="16750" y="2914"/>
                    </a:lnTo>
                    <a:lnTo>
                      <a:pt x="16684" y="2837"/>
                    </a:lnTo>
                    <a:lnTo>
                      <a:pt x="16612" y="2763"/>
                    </a:lnTo>
                    <a:lnTo>
                      <a:pt x="16533" y="2691"/>
                    </a:lnTo>
                    <a:lnTo>
                      <a:pt x="16450" y="2621"/>
                    </a:lnTo>
                    <a:lnTo>
                      <a:pt x="16361" y="2554"/>
                    </a:lnTo>
                    <a:lnTo>
                      <a:pt x="16266" y="2489"/>
                    </a:lnTo>
                    <a:lnTo>
                      <a:pt x="16167" y="2427"/>
                    </a:lnTo>
                    <a:lnTo>
                      <a:pt x="16063" y="2369"/>
                    </a:lnTo>
                    <a:lnTo>
                      <a:pt x="15953" y="2313"/>
                    </a:lnTo>
                    <a:lnTo>
                      <a:pt x="15840" y="2261"/>
                    </a:lnTo>
                    <a:lnTo>
                      <a:pt x="15722" y="2210"/>
                    </a:lnTo>
                    <a:lnTo>
                      <a:pt x="15600" y="2165"/>
                    </a:lnTo>
                    <a:lnTo>
                      <a:pt x="15475" y="2121"/>
                    </a:lnTo>
                    <a:lnTo>
                      <a:pt x="15346" y="2082"/>
                    </a:lnTo>
                    <a:lnTo>
                      <a:pt x="15212" y="2047"/>
                    </a:lnTo>
                    <a:lnTo>
                      <a:pt x="15076" y="2015"/>
                    </a:lnTo>
                    <a:lnTo>
                      <a:pt x="14936" y="1987"/>
                    </a:lnTo>
                    <a:lnTo>
                      <a:pt x="14794" y="1963"/>
                    </a:lnTo>
                    <a:lnTo>
                      <a:pt x="14648" y="1943"/>
                    </a:lnTo>
                    <a:lnTo>
                      <a:pt x="14501" y="1927"/>
                    </a:lnTo>
                    <a:lnTo>
                      <a:pt x="14350" y="1916"/>
                    </a:lnTo>
                    <a:lnTo>
                      <a:pt x="14198" y="1909"/>
                    </a:lnTo>
                    <a:lnTo>
                      <a:pt x="14043" y="1907"/>
                    </a:lnTo>
                    <a:lnTo>
                      <a:pt x="13965" y="1908"/>
                    </a:lnTo>
                    <a:lnTo>
                      <a:pt x="13887" y="1909"/>
                    </a:lnTo>
                    <a:lnTo>
                      <a:pt x="13811" y="1912"/>
                    </a:lnTo>
                    <a:lnTo>
                      <a:pt x="13734" y="1916"/>
                    </a:lnTo>
                    <a:lnTo>
                      <a:pt x="13659" y="1921"/>
                    </a:lnTo>
                    <a:lnTo>
                      <a:pt x="13584" y="1928"/>
                    </a:lnTo>
                    <a:lnTo>
                      <a:pt x="13508" y="1935"/>
                    </a:lnTo>
                    <a:lnTo>
                      <a:pt x="13434" y="1943"/>
                    </a:lnTo>
                    <a:lnTo>
                      <a:pt x="13361" y="1953"/>
                    </a:lnTo>
                    <a:lnTo>
                      <a:pt x="13289" y="1964"/>
                    </a:lnTo>
                    <a:lnTo>
                      <a:pt x="13217" y="1975"/>
                    </a:lnTo>
                    <a:lnTo>
                      <a:pt x="13145" y="1988"/>
                    </a:lnTo>
                    <a:lnTo>
                      <a:pt x="13074" y="2001"/>
                    </a:lnTo>
                    <a:lnTo>
                      <a:pt x="13005" y="2016"/>
                    </a:lnTo>
                    <a:lnTo>
                      <a:pt x="12936" y="2032"/>
                    </a:lnTo>
                    <a:lnTo>
                      <a:pt x="12868" y="2048"/>
                    </a:lnTo>
                    <a:lnTo>
                      <a:pt x="12844" y="1941"/>
                    </a:lnTo>
                    <a:lnTo>
                      <a:pt x="12812" y="1836"/>
                    </a:lnTo>
                    <a:lnTo>
                      <a:pt x="12772" y="1732"/>
                    </a:lnTo>
                    <a:lnTo>
                      <a:pt x="12725" y="1629"/>
                    </a:lnTo>
                    <a:lnTo>
                      <a:pt x="12669" y="1530"/>
                    </a:lnTo>
                    <a:lnTo>
                      <a:pt x="12606" y="1432"/>
                    </a:lnTo>
                    <a:lnTo>
                      <a:pt x="12536" y="1336"/>
                    </a:lnTo>
                    <a:lnTo>
                      <a:pt x="12459" y="1242"/>
                    </a:lnTo>
                    <a:lnTo>
                      <a:pt x="12374" y="1152"/>
                    </a:lnTo>
                    <a:lnTo>
                      <a:pt x="12284" y="1063"/>
                    </a:lnTo>
                    <a:lnTo>
                      <a:pt x="12187" y="977"/>
                    </a:lnTo>
                    <a:lnTo>
                      <a:pt x="12083" y="894"/>
                    </a:lnTo>
                    <a:lnTo>
                      <a:pt x="11974" y="814"/>
                    </a:lnTo>
                    <a:lnTo>
                      <a:pt x="11858" y="738"/>
                    </a:lnTo>
                    <a:lnTo>
                      <a:pt x="11738" y="663"/>
                    </a:lnTo>
                    <a:lnTo>
                      <a:pt x="11612" y="593"/>
                    </a:lnTo>
                    <a:lnTo>
                      <a:pt x="11480" y="525"/>
                    </a:lnTo>
                    <a:lnTo>
                      <a:pt x="11343" y="461"/>
                    </a:lnTo>
                    <a:lnTo>
                      <a:pt x="11202" y="401"/>
                    </a:lnTo>
                    <a:lnTo>
                      <a:pt x="11056" y="345"/>
                    </a:lnTo>
                    <a:lnTo>
                      <a:pt x="10905" y="292"/>
                    </a:lnTo>
                    <a:lnTo>
                      <a:pt x="10750" y="243"/>
                    </a:lnTo>
                    <a:lnTo>
                      <a:pt x="10591" y="199"/>
                    </a:lnTo>
                    <a:lnTo>
                      <a:pt x="10429" y="159"/>
                    </a:lnTo>
                    <a:lnTo>
                      <a:pt x="10262" y="122"/>
                    </a:lnTo>
                    <a:lnTo>
                      <a:pt x="10092" y="90"/>
                    </a:lnTo>
                    <a:lnTo>
                      <a:pt x="9918" y="63"/>
                    </a:lnTo>
                    <a:lnTo>
                      <a:pt x="9742" y="41"/>
                    </a:lnTo>
                    <a:lnTo>
                      <a:pt x="9563" y="23"/>
                    </a:lnTo>
                    <a:lnTo>
                      <a:pt x="9382" y="10"/>
                    </a:lnTo>
                    <a:lnTo>
                      <a:pt x="9198" y="2"/>
                    </a:lnTo>
                    <a:lnTo>
                      <a:pt x="9011" y="0"/>
                    </a:lnTo>
                    <a:lnTo>
                      <a:pt x="8838" y="2"/>
                    </a:lnTo>
                    <a:lnTo>
                      <a:pt x="8667" y="9"/>
                    </a:lnTo>
                    <a:lnTo>
                      <a:pt x="8498" y="19"/>
                    </a:lnTo>
                    <a:lnTo>
                      <a:pt x="8331" y="35"/>
                    </a:lnTo>
                    <a:lnTo>
                      <a:pt x="8167" y="55"/>
                    </a:lnTo>
                    <a:lnTo>
                      <a:pt x="8005" y="78"/>
                    </a:lnTo>
                    <a:lnTo>
                      <a:pt x="7846" y="105"/>
                    </a:lnTo>
                    <a:lnTo>
                      <a:pt x="7689" y="137"/>
                    </a:lnTo>
                    <a:lnTo>
                      <a:pt x="7536" y="171"/>
                    </a:lnTo>
                    <a:lnTo>
                      <a:pt x="7386" y="210"/>
                    </a:lnTo>
                    <a:lnTo>
                      <a:pt x="7239" y="252"/>
                    </a:lnTo>
                    <a:lnTo>
                      <a:pt x="7097" y="298"/>
                    </a:lnTo>
                    <a:lnTo>
                      <a:pt x="6957" y="348"/>
                    </a:lnTo>
                    <a:lnTo>
                      <a:pt x="6822" y="401"/>
                    </a:lnTo>
                    <a:lnTo>
                      <a:pt x="6690" y="456"/>
                    </a:lnTo>
                    <a:lnTo>
                      <a:pt x="6563" y="515"/>
                    </a:lnTo>
                    <a:lnTo>
                      <a:pt x="6440" y="577"/>
                    </a:lnTo>
                    <a:lnTo>
                      <a:pt x="6321" y="642"/>
                    </a:lnTo>
                    <a:lnTo>
                      <a:pt x="6207" y="709"/>
                    </a:lnTo>
                    <a:lnTo>
                      <a:pt x="6099" y="780"/>
                    </a:lnTo>
                    <a:lnTo>
                      <a:pt x="5995" y="852"/>
                    </a:lnTo>
                    <a:lnTo>
                      <a:pt x="5896" y="928"/>
                    </a:lnTo>
                    <a:lnTo>
                      <a:pt x="5802" y="1006"/>
                    </a:lnTo>
                    <a:lnTo>
                      <a:pt x="5714" y="1086"/>
                    </a:lnTo>
                    <a:lnTo>
                      <a:pt x="5631" y="1169"/>
                    </a:lnTo>
                    <a:lnTo>
                      <a:pt x="5554" y="1254"/>
                    </a:lnTo>
                    <a:lnTo>
                      <a:pt x="5482" y="1340"/>
                    </a:lnTo>
                    <a:lnTo>
                      <a:pt x="5418" y="1429"/>
                    </a:lnTo>
                    <a:lnTo>
                      <a:pt x="5359" y="1520"/>
                    </a:lnTo>
                    <a:lnTo>
                      <a:pt x="5306" y="1612"/>
                    </a:lnTo>
                    <a:lnTo>
                      <a:pt x="5261" y="1707"/>
                    </a:lnTo>
                    <a:lnTo>
                      <a:pt x="5222" y="1803"/>
                    </a:lnTo>
                    <a:lnTo>
                      <a:pt x="5156" y="1787"/>
                    </a:lnTo>
                    <a:lnTo>
                      <a:pt x="5088" y="1773"/>
                    </a:lnTo>
                    <a:lnTo>
                      <a:pt x="5021" y="1759"/>
                    </a:lnTo>
                    <a:lnTo>
                      <a:pt x="4952" y="1746"/>
                    </a:lnTo>
                    <a:lnTo>
                      <a:pt x="4884" y="1734"/>
                    </a:lnTo>
                    <a:lnTo>
                      <a:pt x="4814" y="1724"/>
                    </a:lnTo>
                    <a:lnTo>
                      <a:pt x="4744" y="1714"/>
                    </a:lnTo>
                    <a:lnTo>
                      <a:pt x="4674" y="1705"/>
                    </a:lnTo>
                    <a:lnTo>
                      <a:pt x="4602" y="1697"/>
                    </a:lnTo>
                    <a:lnTo>
                      <a:pt x="4530" y="1690"/>
                    </a:lnTo>
                    <a:lnTo>
                      <a:pt x="4458" y="1684"/>
                    </a:lnTo>
                    <a:lnTo>
                      <a:pt x="4384" y="1679"/>
                    </a:lnTo>
                    <a:lnTo>
                      <a:pt x="4311" y="1676"/>
                    </a:lnTo>
                    <a:lnTo>
                      <a:pt x="4236" y="1673"/>
                    </a:lnTo>
                    <a:lnTo>
                      <a:pt x="4162" y="1671"/>
                    </a:lnTo>
                    <a:lnTo>
                      <a:pt x="4087" y="1670"/>
                    </a:lnTo>
                    <a:lnTo>
                      <a:pt x="3933" y="1673"/>
                    </a:lnTo>
                    <a:lnTo>
                      <a:pt x="3780" y="1679"/>
                    </a:lnTo>
                    <a:lnTo>
                      <a:pt x="3629" y="1691"/>
                    </a:lnTo>
                    <a:lnTo>
                      <a:pt x="3482" y="1707"/>
                    </a:lnTo>
                    <a:lnTo>
                      <a:pt x="3337" y="1726"/>
                    </a:lnTo>
                    <a:lnTo>
                      <a:pt x="3194" y="1750"/>
                    </a:lnTo>
                    <a:lnTo>
                      <a:pt x="3055" y="1779"/>
                    </a:lnTo>
                    <a:lnTo>
                      <a:pt x="2917" y="1811"/>
                    </a:lnTo>
                    <a:lnTo>
                      <a:pt x="2785" y="1846"/>
                    </a:lnTo>
                    <a:lnTo>
                      <a:pt x="2655" y="1885"/>
                    </a:lnTo>
                    <a:lnTo>
                      <a:pt x="2529" y="1928"/>
                    </a:lnTo>
                    <a:lnTo>
                      <a:pt x="2408" y="1974"/>
                    </a:lnTo>
                    <a:lnTo>
                      <a:pt x="2289" y="2024"/>
                    </a:lnTo>
                    <a:lnTo>
                      <a:pt x="2176" y="2077"/>
                    </a:lnTo>
                    <a:lnTo>
                      <a:pt x="2068" y="2133"/>
                    </a:lnTo>
                    <a:lnTo>
                      <a:pt x="1963" y="2191"/>
                    </a:lnTo>
                    <a:lnTo>
                      <a:pt x="1864" y="2253"/>
                    </a:lnTo>
                    <a:lnTo>
                      <a:pt x="1770" y="2318"/>
                    </a:lnTo>
                    <a:lnTo>
                      <a:pt x="1680" y="2385"/>
                    </a:lnTo>
                    <a:lnTo>
                      <a:pt x="1596" y="2455"/>
                    </a:lnTo>
                    <a:lnTo>
                      <a:pt x="1519" y="2527"/>
                    </a:lnTo>
                    <a:lnTo>
                      <a:pt x="1446" y="2601"/>
                    </a:lnTo>
                    <a:lnTo>
                      <a:pt x="1379" y="2677"/>
                    </a:lnTo>
                    <a:lnTo>
                      <a:pt x="1320" y="2756"/>
                    </a:lnTo>
                    <a:lnTo>
                      <a:pt x="1266" y="2837"/>
                    </a:lnTo>
                    <a:lnTo>
                      <a:pt x="1218" y="2919"/>
                    </a:lnTo>
                    <a:lnTo>
                      <a:pt x="1178" y="3004"/>
                    </a:lnTo>
                    <a:lnTo>
                      <a:pt x="1144" y="3089"/>
                    </a:lnTo>
                    <a:lnTo>
                      <a:pt x="1118" y="3177"/>
                    </a:lnTo>
                    <a:lnTo>
                      <a:pt x="1100" y="3266"/>
                    </a:lnTo>
                    <a:lnTo>
                      <a:pt x="1087" y="3357"/>
                    </a:lnTo>
                    <a:lnTo>
                      <a:pt x="1084" y="3448"/>
                    </a:lnTo>
                    <a:lnTo>
                      <a:pt x="1085" y="3490"/>
                    </a:lnTo>
                    <a:lnTo>
                      <a:pt x="1087" y="3532"/>
                    </a:lnTo>
                    <a:lnTo>
                      <a:pt x="1092" y="3575"/>
                    </a:lnTo>
                    <a:lnTo>
                      <a:pt x="1097" y="3616"/>
                    </a:lnTo>
                    <a:lnTo>
                      <a:pt x="1104" y="3657"/>
                    </a:lnTo>
                    <a:lnTo>
                      <a:pt x="1113" y="3698"/>
                    </a:lnTo>
                    <a:lnTo>
                      <a:pt x="1124" y="3739"/>
                    </a:lnTo>
                    <a:lnTo>
                      <a:pt x="1136" y="3779"/>
                    </a:lnTo>
                    <a:lnTo>
                      <a:pt x="1150" y="3820"/>
                    </a:lnTo>
                    <a:lnTo>
                      <a:pt x="1165" y="3859"/>
                    </a:lnTo>
                    <a:lnTo>
                      <a:pt x="1182" y="3899"/>
                    </a:lnTo>
                    <a:lnTo>
                      <a:pt x="1199" y="3938"/>
                    </a:lnTo>
                    <a:lnTo>
                      <a:pt x="1220" y="3977"/>
                    </a:lnTo>
                    <a:lnTo>
                      <a:pt x="1240" y="4015"/>
                    </a:lnTo>
                    <a:lnTo>
                      <a:pt x="1263" y="4053"/>
                    </a:lnTo>
                    <a:lnTo>
                      <a:pt x="1286" y="4091"/>
                    </a:lnTo>
                    <a:lnTo>
                      <a:pt x="1312" y="4127"/>
                    </a:lnTo>
                    <a:lnTo>
                      <a:pt x="1338" y="4165"/>
                    </a:lnTo>
                    <a:lnTo>
                      <a:pt x="1366" y="4200"/>
                    </a:lnTo>
                    <a:lnTo>
                      <a:pt x="1395" y="4237"/>
                    </a:lnTo>
                    <a:lnTo>
                      <a:pt x="1426" y="4272"/>
                    </a:lnTo>
                    <a:lnTo>
                      <a:pt x="1458" y="4307"/>
                    </a:lnTo>
                    <a:lnTo>
                      <a:pt x="1491" y="4342"/>
                    </a:lnTo>
                    <a:lnTo>
                      <a:pt x="1526" y="4375"/>
                    </a:lnTo>
                    <a:lnTo>
                      <a:pt x="1561" y="4409"/>
                    </a:lnTo>
                    <a:lnTo>
                      <a:pt x="1597" y="4442"/>
                    </a:lnTo>
                    <a:lnTo>
                      <a:pt x="1635" y="4474"/>
                    </a:lnTo>
                    <a:lnTo>
                      <a:pt x="1675" y="4506"/>
                    </a:lnTo>
                    <a:lnTo>
                      <a:pt x="1715" y="4537"/>
                    </a:lnTo>
                    <a:lnTo>
                      <a:pt x="1756" y="4568"/>
                    </a:lnTo>
                    <a:lnTo>
                      <a:pt x="1800" y="4599"/>
                    </a:lnTo>
                    <a:lnTo>
                      <a:pt x="1843" y="4628"/>
                    </a:lnTo>
                    <a:lnTo>
                      <a:pt x="1740" y="4667"/>
                    </a:lnTo>
                    <a:lnTo>
                      <a:pt x="1640" y="4708"/>
                    </a:lnTo>
                    <a:lnTo>
                      <a:pt x="1542" y="4751"/>
                    </a:lnTo>
                    <a:lnTo>
                      <a:pt x="1447" y="4795"/>
                    </a:lnTo>
                    <a:lnTo>
                      <a:pt x="1353" y="4841"/>
                    </a:lnTo>
                    <a:lnTo>
                      <a:pt x="1262" y="4889"/>
                    </a:lnTo>
                    <a:lnTo>
                      <a:pt x="1174" y="4938"/>
                    </a:lnTo>
                    <a:lnTo>
                      <a:pt x="1088" y="4988"/>
                    </a:lnTo>
                    <a:lnTo>
                      <a:pt x="1006" y="5041"/>
                    </a:lnTo>
                    <a:lnTo>
                      <a:pt x="925" y="5094"/>
                    </a:lnTo>
                    <a:lnTo>
                      <a:pt x="848" y="5150"/>
                    </a:lnTo>
                    <a:lnTo>
                      <a:pt x="774" y="5207"/>
                    </a:lnTo>
                    <a:lnTo>
                      <a:pt x="702" y="5266"/>
                    </a:lnTo>
                    <a:lnTo>
                      <a:pt x="634" y="5325"/>
                    </a:lnTo>
                    <a:lnTo>
                      <a:pt x="569" y="5385"/>
                    </a:lnTo>
                    <a:lnTo>
                      <a:pt x="507" y="5447"/>
                    </a:lnTo>
                    <a:lnTo>
                      <a:pt x="448" y="5511"/>
                    </a:lnTo>
                    <a:lnTo>
                      <a:pt x="393" y="5576"/>
                    </a:lnTo>
                    <a:lnTo>
                      <a:pt x="340" y="5641"/>
                    </a:lnTo>
                    <a:lnTo>
                      <a:pt x="291" y="5709"/>
                    </a:lnTo>
                    <a:lnTo>
                      <a:pt x="247" y="5776"/>
                    </a:lnTo>
                    <a:lnTo>
                      <a:pt x="204" y="5846"/>
                    </a:lnTo>
                    <a:lnTo>
                      <a:pt x="167" y="5915"/>
                    </a:lnTo>
                    <a:lnTo>
                      <a:pt x="132" y="5986"/>
                    </a:lnTo>
                    <a:lnTo>
                      <a:pt x="102" y="6058"/>
                    </a:lnTo>
                    <a:lnTo>
                      <a:pt x="75" y="6130"/>
                    </a:lnTo>
                    <a:lnTo>
                      <a:pt x="53" y="6204"/>
                    </a:lnTo>
                    <a:lnTo>
                      <a:pt x="34" y="6278"/>
                    </a:lnTo>
                    <a:lnTo>
                      <a:pt x="19" y="6354"/>
                    </a:lnTo>
                    <a:lnTo>
                      <a:pt x="8" y="6429"/>
                    </a:lnTo>
                    <a:lnTo>
                      <a:pt x="2" y="6505"/>
                    </a:lnTo>
                    <a:lnTo>
                      <a:pt x="0" y="6583"/>
                    </a:lnTo>
                    <a:lnTo>
                      <a:pt x="5" y="6700"/>
                    </a:lnTo>
                    <a:lnTo>
                      <a:pt x="19" y="6815"/>
                    </a:lnTo>
                    <a:lnTo>
                      <a:pt x="43" y="6928"/>
                    </a:lnTo>
                    <a:lnTo>
                      <a:pt x="77" y="7040"/>
                    </a:lnTo>
                    <a:lnTo>
                      <a:pt x="119" y="7149"/>
                    </a:lnTo>
                    <a:lnTo>
                      <a:pt x="170" y="7257"/>
                    </a:lnTo>
                    <a:lnTo>
                      <a:pt x="230" y="7363"/>
                    </a:lnTo>
                    <a:lnTo>
                      <a:pt x="297" y="7466"/>
                    </a:lnTo>
                    <a:lnTo>
                      <a:pt x="373" y="7566"/>
                    </a:lnTo>
                    <a:lnTo>
                      <a:pt x="457" y="7664"/>
                    </a:lnTo>
                    <a:lnTo>
                      <a:pt x="548" y="7759"/>
                    </a:lnTo>
                    <a:lnTo>
                      <a:pt x="646" y="7852"/>
                    </a:lnTo>
                    <a:lnTo>
                      <a:pt x="752" y="7942"/>
                    </a:lnTo>
                    <a:lnTo>
                      <a:pt x="864" y="8027"/>
                    </a:lnTo>
                    <a:lnTo>
                      <a:pt x="984" y="8111"/>
                    </a:lnTo>
                    <a:lnTo>
                      <a:pt x="1110" y="8189"/>
                    </a:lnTo>
                    <a:lnTo>
                      <a:pt x="1241" y="8266"/>
                    </a:lnTo>
                    <a:lnTo>
                      <a:pt x="1378" y="8338"/>
                    </a:lnTo>
                    <a:lnTo>
                      <a:pt x="1522" y="8405"/>
                    </a:lnTo>
                    <a:lnTo>
                      <a:pt x="1671" y="8470"/>
                    </a:lnTo>
                    <a:lnTo>
                      <a:pt x="1825" y="8530"/>
                    </a:lnTo>
                    <a:lnTo>
                      <a:pt x="1983" y="8586"/>
                    </a:lnTo>
                    <a:lnTo>
                      <a:pt x="2148" y="8637"/>
                    </a:lnTo>
                    <a:lnTo>
                      <a:pt x="2316" y="8684"/>
                    </a:lnTo>
                    <a:lnTo>
                      <a:pt x="2488" y="8726"/>
                    </a:lnTo>
                    <a:lnTo>
                      <a:pt x="2665" y="8764"/>
                    </a:lnTo>
                    <a:lnTo>
                      <a:pt x="2846" y="8796"/>
                    </a:lnTo>
                    <a:lnTo>
                      <a:pt x="3029" y="8823"/>
                    </a:lnTo>
                    <a:lnTo>
                      <a:pt x="3217" y="8845"/>
                    </a:lnTo>
                    <a:lnTo>
                      <a:pt x="3407" y="8861"/>
                    </a:lnTo>
                    <a:lnTo>
                      <a:pt x="3601" y="8872"/>
                    </a:lnTo>
                    <a:lnTo>
                      <a:pt x="3797" y="8878"/>
                    </a:lnTo>
                    <a:lnTo>
                      <a:pt x="3796" y="8893"/>
                    </a:lnTo>
                    <a:lnTo>
                      <a:pt x="3793" y="8909"/>
                    </a:lnTo>
                    <a:lnTo>
                      <a:pt x="3792" y="8925"/>
                    </a:lnTo>
                    <a:lnTo>
                      <a:pt x="3791" y="8940"/>
                    </a:lnTo>
                    <a:lnTo>
                      <a:pt x="3790" y="8956"/>
                    </a:lnTo>
                    <a:lnTo>
                      <a:pt x="3790" y="8972"/>
                    </a:lnTo>
                    <a:lnTo>
                      <a:pt x="3789" y="8988"/>
                    </a:lnTo>
                    <a:lnTo>
                      <a:pt x="3789" y="9002"/>
                    </a:lnTo>
                    <a:lnTo>
                      <a:pt x="3793" y="9095"/>
                    </a:lnTo>
                    <a:lnTo>
                      <a:pt x="3805" y="9185"/>
                    </a:lnTo>
                    <a:lnTo>
                      <a:pt x="3823" y="9274"/>
                    </a:lnTo>
                    <a:lnTo>
                      <a:pt x="3850" y="9361"/>
                    </a:lnTo>
                    <a:lnTo>
                      <a:pt x="3884" y="9448"/>
                    </a:lnTo>
                    <a:lnTo>
                      <a:pt x="3923" y="9531"/>
                    </a:lnTo>
                    <a:lnTo>
                      <a:pt x="3971" y="9614"/>
                    </a:lnTo>
                    <a:lnTo>
                      <a:pt x="4025" y="9694"/>
                    </a:lnTo>
                    <a:lnTo>
                      <a:pt x="4084" y="9773"/>
                    </a:lnTo>
                    <a:lnTo>
                      <a:pt x="4152" y="9850"/>
                    </a:lnTo>
                    <a:lnTo>
                      <a:pt x="4224" y="9925"/>
                    </a:lnTo>
                    <a:lnTo>
                      <a:pt x="4301" y="9997"/>
                    </a:lnTo>
                    <a:lnTo>
                      <a:pt x="4386" y="10066"/>
                    </a:lnTo>
                    <a:lnTo>
                      <a:pt x="4475" y="10134"/>
                    </a:lnTo>
                    <a:lnTo>
                      <a:pt x="4569" y="10198"/>
                    </a:lnTo>
                    <a:lnTo>
                      <a:pt x="4668" y="10259"/>
                    </a:lnTo>
                    <a:lnTo>
                      <a:pt x="4773" y="10319"/>
                    </a:lnTo>
                    <a:lnTo>
                      <a:pt x="4882" y="10375"/>
                    </a:lnTo>
                    <a:lnTo>
                      <a:pt x="4996" y="10427"/>
                    </a:lnTo>
                    <a:lnTo>
                      <a:pt x="5113" y="10476"/>
                    </a:lnTo>
                    <a:lnTo>
                      <a:pt x="5234" y="10523"/>
                    </a:lnTo>
                    <a:lnTo>
                      <a:pt x="5360" y="10565"/>
                    </a:lnTo>
                    <a:lnTo>
                      <a:pt x="5490" y="10605"/>
                    </a:lnTo>
                    <a:lnTo>
                      <a:pt x="5623" y="10641"/>
                    </a:lnTo>
                    <a:lnTo>
                      <a:pt x="5760" y="10673"/>
                    </a:lnTo>
                    <a:lnTo>
                      <a:pt x="5899" y="10700"/>
                    </a:lnTo>
                    <a:lnTo>
                      <a:pt x="6042" y="10724"/>
                    </a:lnTo>
                    <a:lnTo>
                      <a:pt x="6187" y="10743"/>
                    </a:lnTo>
                    <a:lnTo>
                      <a:pt x="6335" y="10759"/>
                    </a:lnTo>
                    <a:lnTo>
                      <a:pt x="6485" y="10771"/>
                    </a:lnTo>
                    <a:lnTo>
                      <a:pt x="6638" y="10778"/>
                    </a:lnTo>
                    <a:lnTo>
                      <a:pt x="6792" y="10780"/>
                    </a:lnTo>
                    <a:lnTo>
                      <a:pt x="6865" y="10780"/>
                    </a:lnTo>
                    <a:lnTo>
                      <a:pt x="6937" y="10778"/>
                    </a:lnTo>
                    <a:lnTo>
                      <a:pt x="7008" y="10775"/>
                    </a:lnTo>
                    <a:lnTo>
                      <a:pt x="7080" y="10772"/>
                    </a:lnTo>
                    <a:lnTo>
                      <a:pt x="7150" y="10767"/>
                    </a:lnTo>
                    <a:lnTo>
                      <a:pt x="7220" y="10762"/>
                    </a:lnTo>
                    <a:lnTo>
                      <a:pt x="7290" y="10756"/>
                    </a:lnTo>
                    <a:lnTo>
                      <a:pt x="7359" y="10748"/>
                    </a:lnTo>
                    <a:lnTo>
                      <a:pt x="7428" y="10740"/>
                    </a:lnTo>
                    <a:lnTo>
                      <a:pt x="7495" y="10731"/>
                    </a:lnTo>
                    <a:lnTo>
                      <a:pt x="7563" y="10721"/>
                    </a:lnTo>
                    <a:lnTo>
                      <a:pt x="7630" y="10710"/>
                    </a:lnTo>
                    <a:lnTo>
                      <a:pt x="7695" y="10698"/>
                    </a:lnTo>
                    <a:lnTo>
                      <a:pt x="7761" y="10685"/>
                    </a:lnTo>
                    <a:lnTo>
                      <a:pt x="7826" y="10672"/>
                    </a:lnTo>
                    <a:lnTo>
                      <a:pt x="7890" y="10658"/>
                    </a:lnTo>
                    <a:lnTo>
                      <a:pt x="7953" y="10642"/>
                    </a:lnTo>
                    <a:lnTo>
                      <a:pt x="8016" y="10626"/>
                    </a:lnTo>
                    <a:lnTo>
                      <a:pt x="8078" y="10609"/>
                    </a:lnTo>
                    <a:lnTo>
                      <a:pt x="8139" y="10592"/>
                    </a:lnTo>
                    <a:lnTo>
                      <a:pt x="8200" y="10573"/>
                    </a:lnTo>
                    <a:lnTo>
                      <a:pt x="8259" y="10554"/>
                    </a:lnTo>
                    <a:lnTo>
                      <a:pt x="8319" y="10533"/>
                    </a:lnTo>
                    <a:lnTo>
                      <a:pt x="8376" y="10513"/>
                    </a:lnTo>
                    <a:lnTo>
                      <a:pt x="8433" y="10491"/>
                    </a:lnTo>
                    <a:lnTo>
                      <a:pt x="8489" y="10469"/>
                    </a:lnTo>
                    <a:lnTo>
                      <a:pt x="8545" y="10447"/>
                    </a:lnTo>
                    <a:lnTo>
                      <a:pt x="8598" y="10423"/>
                    </a:lnTo>
                    <a:lnTo>
                      <a:pt x="8652" y="10398"/>
                    </a:lnTo>
                    <a:lnTo>
                      <a:pt x="8705" y="10372"/>
                    </a:lnTo>
                    <a:lnTo>
                      <a:pt x="8756" y="10347"/>
                    </a:lnTo>
                    <a:lnTo>
                      <a:pt x="8806" y="10321"/>
                    </a:lnTo>
                    <a:lnTo>
                      <a:pt x="8868" y="10347"/>
                    </a:lnTo>
                    <a:lnTo>
                      <a:pt x="8929" y="10372"/>
                    </a:lnTo>
                    <a:lnTo>
                      <a:pt x="8992" y="10398"/>
                    </a:lnTo>
                    <a:lnTo>
                      <a:pt x="9056" y="10423"/>
                    </a:lnTo>
                    <a:lnTo>
                      <a:pt x="9120" y="10445"/>
                    </a:lnTo>
                    <a:lnTo>
                      <a:pt x="9186" y="10468"/>
                    </a:lnTo>
                    <a:lnTo>
                      <a:pt x="9253" y="10491"/>
                    </a:lnTo>
                    <a:lnTo>
                      <a:pt x="9319" y="10512"/>
                    </a:lnTo>
                    <a:lnTo>
                      <a:pt x="9387" y="10533"/>
                    </a:lnTo>
                    <a:lnTo>
                      <a:pt x="9456" y="10553"/>
                    </a:lnTo>
                    <a:lnTo>
                      <a:pt x="9526" y="10572"/>
                    </a:lnTo>
                    <a:lnTo>
                      <a:pt x="9595" y="10590"/>
                    </a:lnTo>
                    <a:lnTo>
                      <a:pt x="9666" y="10608"/>
                    </a:lnTo>
                    <a:lnTo>
                      <a:pt x="9737" y="10625"/>
                    </a:lnTo>
                    <a:lnTo>
                      <a:pt x="9810" y="10641"/>
                    </a:lnTo>
                    <a:lnTo>
                      <a:pt x="9882" y="10656"/>
                    </a:lnTo>
                    <a:lnTo>
                      <a:pt x="9956" y="10669"/>
                    </a:lnTo>
                    <a:lnTo>
                      <a:pt x="10030" y="10683"/>
                    </a:lnTo>
                    <a:lnTo>
                      <a:pt x="10104" y="10696"/>
                    </a:lnTo>
                    <a:lnTo>
                      <a:pt x="10180" y="10707"/>
                    </a:lnTo>
                    <a:lnTo>
                      <a:pt x="10255" y="10717"/>
                    </a:lnTo>
                    <a:lnTo>
                      <a:pt x="10332" y="10727"/>
                    </a:lnTo>
                    <a:lnTo>
                      <a:pt x="10409" y="10737"/>
                    </a:lnTo>
                    <a:lnTo>
                      <a:pt x="10487" y="10745"/>
                    </a:lnTo>
                    <a:lnTo>
                      <a:pt x="10565" y="10751"/>
                    </a:lnTo>
                    <a:lnTo>
                      <a:pt x="10643" y="10758"/>
                    </a:lnTo>
                    <a:lnTo>
                      <a:pt x="10722" y="10763"/>
                    </a:lnTo>
                    <a:lnTo>
                      <a:pt x="10802" y="10767"/>
                    </a:lnTo>
                    <a:lnTo>
                      <a:pt x="10882" y="10771"/>
                    </a:lnTo>
                    <a:lnTo>
                      <a:pt x="10962" y="10773"/>
                    </a:lnTo>
                    <a:lnTo>
                      <a:pt x="11043" y="10775"/>
                    </a:lnTo>
                    <a:lnTo>
                      <a:pt x="11124" y="10775"/>
                    </a:lnTo>
                    <a:lnTo>
                      <a:pt x="11303" y="10773"/>
                    </a:lnTo>
                    <a:lnTo>
                      <a:pt x="11479" y="10766"/>
                    </a:lnTo>
                    <a:lnTo>
                      <a:pt x="11654" y="10754"/>
                    </a:lnTo>
                    <a:lnTo>
                      <a:pt x="11826" y="10738"/>
                    </a:lnTo>
                    <a:lnTo>
                      <a:pt x="11995" y="10717"/>
                    </a:lnTo>
                    <a:lnTo>
                      <a:pt x="12162" y="10692"/>
                    </a:lnTo>
                    <a:lnTo>
                      <a:pt x="12325" y="10664"/>
                    </a:lnTo>
                    <a:lnTo>
                      <a:pt x="12486" y="10630"/>
                    </a:lnTo>
                    <a:lnTo>
                      <a:pt x="12643" y="10593"/>
                    </a:lnTo>
                    <a:lnTo>
                      <a:pt x="12797" y="10552"/>
                    </a:lnTo>
                    <a:lnTo>
                      <a:pt x="12947" y="10507"/>
                    </a:lnTo>
                    <a:lnTo>
                      <a:pt x="13093" y="10458"/>
                    </a:lnTo>
                    <a:lnTo>
                      <a:pt x="13235" y="10407"/>
                    </a:lnTo>
                    <a:lnTo>
                      <a:pt x="13374" y="10351"/>
                    </a:lnTo>
                    <a:lnTo>
                      <a:pt x="13507" y="10291"/>
                    </a:lnTo>
                    <a:lnTo>
                      <a:pt x="13636" y="10230"/>
                    </a:lnTo>
                    <a:lnTo>
                      <a:pt x="13761" y="10163"/>
                    </a:lnTo>
                    <a:lnTo>
                      <a:pt x="13881" y="10095"/>
                    </a:lnTo>
                    <a:lnTo>
                      <a:pt x="13995" y="10024"/>
                    </a:lnTo>
                    <a:lnTo>
                      <a:pt x="14104" y="9950"/>
                    </a:lnTo>
                    <a:lnTo>
                      <a:pt x="14208" y="9872"/>
                    </a:lnTo>
                    <a:lnTo>
                      <a:pt x="14307" y="9792"/>
                    </a:lnTo>
                    <a:lnTo>
                      <a:pt x="14399" y="9710"/>
                    </a:lnTo>
                    <a:lnTo>
                      <a:pt x="14486" y="9626"/>
                    </a:lnTo>
                    <a:lnTo>
                      <a:pt x="14567" y="9539"/>
                    </a:lnTo>
                    <a:lnTo>
                      <a:pt x="14641" y="9450"/>
                    </a:lnTo>
                    <a:lnTo>
                      <a:pt x="14710" y="9357"/>
                    </a:lnTo>
                    <a:lnTo>
                      <a:pt x="14771" y="9265"/>
                    </a:lnTo>
                    <a:lnTo>
                      <a:pt x="14825" y="9169"/>
                    </a:lnTo>
                    <a:lnTo>
                      <a:pt x="14873" y="9072"/>
                    </a:lnTo>
                    <a:lnTo>
                      <a:pt x="14914" y="8973"/>
                    </a:lnTo>
                    <a:lnTo>
                      <a:pt x="14947" y="8872"/>
                    </a:lnTo>
                    <a:lnTo>
                      <a:pt x="15122" y="8855"/>
                    </a:lnTo>
                    <a:lnTo>
                      <a:pt x="15294" y="8833"/>
                    </a:lnTo>
                    <a:lnTo>
                      <a:pt x="15463" y="8807"/>
                    </a:lnTo>
                    <a:lnTo>
                      <a:pt x="15629" y="8776"/>
                    </a:lnTo>
                    <a:lnTo>
                      <a:pt x="15792" y="8741"/>
                    </a:lnTo>
                    <a:lnTo>
                      <a:pt x="15951" y="8702"/>
                    </a:lnTo>
                    <a:lnTo>
                      <a:pt x="16107" y="8660"/>
                    </a:lnTo>
                    <a:lnTo>
                      <a:pt x="16259" y="8613"/>
                    </a:lnTo>
                    <a:lnTo>
                      <a:pt x="16406" y="8562"/>
                    </a:lnTo>
                    <a:lnTo>
                      <a:pt x="16550" y="8507"/>
                    </a:lnTo>
                    <a:lnTo>
                      <a:pt x="16690" y="8450"/>
                    </a:lnTo>
                    <a:lnTo>
                      <a:pt x="16824" y="8388"/>
                    </a:lnTo>
                    <a:lnTo>
                      <a:pt x="16953" y="8323"/>
                    </a:lnTo>
                    <a:lnTo>
                      <a:pt x="17079" y="8256"/>
                    </a:lnTo>
                    <a:lnTo>
                      <a:pt x="17199" y="8184"/>
                    </a:lnTo>
                    <a:lnTo>
                      <a:pt x="17313" y="8110"/>
                    </a:lnTo>
                    <a:lnTo>
                      <a:pt x="17422" y="8033"/>
                    </a:lnTo>
                    <a:lnTo>
                      <a:pt x="17525" y="7953"/>
                    </a:lnTo>
                    <a:lnTo>
                      <a:pt x="17623" y="7870"/>
                    </a:lnTo>
                    <a:lnTo>
                      <a:pt x="17714" y="7785"/>
                    </a:lnTo>
                    <a:lnTo>
                      <a:pt x="17800" y="7697"/>
                    </a:lnTo>
                    <a:lnTo>
                      <a:pt x="17877" y="7607"/>
                    </a:lnTo>
                    <a:lnTo>
                      <a:pt x="17950" y="7515"/>
                    </a:lnTo>
                    <a:lnTo>
                      <a:pt x="18015" y="7420"/>
                    </a:lnTo>
                    <a:lnTo>
                      <a:pt x="18074" y="7324"/>
                    </a:lnTo>
                    <a:lnTo>
                      <a:pt x="18124" y="7226"/>
                    </a:lnTo>
                    <a:lnTo>
                      <a:pt x="18168" y="7125"/>
                    </a:lnTo>
                    <a:lnTo>
                      <a:pt x="18204" y="7023"/>
                    </a:lnTo>
                    <a:lnTo>
                      <a:pt x="18232" y="6920"/>
                    </a:lnTo>
                    <a:lnTo>
                      <a:pt x="18253" y="6815"/>
                    </a:lnTo>
                    <a:lnTo>
                      <a:pt x="18265" y="6708"/>
                    </a:lnTo>
                    <a:lnTo>
                      <a:pt x="18270" y="66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CCFF"/>
                  </a:gs>
                  <a:gs pos="50000">
                    <a:srgbClr val="FFFFFF"/>
                  </a:gs>
                  <a:gs pos="100000">
                    <a:srgbClr val="99CCFF"/>
                  </a:gs>
                </a:gsLst>
                <a:lin ang="270000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99CCFF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8" name="Text Box 22"/>
              <p:cNvSpPr txBox="1">
                <a:spLocks noChangeArrowheads="1"/>
              </p:cNvSpPr>
              <p:nvPr/>
            </p:nvSpPr>
            <p:spPr bwMode="auto">
              <a:xfrm>
                <a:off x="4048919" y="880255"/>
                <a:ext cx="1237762" cy="414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699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 lIns="54087" tIns="27043" rIns="54087" bIns="27043" anchor="ctr">
                <a:spAutoFit/>
              </a:bodyPr>
              <a:lstStyle>
                <a:lvl1pPr defTabSz="541338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defTabSz="541338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defTabSz="541338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defTabSz="541338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defTabSz="541338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defTabSz="54133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defTabSz="54133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defTabSz="54133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defTabSz="541338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200" b="1" dirty="0">
                    <a:solidFill>
                      <a:srgbClr val="000000"/>
                    </a:solidFill>
                  </a:rPr>
                  <a:t>Internet</a:t>
                </a:r>
              </a:p>
            </p:txBody>
          </p:sp>
        </p:grpSp>
        <p:cxnSp>
          <p:nvCxnSpPr>
            <p:cNvPr id="13" name="꺾인 연결선 74"/>
            <p:cNvCxnSpPr>
              <a:cxnSpLocks noChangeShapeType="1"/>
              <a:stCxn id="73" idx="2"/>
              <a:endCxn id="17" idx="0"/>
            </p:cNvCxnSpPr>
            <p:nvPr/>
          </p:nvCxnSpPr>
          <p:spPr bwMode="auto">
            <a:xfrm rot="5400000">
              <a:off x="3371557" y="3224948"/>
              <a:ext cx="1204810" cy="706751"/>
            </a:xfrm>
            <a:prstGeom prst="bentConnector3">
              <a:avLst>
                <a:gd name="adj1" fmla="val 82094"/>
              </a:avLst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pic>
          <p:nvPicPr>
            <p:cNvPr id="14" name="Picture 2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1085" y="1916832"/>
              <a:ext cx="792088" cy="298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그림 229" descr="addpac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12" y="3908462"/>
              <a:ext cx="679864" cy="122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그룹 230"/>
            <p:cNvGrpSpPr>
              <a:grpSpLocks/>
            </p:cNvGrpSpPr>
            <p:nvPr/>
          </p:nvGrpSpPr>
          <p:grpSpPr bwMode="auto">
            <a:xfrm>
              <a:off x="1850026" y="1916832"/>
              <a:ext cx="667918" cy="646320"/>
              <a:chOff x="7473581" y="2780928"/>
              <a:chExt cx="1050768" cy="936000"/>
            </a:xfrm>
          </p:grpSpPr>
          <p:pic>
            <p:nvPicPr>
              <p:cNvPr id="245" name="그림 231" descr="pol2.JP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7336" y="2780928"/>
                <a:ext cx="547013" cy="93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" name="그림 232" descr="pol1.JP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3581" y="3069390"/>
                <a:ext cx="595302" cy="405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Picture 4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039" y="4179917"/>
              <a:ext cx="502841" cy="328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880" y="3328646"/>
              <a:ext cx="502841" cy="31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그룹 235"/>
            <p:cNvGrpSpPr>
              <a:grpSpLocks/>
            </p:cNvGrpSpPr>
            <p:nvPr/>
          </p:nvGrpSpPr>
          <p:grpSpPr bwMode="auto">
            <a:xfrm>
              <a:off x="7550795" y="1485516"/>
              <a:ext cx="407303" cy="339895"/>
              <a:chOff x="7697411" y="1856290"/>
              <a:chExt cx="520332" cy="461932"/>
            </a:xfrm>
          </p:grpSpPr>
          <p:grpSp>
            <p:nvGrpSpPr>
              <p:cNvPr id="228" name="Group 30"/>
              <p:cNvGrpSpPr>
                <a:grpSpLocks noChangeAspect="1"/>
              </p:cNvGrpSpPr>
              <p:nvPr/>
            </p:nvGrpSpPr>
            <p:grpSpPr bwMode="auto">
              <a:xfrm>
                <a:off x="7924828" y="1984013"/>
                <a:ext cx="292915" cy="334209"/>
                <a:chOff x="786" y="2064"/>
                <a:chExt cx="359" cy="469"/>
              </a:xfrm>
            </p:grpSpPr>
            <p:grpSp>
              <p:nvGrpSpPr>
                <p:cNvPr id="239" name="Group 31"/>
                <p:cNvGrpSpPr>
                  <a:grpSpLocks/>
                </p:cNvGrpSpPr>
                <p:nvPr/>
              </p:nvGrpSpPr>
              <p:grpSpPr bwMode="auto">
                <a:xfrm>
                  <a:off x="960" y="2064"/>
                  <a:ext cx="148" cy="325"/>
                  <a:chOff x="1099" y="1361"/>
                  <a:chExt cx="230" cy="509"/>
                </a:xfrm>
              </p:grpSpPr>
              <p:sp>
                <p:nvSpPr>
                  <p:cNvPr id="241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1099" y="1361"/>
                    <a:ext cx="230" cy="2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242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1134" y="1396"/>
                    <a:ext cx="158" cy="15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243" name="Line 3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11" y="1504"/>
                    <a:ext cx="2" cy="366"/>
                  </a:xfrm>
                  <a:prstGeom prst="line">
                    <a:avLst/>
                  </a:prstGeom>
                  <a:noFill/>
                  <a:ln w="28575">
                    <a:solidFill>
                      <a:srgbClr val="4D4D4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4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1182" y="1441"/>
                    <a:ext cx="62" cy="62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pic>
              <p:nvPicPr>
                <p:cNvPr id="240" name="Picture 36" descr="Rackmount_Hub01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6" y="2304"/>
                  <a:ext cx="359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29" name="그룹 60"/>
              <p:cNvGrpSpPr>
                <a:grpSpLocks/>
              </p:cNvGrpSpPr>
              <p:nvPr/>
            </p:nvGrpSpPr>
            <p:grpSpPr bwMode="auto">
              <a:xfrm rot="246143">
                <a:off x="7697411" y="1856290"/>
                <a:ext cx="329077" cy="238418"/>
                <a:chOff x="3086100" y="2882900"/>
                <a:chExt cx="1217613" cy="782638"/>
              </a:xfrm>
            </p:grpSpPr>
            <p:sp>
              <p:nvSpPr>
                <p:cNvPr id="230" name="Freeform 1042"/>
                <p:cNvSpPr>
                  <a:spLocks/>
                </p:cNvSpPr>
                <p:nvPr/>
              </p:nvSpPr>
              <p:spPr bwMode="auto">
                <a:xfrm>
                  <a:off x="4251325" y="3270250"/>
                  <a:ext cx="52388" cy="49213"/>
                </a:xfrm>
                <a:custGeom>
                  <a:avLst/>
                  <a:gdLst>
                    <a:gd name="T0" fmla="*/ 2147483647 w 32"/>
                    <a:gd name="T1" fmla="*/ 0 h 31"/>
                    <a:gd name="T2" fmla="*/ 2147483647 w 32"/>
                    <a:gd name="T3" fmla="*/ 0 h 31"/>
                    <a:gd name="T4" fmla="*/ 2147483647 w 32"/>
                    <a:gd name="T5" fmla="*/ 2147483647 h 31"/>
                    <a:gd name="T6" fmla="*/ 2147483647 w 32"/>
                    <a:gd name="T7" fmla="*/ 2147483647 h 31"/>
                    <a:gd name="T8" fmla="*/ 2147483647 w 32"/>
                    <a:gd name="T9" fmla="*/ 2147483647 h 31"/>
                    <a:gd name="T10" fmla="*/ 2147483647 w 32"/>
                    <a:gd name="T11" fmla="*/ 2147483647 h 31"/>
                    <a:gd name="T12" fmla="*/ 2147483647 w 32"/>
                    <a:gd name="T13" fmla="*/ 2147483647 h 31"/>
                    <a:gd name="T14" fmla="*/ 2147483647 w 32"/>
                    <a:gd name="T15" fmla="*/ 2147483647 h 31"/>
                    <a:gd name="T16" fmla="*/ 2147483647 w 32"/>
                    <a:gd name="T17" fmla="*/ 2147483647 h 31"/>
                    <a:gd name="T18" fmla="*/ 2147483647 w 32"/>
                    <a:gd name="T19" fmla="*/ 2147483647 h 31"/>
                    <a:gd name="T20" fmla="*/ 2147483647 w 32"/>
                    <a:gd name="T21" fmla="*/ 2147483647 h 31"/>
                    <a:gd name="T22" fmla="*/ 2147483647 w 32"/>
                    <a:gd name="T23" fmla="*/ 2147483647 h 31"/>
                    <a:gd name="T24" fmla="*/ 2147483647 w 32"/>
                    <a:gd name="T25" fmla="*/ 2147483647 h 31"/>
                    <a:gd name="T26" fmla="*/ 2147483647 w 32"/>
                    <a:gd name="T27" fmla="*/ 2147483647 h 31"/>
                    <a:gd name="T28" fmla="*/ 2147483647 w 32"/>
                    <a:gd name="T29" fmla="*/ 2147483647 h 31"/>
                    <a:gd name="T30" fmla="*/ 2147483647 w 32"/>
                    <a:gd name="T31" fmla="*/ 2147483647 h 31"/>
                    <a:gd name="T32" fmla="*/ 0 w 32"/>
                    <a:gd name="T33" fmla="*/ 2147483647 h 31"/>
                    <a:gd name="T34" fmla="*/ 0 w 32"/>
                    <a:gd name="T35" fmla="*/ 2147483647 h 31"/>
                    <a:gd name="T36" fmla="*/ 2147483647 w 32"/>
                    <a:gd name="T37" fmla="*/ 2147483647 h 31"/>
                    <a:gd name="T38" fmla="*/ 2147483647 w 32"/>
                    <a:gd name="T39" fmla="*/ 2147483647 h 31"/>
                    <a:gd name="T40" fmla="*/ 2147483647 w 32"/>
                    <a:gd name="T41" fmla="*/ 2147483647 h 31"/>
                    <a:gd name="T42" fmla="*/ 2147483647 w 32"/>
                    <a:gd name="T43" fmla="*/ 0 h 31"/>
                    <a:gd name="T44" fmla="*/ 2147483647 w 32"/>
                    <a:gd name="T45" fmla="*/ 0 h 31"/>
                    <a:gd name="T46" fmla="*/ 2147483647 w 32"/>
                    <a:gd name="T47" fmla="*/ 0 h 3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2"/>
                    <a:gd name="T73" fmla="*/ 0 h 31"/>
                    <a:gd name="T74" fmla="*/ 32 w 32"/>
                    <a:gd name="T75" fmla="*/ 31 h 31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2" h="31">
                      <a:moveTo>
                        <a:pt x="15" y="0"/>
                      </a:moveTo>
                      <a:lnTo>
                        <a:pt x="20" y="0"/>
                      </a:lnTo>
                      <a:lnTo>
                        <a:pt x="25" y="2"/>
                      </a:lnTo>
                      <a:lnTo>
                        <a:pt x="28" y="5"/>
                      </a:lnTo>
                      <a:lnTo>
                        <a:pt x="31" y="8"/>
                      </a:lnTo>
                      <a:lnTo>
                        <a:pt x="32" y="13"/>
                      </a:lnTo>
                      <a:lnTo>
                        <a:pt x="32" y="18"/>
                      </a:lnTo>
                      <a:lnTo>
                        <a:pt x="31" y="22"/>
                      </a:lnTo>
                      <a:lnTo>
                        <a:pt x="28" y="26"/>
                      </a:lnTo>
                      <a:lnTo>
                        <a:pt x="25" y="30"/>
                      </a:lnTo>
                      <a:lnTo>
                        <a:pt x="20" y="31"/>
                      </a:lnTo>
                      <a:lnTo>
                        <a:pt x="15" y="31"/>
                      </a:lnTo>
                      <a:lnTo>
                        <a:pt x="12" y="31"/>
                      </a:lnTo>
                      <a:lnTo>
                        <a:pt x="7" y="30"/>
                      </a:lnTo>
                      <a:lnTo>
                        <a:pt x="4" y="26"/>
                      </a:lnTo>
                      <a:lnTo>
                        <a:pt x="1" y="22"/>
                      </a:lnTo>
                      <a:lnTo>
                        <a:pt x="0" y="18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5" y="3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1" name="Freeform 1043"/>
                <p:cNvSpPr>
                  <a:spLocks/>
                </p:cNvSpPr>
                <p:nvPr/>
              </p:nvSpPr>
              <p:spPr bwMode="auto">
                <a:xfrm>
                  <a:off x="4138613" y="3228975"/>
                  <a:ext cx="68263" cy="131763"/>
                </a:xfrm>
                <a:custGeom>
                  <a:avLst/>
                  <a:gdLst>
                    <a:gd name="T0" fmla="*/ 2147483647 w 39"/>
                    <a:gd name="T1" fmla="*/ 0 h 80"/>
                    <a:gd name="T2" fmla="*/ 2147483647 w 39"/>
                    <a:gd name="T3" fmla="*/ 0 h 80"/>
                    <a:gd name="T4" fmla="*/ 2147483647 w 39"/>
                    <a:gd name="T5" fmla="*/ 2147483647 h 80"/>
                    <a:gd name="T6" fmla="*/ 2147483647 w 39"/>
                    <a:gd name="T7" fmla="*/ 2147483647 h 80"/>
                    <a:gd name="T8" fmla="*/ 2147483647 w 39"/>
                    <a:gd name="T9" fmla="*/ 2147483647 h 80"/>
                    <a:gd name="T10" fmla="*/ 2147483647 w 39"/>
                    <a:gd name="T11" fmla="*/ 2147483647 h 80"/>
                    <a:gd name="T12" fmla="*/ 2147483647 w 39"/>
                    <a:gd name="T13" fmla="*/ 2147483647 h 80"/>
                    <a:gd name="T14" fmla="*/ 2147483647 w 39"/>
                    <a:gd name="T15" fmla="*/ 2147483647 h 80"/>
                    <a:gd name="T16" fmla="*/ 2147483647 w 39"/>
                    <a:gd name="T17" fmla="*/ 2147483647 h 80"/>
                    <a:gd name="T18" fmla="*/ 2147483647 w 39"/>
                    <a:gd name="T19" fmla="*/ 2147483647 h 80"/>
                    <a:gd name="T20" fmla="*/ 0 w 39"/>
                    <a:gd name="T21" fmla="*/ 2147483647 h 80"/>
                    <a:gd name="T22" fmla="*/ 0 w 39"/>
                    <a:gd name="T23" fmla="*/ 2147483647 h 80"/>
                    <a:gd name="T24" fmla="*/ 2147483647 w 39"/>
                    <a:gd name="T25" fmla="*/ 2147483647 h 80"/>
                    <a:gd name="T26" fmla="*/ 2147483647 w 39"/>
                    <a:gd name="T27" fmla="*/ 2147483647 h 80"/>
                    <a:gd name="T28" fmla="*/ 2147483647 w 39"/>
                    <a:gd name="T29" fmla="*/ 2147483647 h 80"/>
                    <a:gd name="T30" fmla="*/ 2147483647 w 39"/>
                    <a:gd name="T31" fmla="*/ 2147483647 h 80"/>
                    <a:gd name="T32" fmla="*/ 2147483647 w 39"/>
                    <a:gd name="T33" fmla="*/ 2147483647 h 80"/>
                    <a:gd name="T34" fmla="*/ 2147483647 w 39"/>
                    <a:gd name="T35" fmla="*/ 2147483647 h 80"/>
                    <a:gd name="T36" fmla="*/ 2147483647 w 39"/>
                    <a:gd name="T37" fmla="*/ 2147483647 h 80"/>
                    <a:gd name="T38" fmla="*/ 2147483647 w 39"/>
                    <a:gd name="T39" fmla="*/ 2147483647 h 80"/>
                    <a:gd name="T40" fmla="*/ 2147483647 w 39"/>
                    <a:gd name="T41" fmla="*/ 2147483647 h 80"/>
                    <a:gd name="T42" fmla="*/ 2147483647 w 39"/>
                    <a:gd name="T43" fmla="*/ 2147483647 h 80"/>
                    <a:gd name="T44" fmla="*/ 2147483647 w 39"/>
                    <a:gd name="T45" fmla="*/ 2147483647 h 80"/>
                    <a:gd name="T46" fmla="*/ 2147483647 w 39"/>
                    <a:gd name="T47" fmla="*/ 2147483647 h 80"/>
                    <a:gd name="T48" fmla="*/ 2147483647 w 39"/>
                    <a:gd name="T49" fmla="*/ 2147483647 h 80"/>
                    <a:gd name="T50" fmla="*/ 2147483647 w 39"/>
                    <a:gd name="T51" fmla="*/ 2147483647 h 80"/>
                    <a:gd name="T52" fmla="*/ 2147483647 w 39"/>
                    <a:gd name="T53" fmla="*/ 2147483647 h 80"/>
                    <a:gd name="T54" fmla="*/ 2147483647 w 39"/>
                    <a:gd name="T55" fmla="*/ 2147483647 h 80"/>
                    <a:gd name="T56" fmla="*/ 2147483647 w 39"/>
                    <a:gd name="T57" fmla="*/ 2147483647 h 80"/>
                    <a:gd name="T58" fmla="*/ 2147483647 w 39"/>
                    <a:gd name="T59" fmla="*/ 2147483647 h 80"/>
                    <a:gd name="T60" fmla="*/ 2147483647 w 39"/>
                    <a:gd name="T61" fmla="*/ 2147483647 h 80"/>
                    <a:gd name="T62" fmla="*/ 2147483647 w 39"/>
                    <a:gd name="T63" fmla="*/ 2147483647 h 80"/>
                    <a:gd name="T64" fmla="*/ 2147483647 w 39"/>
                    <a:gd name="T65" fmla="*/ 2147483647 h 80"/>
                    <a:gd name="T66" fmla="*/ 2147483647 w 39"/>
                    <a:gd name="T67" fmla="*/ 2147483647 h 80"/>
                    <a:gd name="T68" fmla="*/ 2147483647 w 39"/>
                    <a:gd name="T69" fmla="*/ 2147483647 h 80"/>
                    <a:gd name="T70" fmla="*/ 2147483647 w 39"/>
                    <a:gd name="T71" fmla="*/ 2147483647 h 80"/>
                    <a:gd name="T72" fmla="*/ 2147483647 w 39"/>
                    <a:gd name="T73" fmla="*/ 2147483647 h 80"/>
                    <a:gd name="T74" fmla="*/ 2147483647 w 39"/>
                    <a:gd name="T75" fmla="*/ 0 h 80"/>
                    <a:gd name="T76" fmla="*/ 2147483647 w 39"/>
                    <a:gd name="T77" fmla="*/ 0 h 80"/>
                    <a:gd name="T78" fmla="*/ 2147483647 w 39"/>
                    <a:gd name="T79" fmla="*/ 0 h 80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39"/>
                    <a:gd name="T121" fmla="*/ 0 h 80"/>
                    <a:gd name="T122" fmla="*/ 39 w 39"/>
                    <a:gd name="T123" fmla="*/ 80 h 80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39" h="80">
                      <a:moveTo>
                        <a:pt x="34" y="0"/>
                      </a:moveTo>
                      <a:lnTo>
                        <a:pt x="33" y="0"/>
                      </a:lnTo>
                      <a:lnTo>
                        <a:pt x="29" y="1"/>
                      </a:lnTo>
                      <a:lnTo>
                        <a:pt x="26" y="4"/>
                      </a:lnTo>
                      <a:lnTo>
                        <a:pt x="22" y="6"/>
                      </a:lnTo>
                      <a:lnTo>
                        <a:pt x="16" y="10"/>
                      </a:lnTo>
                      <a:lnTo>
                        <a:pt x="13" y="14"/>
                      </a:lnTo>
                      <a:lnTo>
                        <a:pt x="8" y="19"/>
                      </a:lnTo>
                      <a:lnTo>
                        <a:pt x="5" y="25"/>
                      </a:lnTo>
                      <a:lnTo>
                        <a:pt x="1" y="31"/>
                      </a:lnTo>
                      <a:lnTo>
                        <a:pt x="0" y="37"/>
                      </a:lnTo>
                      <a:lnTo>
                        <a:pt x="0" y="43"/>
                      </a:lnTo>
                      <a:lnTo>
                        <a:pt x="2" y="50"/>
                      </a:lnTo>
                      <a:lnTo>
                        <a:pt x="3" y="54"/>
                      </a:lnTo>
                      <a:lnTo>
                        <a:pt x="7" y="57"/>
                      </a:lnTo>
                      <a:lnTo>
                        <a:pt x="11" y="61"/>
                      </a:lnTo>
                      <a:lnTo>
                        <a:pt x="15" y="65"/>
                      </a:lnTo>
                      <a:lnTo>
                        <a:pt x="19" y="69"/>
                      </a:lnTo>
                      <a:lnTo>
                        <a:pt x="25" y="71"/>
                      </a:lnTo>
                      <a:lnTo>
                        <a:pt x="28" y="74"/>
                      </a:lnTo>
                      <a:lnTo>
                        <a:pt x="32" y="76"/>
                      </a:lnTo>
                      <a:lnTo>
                        <a:pt x="35" y="78"/>
                      </a:lnTo>
                      <a:lnTo>
                        <a:pt x="39" y="80"/>
                      </a:lnTo>
                      <a:lnTo>
                        <a:pt x="38" y="78"/>
                      </a:lnTo>
                      <a:lnTo>
                        <a:pt x="37" y="75"/>
                      </a:lnTo>
                      <a:lnTo>
                        <a:pt x="32" y="70"/>
                      </a:lnTo>
                      <a:lnTo>
                        <a:pt x="28" y="64"/>
                      </a:lnTo>
                      <a:lnTo>
                        <a:pt x="25" y="57"/>
                      </a:lnTo>
                      <a:lnTo>
                        <a:pt x="21" y="50"/>
                      </a:lnTo>
                      <a:lnTo>
                        <a:pt x="20" y="43"/>
                      </a:lnTo>
                      <a:lnTo>
                        <a:pt x="21" y="37"/>
                      </a:lnTo>
                      <a:lnTo>
                        <a:pt x="22" y="30"/>
                      </a:lnTo>
                      <a:lnTo>
                        <a:pt x="25" y="24"/>
                      </a:lnTo>
                      <a:lnTo>
                        <a:pt x="26" y="18"/>
                      </a:lnTo>
                      <a:lnTo>
                        <a:pt x="29" y="12"/>
                      </a:lnTo>
                      <a:lnTo>
                        <a:pt x="31" y="6"/>
                      </a:lnTo>
                      <a:lnTo>
                        <a:pt x="33" y="3"/>
                      </a:lnTo>
                      <a:lnTo>
                        <a:pt x="33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2" name="Freeform 1044"/>
                <p:cNvSpPr>
                  <a:spLocks/>
                </p:cNvSpPr>
                <p:nvPr/>
              </p:nvSpPr>
              <p:spPr bwMode="auto">
                <a:xfrm>
                  <a:off x="3935413" y="3163888"/>
                  <a:ext cx="103188" cy="261938"/>
                </a:xfrm>
                <a:custGeom>
                  <a:avLst/>
                  <a:gdLst>
                    <a:gd name="T0" fmla="*/ 2147483647 w 61"/>
                    <a:gd name="T1" fmla="*/ 2147483647 h 157"/>
                    <a:gd name="T2" fmla="*/ 2147483647 w 61"/>
                    <a:gd name="T3" fmla="*/ 2147483647 h 157"/>
                    <a:gd name="T4" fmla="*/ 2147483647 w 61"/>
                    <a:gd name="T5" fmla="*/ 2147483647 h 157"/>
                    <a:gd name="T6" fmla="*/ 2147483647 w 61"/>
                    <a:gd name="T7" fmla="*/ 2147483647 h 157"/>
                    <a:gd name="T8" fmla="*/ 2147483647 w 61"/>
                    <a:gd name="T9" fmla="*/ 2147483647 h 157"/>
                    <a:gd name="T10" fmla="*/ 2147483647 w 61"/>
                    <a:gd name="T11" fmla="*/ 2147483647 h 157"/>
                    <a:gd name="T12" fmla="*/ 2147483647 w 61"/>
                    <a:gd name="T13" fmla="*/ 2147483647 h 157"/>
                    <a:gd name="T14" fmla="*/ 2147483647 w 61"/>
                    <a:gd name="T15" fmla="*/ 2147483647 h 157"/>
                    <a:gd name="T16" fmla="*/ 0 w 61"/>
                    <a:gd name="T17" fmla="*/ 2147483647 h 157"/>
                    <a:gd name="T18" fmla="*/ 2147483647 w 61"/>
                    <a:gd name="T19" fmla="*/ 2147483647 h 157"/>
                    <a:gd name="T20" fmla="*/ 2147483647 w 61"/>
                    <a:gd name="T21" fmla="*/ 2147483647 h 157"/>
                    <a:gd name="T22" fmla="*/ 2147483647 w 61"/>
                    <a:gd name="T23" fmla="*/ 2147483647 h 157"/>
                    <a:gd name="T24" fmla="*/ 2147483647 w 61"/>
                    <a:gd name="T25" fmla="*/ 2147483647 h 157"/>
                    <a:gd name="T26" fmla="*/ 2147483647 w 61"/>
                    <a:gd name="T27" fmla="*/ 2147483647 h 157"/>
                    <a:gd name="T28" fmla="*/ 2147483647 w 61"/>
                    <a:gd name="T29" fmla="*/ 2147483647 h 157"/>
                    <a:gd name="T30" fmla="*/ 2147483647 w 61"/>
                    <a:gd name="T31" fmla="*/ 2147483647 h 157"/>
                    <a:gd name="T32" fmla="*/ 2147483647 w 61"/>
                    <a:gd name="T33" fmla="*/ 2147483647 h 157"/>
                    <a:gd name="T34" fmla="*/ 2147483647 w 61"/>
                    <a:gd name="T35" fmla="*/ 2147483647 h 157"/>
                    <a:gd name="T36" fmla="*/ 2147483647 w 61"/>
                    <a:gd name="T37" fmla="*/ 2147483647 h 157"/>
                    <a:gd name="T38" fmla="*/ 2147483647 w 61"/>
                    <a:gd name="T39" fmla="*/ 2147483647 h 157"/>
                    <a:gd name="T40" fmla="*/ 2147483647 w 61"/>
                    <a:gd name="T41" fmla="*/ 2147483647 h 157"/>
                    <a:gd name="T42" fmla="*/ 2147483647 w 61"/>
                    <a:gd name="T43" fmla="*/ 2147483647 h 157"/>
                    <a:gd name="T44" fmla="*/ 2147483647 w 61"/>
                    <a:gd name="T45" fmla="*/ 2147483647 h 157"/>
                    <a:gd name="T46" fmla="*/ 2147483647 w 61"/>
                    <a:gd name="T47" fmla="*/ 2147483647 h 157"/>
                    <a:gd name="T48" fmla="*/ 2147483647 w 61"/>
                    <a:gd name="T49" fmla="*/ 2147483647 h 157"/>
                    <a:gd name="T50" fmla="*/ 2147483647 w 61"/>
                    <a:gd name="T51" fmla="*/ 2147483647 h 157"/>
                    <a:gd name="T52" fmla="*/ 2147483647 w 61"/>
                    <a:gd name="T53" fmla="*/ 2147483647 h 157"/>
                    <a:gd name="T54" fmla="*/ 2147483647 w 61"/>
                    <a:gd name="T55" fmla="*/ 2147483647 h 157"/>
                    <a:gd name="T56" fmla="*/ 2147483647 w 61"/>
                    <a:gd name="T57" fmla="*/ 2147483647 h 157"/>
                    <a:gd name="T58" fmla="*/ 2147483647 w 61"/>
                    <a:gd name="T59" fmla="*/ 2147483647 h 157"/>
                    <a:gd name="T60" fmla="*/ 2147483647 w 61"/>
                    <a:gd name="T61" fmla="*/ 2147483647 h 157"/>
                    <a:gd name="T62" fmla="*/ 2147483647 w 61"/>
                    <a:gd name="T63" fmla="*/ 0 h 15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61"/>
                    <a:gd name="T97" fmla="*/ 0 h 157"/>
                    <a:gd name="T98" fmla="*/ 61 w 61"/>
                    <a:gd name="T99" fmla="*/ 157 h 157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61" h="157">
                      <a:moveTo>
                        <a:pt x="52" y="0"/>
                      </a:moveTo>
                      <a:lnTo>
                        <a:pt x="51" y="1"/>
                      </a:lnTo>
                      <a:lnTo>
                        <a:pt x="48" y="4"/>
                      </a:lnTo>
                      <a:lnTo>
                        <a:pt x="42" y="7"/>
                      </a:lnTo>
                      <a:lnTo>
                        <a:pt x="36" y="13"/>
                      </a:lnTo>
                      <a:lnTo>
                        <a:pt x="31" y="17"/>
                      </a:lnTo>
                      <a:lnTo>
                        <a:pt x="29" y="20"/>
                      </a:lnTo>
                      <a:lnTo>
                        <a:pt x="24" y="25"/>
                      </a:lnTo>
                      <a:lnTo>
                        <a:pt x="20" y="30"/>
                      </a:lnTo>
                      <a:lnTo>
                        <a:pt x="17" y="33"/>
                      </a:lnTo>
                      <a:lnTo>
                        <a:pt x="13" y="39"/>
                      </a:lnTo>
                      <a:lnTo>
                        <a:pt x="11" y="44"/>
                      </a:lnTo>
                      <a:lnTo>
                        <a:pt x="8" y="50"/>
                      </a:lnTo>
                      <a:lnTo>
                        <a:pt x="5" y="55"/>
                      </a:lnTo>
                      <a:lnTo>
                        <a:pt x="2" y="61"/>
                      </a:lnTo>
                      <a:lnTo>
                        <a:pt x="1" y="66"/>
                      </a:lnTo>
                      <a:lnTo>
                        <a:pt x="1" y="74"/>
                      </a:lnTo>
                      <a:lnTo>
                        <a:pt x="0" y="80"/>
                      </a:lnTo>
                      <a:lnTo>
                        <a:pt x="1" y="85"/>
                      </a:lnTo>
                      <a:lnTo>
                        <a:pt x="2" y="93"/>
                      </a:lnTo>
                      <a:lnTo>
                        <a:pt x="5" y="100"/>
                      </a:lnTo>
                      <a:lnTo>
                        <a:pt x="7" y="106"/>
                      </a:lnTo>
                      <a:lnTo>
                        <a:pt x="12" y="113"/>
                      </a:lnTo>
                      <a:lnTo>
                        <a:pt x="16" y="120"/>
                      </a:lnTo>
                      <a:lnTo>
                        <a:pt x="23" y="127"/>
                      </a:lnTo>
                      <a:lnTo>
                        <a:pt x="26" y="131"/>
                      </a:lnTo>
                      <a:lnTo>
                        <a:pt x="30" y="134"/>
                      </a:lnTo>
                      <a:lnTo>
                        <a:pt x="34" y="138"/>
                      </a:lnTo>
                      <a:lnTo>
                        <a:pt x="39" y="141"/>
                      </a:lnTo>
                      <a:lnTo>
                        <a:pt x="43" y="145"/>
                      </a:lnTo>
                      <a:lnTo>
                        <a:pt x="49" y="149"/>
                      </a:lnTo>
                      <a:lnTo>
                        <a:pt x="55" y="153"/>
                      </a:lnTo>
                      <a:lnTo>
                        <a:pt x="61" y="157"/>
                      </a:lnTo>
                      <a:lnTo>
                        <a:pt x="61" y="155"/>
                      </a:lnTo>
                      <a:lnTo>
                        <a:pt x="59" y="154"/>
                      </a:lnTo>
                      <a:lnTo>
                        <a:pt x="56" y="151"/>
                      </a:lnTo>
                      <a:lnTo>
                        <a:pt x="55" y="147"/>
                      </a:lnTo>
                      <a:lnTo>
                        <a:pt x="51" y="142"/>
                      </a:lnTo>
                      <a:lnTo>
                        <a:pt x="48" y="138"/>
                      </a:lnTo>
                      <a:lnTo>
                        <a:pt x="44" y="132"/>
                      </a:lnTo>
                      <a:lnTo>
                        <a:pt x="40" y="126"/>
                      </a:lnTo>
                      <a:lnTo>
                        <a:pt x="37" y="119"/>
                      </a:lnTo>
                      <a:lnTo>
                        <a:pt x="33" y="112"/>
                      </a:lnTo>
                      <a:lnTo>
                        <a:pt x="30" y="104"/>
                      </a:lnTo>
                      <a:lnTo>
                        <a:pt x="27" y="97"/>
                      </a:lnTo>
                      <a:lnTo>
                        <a:pt x="25" y="90"/>
                      </a:lnTo>
                      <a:lnTo>
                        <a:pt x="24" y="84"/>
                      </a:lnTo>
                      <a:lnTo>
                        <a:pt x="24" y="77"/>
                      </a:lnTo>
                      <a:lnTo>
                        <a:pt x="25" y="71"/>
                      </a:lnTo>
                      <a:lnTo>
                        <a:pt x="26" y="65"/>
                      </a:lnTo>
                      <a:lnTo>
                        <a:pt x="29" y="59"/>
                      </a:lnTo>
                      <a:lnTo>
                        <a:pt x="30" y="53"/>
                      </a:lnTo>
                      <a:lnTo>
                        <a:pt x="32" y="48"/>
                      </a:lnTo>
                      <a:lnTo>
                        <a:pt x="34" y="40"/>
                      </a:lnTo>
                      <a:lnTo>
                        <a:pt x="37" y="34"/>
                      </a:lnTo>
                      <a:lnTo>
                        <a:pt x="39" y="29"/>
                      </a:lnTo>
                      <a:lnTo>
                        <a:pt x="42" y="24"/>
                      </a:lnTo>
                      <a:lnTo>
                        <a:pt x="43" y="18"/>
                      </a:lnTo>
                      <a:lnTo>
                        <a:pt x="45" y="14"/>
                      </a:lnTo>
                      <a:lnTo>
                        <a:pt x="48" y="10"/>
                      </a:lnTo>
                      <a:lnTo>
                        <a:pt x="49" y="7"/>
                      </a:lnTo>
                      <a:lnTo>
                        <a:pt x="51" y="1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3" name="Freeform 1045"/>
                <p:cNvSpPr>
                  <a:spLocks/>
                </p:cNvSpPr>
                <p:nvPr/>
              </p:nvSpPr>
              <p:spPr bwMode="auto">
                <a:xfrm>
                  <a:off x="3829050" y="3122613"/>
                  <a:ext cx="138113" cy="339725"/>
                </a:xfrm>
                <a:custGeom>
                  <a:avLst/>
                  <a:gdLst>
                    <a:gd name="T0" fmla="*/ 2147483647 w 80"/>
                    <a:gd name="T1" fmla="*/ 2147483647 h 201"/>
                    <a:gd name="T2" fmla="*/ 2147483647 w 80"/>
                    <a:gd name="T3" fmla="*/ 2147483647 h 201"/>
                    <a:gd name="T4" fmla="*/ 2147483647 w 80"/>
                    <a:gd name="T5" fmla="*/ 2147483647 h 201"/>
                    <a:gd name="T6" fmla="*/ 2147483647 w 80"/>
                    <a:gd name="T7" fmla="*/ 2147483647 h 201"/>
                    <a:gd name="T8" fmla="*/ 2147483647 w 80"/>
                    <a:gd name="T9" fmla="*/ 2147483647 h 201"/>
                    <a:gd name="T10" fmla="*/ 2147483647 w 80"/>
                    <a:gd name="T11" fmla="*/ 2147483647 h 201"/>
                    <a:gd name="T12" fmla="*/ 2147483647 w 80"/>
                    <a:gd name="T13" fmla="*/ 2147483647 h 201"/>
                    <a:gd name="T14" fmla="*/ 2147483647 w 80"/>
                    <a:gd name="T15" fmla="*/ 2147483647 h 201"/>
                    <a:gd name="T16" fmla="*/ 2147483647 w 80"/>
                    <a:gd name="T17" fmla="*/ 2147483647 h 201"/>
                    <a:gd name="T18" fmla="*/ 0 w 80"/>
                    <a:gd name="T19" fmla="*/ 2147483647 h 201"/>
                    <a:gd name="T20" fmla="*/ 0 w 80"/>
                    <a:gd name="T21" fmla="*/ 2147483647 h 201"/>
                    <a:gd name="T22" fmla="*/ 2147483647 w 80"/>
                    <a:gd name="T23" fmla="*/ 2147483647 h 201"/>
                    <a:gd name="T24" fmla="*/ 2147483647 w 80"/>
                    <a:gd name="T25" fmla="*/ 2147483647 h 201"/>
                    <a:gd name="T26" fmla="*/ 2147483647 w 80"/>
                    <a:gd name="T27" fmla="*/ 2147483647 h 201"/>
                    <a:gd name="T28" fmla="*/ 2147483647 w 80"/>
                    <a:gd name="T29" fmla="*/ 2147483647 h 201"/>
                    <a:gd name="T30" fmla="*/ 2147483647 w 80"/>
                    <a:gd name="T31" fmla="*/ 2147483647 h 201"/>
                    <a:gd name="T32" fmla="*/ 2147483647 w 80"/>
                    <a:gd name="T33" fmla="*/ 2147483647 h 201"/>
                    <a:gd name="T34" fmla="*/ 2147483647 w 80"/>
                    <a:gd name="T35" fmla="*/ 2147483647 h 201"/>
                    <a:gd name="T36" fmla="*/ 2147483647 w 80"/>
                    <a:gd name="T37" fmla="*/ 2147483647 h 201"/>
                    <a:gd name="T38" fmla="*/ 2147483647 w 80"/>
                    <a:gd name="T39" fmla="*/ 2147483647 h 201"/>
                    <a:gd name="T40" fmla="*/ 2147483647 w 80"/>
                    <a:gd name="T41" fmla="*/ 2147483647 h 201"/>
                    <a:gd name="T42" fmla="*/ 2147483647 w 80"/>
                    <a:gd name="T43" fmla="*/ 2147483647 h 201"/>
                    <a:gd name="T44" fmla="*/ 2147483647 w 80"/>
                    <a:gd name="T45" fmla="*/ 2147483647 h 201"/>
                    <a:gd name="T46" fmla="*/ 2147483647 w 80"/>
                    <a:gd name="T47" fmla="*/ 2147483647 h 201"/>
                    <a:gd name="T48" fmla="*/ 2147483647 w 80"/>
                    <a:gd name="T49" fmla="*/ 2147483647 h 201"/>
                    <a:gd name="T50" fmla="*/ 2147483647 w 80"/>
                    <a:gd name="T51" fmla="*/ 2147483647 h 201"/>
                    <a:gd name="T52" fmla="*/ 2147483647 w 80"/>
                    <a:gd name="T53" fmla="*/ 2147483647 h 201"/>
                    <a:gd name="T54" fmla="*/ 2147483647 w 80"/>
                    <a:gd name="T55" fmla="*/ 2147483647 h 201"/>
                    <a:gd name="T56" fmla="*/ 2147483647 w 80"/>
                    <a:gd name="T57" fmla="*/ 2147483647 h 201"/>
                    <a:gd name="T58" fmla="*/ 2147483647 w 80"/>
                    <a:gd name="T59" fmla="*/ 2147483647 h 201"/>
                    <a:gd name="T60" fmla="*/ 2147483647 w 80"/>
                    <a:gd name="T61" fmla="*/ 2147483647 h 201"/>
                    <a:gd name="T62" fmla="*/ 2147483647 w 80"/>
                    <a:gd name="T63" fmla="*/ 2147483647 h 201"/>
                    <a:gd name="T64" fmla="*/ 2147483647 w 80"/>
                    <a:gd name="T65" fmla="*/ 2147483647 h 201"/>
                    <a:gd name="T66" fmla="*/ 2147483647 w 80"/>
                    <a:gd name="T67" fmla="*/ 2147483647 h 201"/>
                    <a:gd name="T68" fmla="*/ 2147483647 w 80"/>
                    <a:gd name="T69" fmla="*/ 2147483647 h 201"/>
                    <a:gd name="T70" fmla="*/ 2147483647 w 80"/>
                    <a:gd name="T71" fmla="*/ 2147483647 h 201"/>
                    <a:gd name="T72" fmla="*/ 2147483647 w 80"/>
                    <a:gd name="T73" fmla="*/ 2147483647 h 201"/>
                    <a:gd name="T74" fmla="*/ 2147483647 w 80"/>
                    <a:gd name="T75" fmla="*/ 2147483647 h 201"/>
                    <a:gd name="T76" fmla="*/ 2147483647 w 80"/>
                    <a:gd name="T77" fmla="*/ 2147483647 h 201"/>
                    <a:gd name="T78" fmla="*/ 2147483647 w 80"/>
                    <a:gd name="T79" fmla="*/ 2147483647 h 201"/>
                    <a:gd name="T80" fmla="*/ 2147483647 w 80"/>
                    <a:gd name="T81" fmla="*/ 2147483647 h 201"/>
                    <a:gd name="T82" fmla="*/ 2147483647 w 80"/>
                    <a:gd name="T83" fmla="*/ 2147483647 h 201"/>
                    <a:gd name="T84" fmla="*/ 2147483647 w 80"/>
                    <a:gd name="T85" fmla="*/ 2147483647 h 201"/>
                    <a:gd name="T86" fmla="*/ 2147483647 w 80"/>
                    <a:gd name="T87" fmla="*/ 2147483647 h 201"/>
                    <a:gd name="T88" fmla="*/ 2147483647 w 80"/>
                    <a:gd name="T89" fmla="*/ 0 h 201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80"/>
                    <a:gd name="T136" fmla="*/ 0 h 201"/>
                    <a:gd name="T137" fmla="*/ 80 w 80"/>
                    <a:gd name="T138" fmla="*/ 201 h 201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80" h="201">
                      <a:moveTo>
                        <a:pt x="64" y="0"/>
                      </a:moveTo>
                      <a:lnTo>
                        <a:pt x="58" y="3"/>
                      </a:lnTo>
                      <a:lnTo>
                        <a:pt x="55" y="5"/>
                      </a:lnTo>
                      <a:lnTo>
                        <a:pt x="51" y="9"/>
                      </a:lnTo>
                      <a:lnTo>
                        <a:pt x="48" y="13"/>
                      </a:lnTo>
                      <a:lnTo>
                        <a:pt x="44" y="16"/>
                      </a:lnTo>
                      <a:lnTo>
                        <a:pt x="39" y="21"/>
                      </a:lnTo>
                      <a:lnTo>
                        <a:pt x="35" y="26"/>
                      </a:lnTo>
                      <a:lnTo>
                        <a:pt x="30" y="30"/>
                      </a:lnTo>
                      <a:lnTo>
                        <a:pt x="25" y="36"/>
                      </a:lnTo>
                      <a:lnTo>
                        <a:pt x="20" y="42"/>
                      </a:lnTo>
                      <a:lnTo>
                        <a:pt x="17" y="48"/>
                      </a:lnTo>
                      <a:lnTo>
                        <a:pt x="12" y="55"/>
                      </a:lnTo>
                      <a:lnTo>
                        <a:pt x="10" y="62"/>
                      </a:lnTo>
                      <a:lnTo>
                        <a:pt x="5" y="70"/>
                      </a:lnTo>
                      <a:lnTo>
                        <a:pt x="4" y="78"/>
                      </a:lnTo>
                      <a:lnTo>
                        <a:pt x="3" y="80"/>
                      </a:lnTo>
                      <a:lnTo>
                        <a:pt x="1" y="85"/>
                      </a:lnTo>
                      <a:lnTo>
                        <a:pt x="0" y="88"/>
                      </a:lnTo>
                      <a:lnTo>
                        <a:pt x="0" y="93"/>
                      </a:lnTo>
                      <a:lnTo>
                        <a:pt x="0" y="97"/>
                      </a:lnTo>
                      <a:lnTo>
                        <a:pt x="0" y="102"/>
                      </a:lnTo>
                      <a:lnTo>
                        <a:pt x="0" y="105"/>
                      </a:lnTo>
                      <a:lnTo>
                        <a:pt x="1" y="110"/>
                      </a:lnTo>
                      <a:lnTo>
                        <a:pt x="1" y="113"/>
                      </a:lnTo>
                      <a:lnTo>
                        <a:pt x="3" y="118"/>
                      </a:lnTo>
                      <a:lnTo>
                        <a:pt x="4" y="123"/>
                      </a:lnTo>
                      <a:lnTo>
                        <a:pt x="6" y="128"/>
                      </a:lnTo>
                      <a:lnTo>
                        <a:pt x="7" y="131"/>
                      </a:lnTo>
                      <a:lnTo>
                        <a:pt x="10" y="136"/>
                      </a:lnTo>
                      <a:lnTo>
                        <a:pt x="12" y="141"/>
                      </a:lnTo>
                      <a:lnTo>
                        <a:pt x="16" y="145"/>
                      </a:lnTo>
                      <a:lnTo>
                        <a:pt x="18" y="149"/>
                      </a:lnTo>
                      <a:lnTo>
                        <a:pt x="22" y="154"/>
                      </a:lnTo>
                      <a:lnTo>
                        <a:pt x="26" y="158"/>
                      </a:lnTo>
                      <a:lnTo>
                        <a:pt x="31" y="163"/>
                      </a:lnTo>
                      <a:lnTo>
                        <a:pt x="35" y="168"/>
                      </a:lnTo>
                      <a:lnTo>
                        <a:pt x="39" y="173"/>
                      </a:lnTo>
                      <a:lnTo>
                        <a:pt x="45" y="177"/>
                      </a:lnTo>
                      <a:lnTo>
                        <a:pt x="51" y="182"/>
                      </a:lnTo>
                      <a:lnTo>
                        <a:pt x="57" y="186"/>
                      </a:lnTo>
                      <a:lnTo>
                        <a:pt x="64" y="192"/>
                      </a:lnTo>
                      <a:lnTo>
                        <a:pt x="73" y="196"/>
                      </a:lnTo>
                      <a:lnTo>
                        <a:pt x="80" y="201"/>
                      </a:lnTo>
                      <a:lnTo>
                        <a:pt x="79" y="199"/>
                      </a:lnTo>
                      <a:lnTo>
                        <a:pt x="77" y="198"/>
                      </a:lnTo>
                      <a:lnTo>
                        <a:pt x="75" y="194"/>
                      </a:lnTo>
                      <a:lnTo>
                        <a:pt x="73" y="189"/>
                      </a:lnTo>
                      <a:lnTo>
                        <a:pt x="68" y="183"/>
                      </a:lnTo>
                      <a:lnTo>
                        <a:pt x="64" y="177"/>
                      </a:lnTo>
                      <a:lnTo>
                        <a:pt x="58" y="170"/>
                      </a:lnTo>
                      <a:lnTo>
                        <a:pt x="55" y="163"/>
                      </a:lnTo>
                      <a:lnTo>
                        <a:pt x="52" y="158"/>
                      </a:lnTo>
                      <a:lnTo>
                        <a:pt x="50" y="154"/>
                      </a:lnTo>
                      <a:lnTo>
                        <a:pt x="48" y="150"/>
                      </a:lnTo>
                      <a:lnTo>
                        <a:pt x="45" y="145"/>
                      </a:lnTo>
                      <a:lnTo>
                        <a:pt x="43" y="141"/>
                      </a:lnTo>
                      <a:lnTo>
                        <a:pt x="41" y="137"/>
                      </a:lnTo>
                      <a:lnTo>
                        <a:pt x="39" y="132"/>
                      </a:lnTo>
                      <a:lnTo>
                        <a:pt x="38" y="128"/>
                      </a:lnTo>
                      <a:lnTo>
                        <a:pt x="36" y="123"/>
                      </a:lnTo>
                      <a:lnTo>
                        <a:pt x="33" y="118"/>
                      </a:lnTo>
                      <a:lnTo>
                        <a:pt x="32" y="113"/>
                      </a:lnTo>
                      <a:lnTo>
                        <a:pt x="31" y="110"/>
                      </a:lnTo>
                      <a:lnTo>
                        <a:pt x="30" y="105"/>
                      </a:lnTo>
                      <a:lnTo>
                        <a:pt x="30" y="102"/>
                      </a:lnTo>
                      <a:lnTo>
                        <a:pt x="30" y="97"/>
                      </a:lnTo>
                      <a:lnTo>
                        <a:pt x="30" y="93"/>
                      </a:lnTo>
                      <a:lnTo>
                        <a:pt x="30" y="86"/>
                      </a:lnTo>
                      <a:lnTo>
                        <a:pt x="31" y="79"/>
                      </a:lnTo>
                      <a:lnTo>
                        <a:pt x="31" y="75"/>
                      </a:lnTo>
                      <a:lnTo>
                        <a:pt x="32" y="72"/>
                      </a:lnTo>
                      <a:lnTo>
                        <a:pt x="33" y="67"/>
                      </a:lnTo>
                      <a:lnTo>
                        <a:pt x="35" y="65"/>
                      </a:lnTo>
                      <a:lnTo>
                        <a:pt x="36" y="60"/>
                      </a:lnTo>
                      <a:lnTo>
                        <a:pt x="37" y="56"/>
                      </a:lnTo>
                      <a:lnTo>
                        <a:pt x="38" y="52"/>
                      </a:lnTo>
                      <a:lnTo>
                        <a:pt x="41" y="48"/>
                      </a:lnTo>
                      <a:lnTo>
                        <a:pt x="42" y="45"/>
                      </a:lnTo>
                      <a:lnTo>
                        <a:pt x="43" y="40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26"/>
                      </a:lnTo>
                      <a:lnTo>
                        <a:pt x="54" y="20"/>
                      </a:lnTo>
                      <a:lnTo>
                        <a:pt x="56" y="14"/>
                      </a:lnTo>
                      <a:lnTo>
                        <a:pt x="60" y="9"/>
                      </a:lnTo>
                      <a:lnTo>
                        <a:pt x="62" y="4"/>
                      </a:lnTo>
                      <a:lnTo>
                        <a:pt x="64" y="1"/>
                      </a:lnTo>
                      <a:lnTo>
                        <a:pt x="6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4" name="Freeform 1046"/>
                <p:cNvSpPr>
                  <a:spLocks/>
                </p:cNvSpPr>
                <p:nvPr/>
              </p:nvSpPr>
              <p:spPr bwMode="auto">
                <a:xfrm>
                  <a:off x="3686175" y="3079750"/>
                  <a:ext cx="174625" cy="398463"/>
                </a:xfrm>
                <a:custGeom>
                  <a:avLst/>
                  <a:gdLst>
                    <a:gd name="T0" fmla="*/ 2147483647 w 101"/>
                    <a:gd name="T1" fmla="*/ 2147483647 h 234"/>
                    <a:gd name="T2" fmla="*/ 2147483647 w 101"/>
                    <a:gd name="T3" fmla="*/ 2147483647 h 234"/>
                    <a:gd name="T4" fmla="*/ 2147483647 w 101"/>
                    <a:gd name="T5" fmla="*/ 2147483647 h 234"/>
                    <a:gd name="T6" fmla="*/ 2147483647 w 101"/>
                    <a:gd name="T7" fmla="*/ 2147483647 h 234"/>
                    <a:gd name="T8" fmla="*/ 2147483647 w 101"/>
                    <a:gd name="T9" fmla="*/ 2147483647 h 234"/>
                    <a:gd name="T10" fmla="*/ 2147483647 w 101"/>
                    <a:gd name="T11" fmla="*/ 2147483647 h 234"/>
                    <a:gd name="T12" fmla="*/ 2147483647 w 101"/>
                    <a:gd name="T13" fmla="*/ 2147483647 h 234"/>
                    <a:gd name="T14" fmla="*/ 2147483647 w 101"/>
                    <a:gd name="T15" fmla="*/ 2147483647 h 234"/>
                    <a:gd name="T16" fmla="*/ 2147483647 w 101"/>
                    <a:gd name="T17" fmla="*/ 2147483647 h 234"/>
                    <a:gd name="T18" fmla="*/ 2147483647 w 101"/>
                    <a:gd name="T19" fmla="*/ 2147483647 h 234"/>
                    <a:gd name="T20" fmla="*/ 2147483647 w 101"/>
                    <a:gd name="T21" fmla="*/ 2147483647 h 234"/>
                    <a:gd name="T22" fmla="*/ 2147483647 w 101"/>
                    <a:gd name="T23" fmla="*/ 2147483647 h 234"/>
                    <a:gd name="T24" fmla="*/ 0 w 101"/>
                    <a:gd name="T25" fmla="*/ 2147483647 h 234"/>
                    <a:gd name="T26" fmla="*/ 2147483647 w 101"/>
                    <a:gd name="T27" fmla="*/ 2147483647 h 234"/>
                    <a:gd name="T28" fmla="*/ 2147483647 w 101"/>
                    <a:gd name="T29" fmla="*/ 2147483647 h 234"/>
                    <a:gd name="T30" fmla="*/ 2147483647 w 101"/>
                    <a:gd name="T31" fmla="*/ 2147483647 h 234"/>
                    <a:gd name="T32" fmla="*/ 2147483647 w 101"/>
                    <a:gd name="T33" fmla="*/ 2147483647 h 234"/>
                    <a:gd name="T34" fmla="*/ 2147483647 w 101"/>
                    <a:gd name="T35" fmla="*/ 2147483647 h 234"/>
                    <a:gd name="T36" fmla="*/ 2147483647 w 101"/>
                    <a:gd name="T37" fmla="*/ 2147483647 h 234"/>
                    <a:gd name="T38" fmla="*/ 2147483647 w 101"/>
                    <a:gd name="T39" fmla="*/ 2147483647 h 234"/>
                    <a:gd name="T40" fmla="*/ 2147483647 w 101"/>
                    <a:gd name="T41" fmla="*/ 2147483647 h 234"/>
                    <a:gd name="T42" fmla="*/ 2147483647 w 101"/>
                    <a:gd name="T43" fmla="*/ 2147483647 h 234"/>
                    <a:gd name="T44" fmla="*/ 2147483647 w 101"/>
                    <a:gd name="T45" fmla="*/ 2147483647 h 234"/>
                    <a:gd name="T46" fmla="*/ 2147483647 w 101"/>
                    <a:gd name="T47" fmla="*/ 2147483647 h 234"/>
                    <a:gd name="T48" fmla="*/ 2147483647 w 101"/>
                    <a:gd name="T49" fmla="*/ 2147483647 h 234"/>
                    <a:gd name="T50" fmla="*/ 2147483647 w 101"/>
                    <a:gd name="T51" fmla="*/ 2147483647 h 234"/>
                    <a:gd name="T52" fmla="*/ 2147483647 w 101"/>
                    <a:gd name="T53" fmla="*/ 2147483647 h 234"/>
                    <a:gd name="T54" fmla="*/ 2147483647 w 101"/>
                    <a:gd name="T55" fmla="*/ 2147483647 h 234"/>
                    <a:gd name="T56" fmla="*/ 2147483647 w 101"/>
                    <a:gd name="T57" fmla="*/ 2147483647 h 234"/>
                    <a:gd name="T58" fmla="*/ 2147483647 w 101"/>
                    <a:gd name="T59" fmla="*/ 2147483647 h 234"/>
                    <a:gd name="T60" fmla="*/ 2147483647 w 101"/>
                    <a:gd name="T61" fmla="*/ 2147483647 h 234"/>
                    <a:gd name="T62" fmla="*/ 2147483647 w 101"/>
                    <a:gd name="T63" fmla="*/ 2147483647 h 234"/>
                    <a:gd name="T64" fmla="*/ 2147483647 w 101"/>
                    <a:gd name="T65" fmla="*/ 2147483647 h 234"/>
                    <a:gd name="T66" fmla="*/ 2147483647 w 101"/>
                    <a:gd name="T67" fmla="*/ 2147483647 h 234"/>
                    <a:gd name="T68" fmla="*/ 2147483647 w 101"/>
                    <a:gd name="T69" fmla="*/ 2147483647 h 234"/>
                    <a:gd name="T70" fmla="*/ 2147483647 w 101"/>
                    <a:gd name="T71" fmla="*/ 2147483647 h 234"/>
                    <a:gd name="T72" fmla="*/ 2147483647 w 101"/>
                    <a:gd name="T73" fmla="*/ 2147483647 h 234"/>
                    <a:gd name="T74" fmla="*/ 2147483647 w 101"/>
                    <a:gd name="T75" fmla="*/ 2147483647 h 234"/>
                    <a:gd name="T76" fmla="*/ 2147483647 w 101"/>
                    <a:gd name="T77" fmla="*/ 2147483647 h 234"/>
                    <a:gd name="T78" fmla="*/ 2147483647 w 101"/>
                    <a:gd name="T79" fmla="*/ 2147483647 h 234"/>
                    <a:gd name="T80" fmla="*/ 2147483647 w 101"/>
                    <a:gd name="T81" fmla="*/ 2147483647 h 234"/>
                    <a:gd name="T82" fmla="*/ 2147483647 w 101"/>
                    <a:gd name="T83" fmla="*/ 2147483647 h 234"/>
                    <a:gd name="T84" fmla="*/ 2147483647 w 101"/>
                    <a:gd name="T85" fmla="*/ 2147483647 h 234"/>
                    <a:gd name="T86" fmla="*/ 2147483647 w 101"/>
                    <a:gd name="T87" fmla="*/ 2147483647 h 234"/>
                    <a:gd name="T88" fmla="*/ 2147483647 w 101"/>
                    <a:gd name="T89" fmla="*/ 2147483647 h 234"/>
                    <a:gd name="T90" fmla="*/ 2147483647 w 101"/>
                    <a:gd name="T91" fmla="*/ 2147483647 h 234"/>
                    <a:gd name="T92" fmla="*/ 2147483647 w 101"/>
                    <a:gd name="T93" fmla="*/ 2147483647 h 234"/>
                    <a:gd name="T94" fmla="*/ 2147483647 w 101"/>
                    <a:gd name="T95" fmla="*/ 2147483647 h 234"/>
                    <a:gd name="T96" fmla="*/ 2147483647 w 101"/>
                    <a:gd name="T97" fmla="*/ 2147483647 h 234"/>
                    <a:gd name="T98" fmla="*/ 2147483647 w 101"/>
                    <a:gd name="T99" fmla="*/ 2147483647 h 234"/>
                    <a:gd name="T100" fmla="*/ 2147483647 w 101"/>
                    <a:gd name="T101" fmla="*/ 0 h 23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1"/>
                    <a:gd name="T154" fmla="*/ 0 h 234"/>
                    <a:gd name="T155" fmla="*/ 101 w 101"/>
                    <a:gd name="T156" fmla="*/ 234 h 234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1" h="234">
                      <a:moveTo>
                        <a:pt x="82" y="0"/>
                      </a:moveTo>
                      <a:lnTo>
                        <a:pt x="77" y="4"/>
                      </a:lnTo>
                      <a:lnTo>
                        <a:pt x="73" y="7"/>
                      </a:lnTo>
                      <a:lnTo>
                        <a:pt x="68" y="12"/>
                      </a:lnTo>
                      <a:lnTo>
                        <a:pt x="62" y="15"/>
                      </a:lnTo>
                      <a:lnTo>
                        <a:pt x="57" y="20"/>
                      </a:lnTo>
                      <a:lnTo>
                        <a:pt x="51" y="25"/>
                      </a:lnTo>
                      <a:lnTo>
                        <a:pt x="45" y="30"/>
                      </a:lnTo>
                      <a:lnTo>
                        <a:pt x="38" y="36"/>
                      </a:lnTo>
                      <a:lnTo>
                        <a:pt x="34" y="44"/>
                      </a:lnTo>
                      <a:lnTo>
                        <a:pt x="28" y="49"/>
                      </a:lnTo>
                      <a:lnTo>
                        <a:pt x="22" y="57"/>
                      </a:lnTo>
                      <a:lnTo>
                        <a:pt x="19" y="61"/>
                      </a:lnTo>
                      <a:lnTo>
                        <a:pt x="17" y="65"/>
                      </a:lnTo>
                      <a:lnTo>
                        <a:pt x="15" y="70"/>
                      </a:lnTo>
                      <a:lnTo>
                        <a:pt x="12" y="73"/>
                      </a:lnTo>
                      <a:lnTo>
                        <a:pt x="10" y="78"/>
                      </a:lnTo>
                      <a:lnTo>
                        <a:pt x="7" y="81"/>
                      </a:lnTo>
                      <a:lnTo>
                        <a:pt x="6" y="86"/>
                      </a:lnTo>
                      <a:lnTo>
                        <a:pt x="5" y="90"/>
                      </a:lnTo>
                      <a:lnTo>
                        <a:pt x="3" y="95"/>
                      </a:lnTo>
                      <a:lnTo>
                        <a:pt x="3" y="99"/>
                      </a:lnTo>
                      <a:lnTo>
                        <a:pt x="2" y="104"/>
                      </a:lnTo>
                      <a:lnTo>
                        <a:pt x="2" y="109"/>
                      </a:lnTo>
                      <a:lnTo>
                        <a:pt x="0" y="113"/>
                      </a:lnTo>
                      <a:lnTo>
                        <a:pt x="0" y="118"/>
                      </a:lnTo>
                      <a:lnTo>
                        <a:pt x="0" y="123"/>
                      </a:lnTo>
                      <a:lnTo>
                        <a:pt x="2" y="129"/>
                      </a:lnTo>
                      <a:lnTo>
                        <a:pt x="2" y="134"/>
                      </a:lnTo>
                      <a:lnTo>
                        <a:pt x="4" y="138"/>
                      </a:lnTo>
                      <a:lnTo>
                        <a:pt x="5" y="143"/>
                      </a:lnTo>
                      <a:lnTo>
                        <a:pt x="7" y="149"/>
                      </a:lnTo>
                      <a:lnTo>
                        <a:pt x="10" y="154"/>
                      </a:lnTo>
                      <a:lnTo>
                        <a:pt x="12" y="160"/>
                      </a:lnTo>
                      <a:lnTo>
                        <a:pt x="16" y="164"/>
                      </a:lnTo>
                      <a:lnTo>
                        <a:pt x="19" y="169"/>
                      </a:lnTo>
                      <a:lnTo>
                        <a:pt x="23" y="174"/>
                      </a:lnTo>
                      <a:lnTo>
                        <a:pt x="28" y="180"/>
                      </a:lnTo>
                      <a:lnTo>
                        <a:pt x="32" y="185"/>
                      </a:lnTo>
                      <a:lnTo>
                        <a:pt x="38" y="191"/>
                      </a:lnTo>
                      <a:lnTo>
                        <a:pt x="44" y="195"/>
                      </a:lnTo>
                      <a:lnTo>
                        <a:pt x="51" y="201"/>
                      </a:lnTo>
                      <a:lnTo>
                        <a:pt x="57" y="206"/>
                      </a:lnTo>
                      <a:lnTo>
                        <a:pt x="66" y="212"/>
                      </a:lnTo>
                      <a:lnTo>
                        <a:pt x="73" y="217"/>
                      </a:lnTo>
                      <a:lnTo>
                        <a:pt x="82" y="223"/>
                      </a:lnTo>
                      <a:lnTo>
                        <a:pt x="90" y="227"/>
                      </a:lnTo>
                      <a:lnTo>
                        <a:pt x="101" y="234"/>
                      </a:lnTo>
                      <a:lnTo>
                        <a:pt x="100" y="232"/>
                      </a:lnTo>
                      <a:lnTo>
                        <a:pt x="99" y="231"/>
                      </a:lnTo>
                      <a:lnTo>
                        <a:pt x="95" y="226"/>
                      </a:lnTo>
                      <a:lnTo>
                        <a:pt x="92" y="223"/>
                      </a:lnTo>
                      <a:lnTo>
                        <a:pt x="88" y="219"/>
                      </a:lnTo>
                      <a:lnTo>
                        <a:pt x="87" y="215"/>
                      </a:lnTo>
                      <a:lnTo>
                        <a:pt x="84" y="212"/>
                      </a:lnTo>
                      <a:lnTo>
                        <a:pt x="82" y="208"/>
                      </a:lnTo>
                      <a:lnTo>
                        <a:pt x="80" y="205"/>
                      </a:lnTo>
                      <a:lnTo>
                        <a:pt x="77" y="200"/>
                      </a:lnTo>
                      <a:lnTo>
                        <a:pt x="74" y="196"/>
                      </a:lnTo>
                      <a:lnTo>
                        <a:pt x="73" y="193"/>
                      </a:lnTo>
                      <a:lnTo>
                        <a:pt x="69" y="188"/>
                      </a:lnTo>
                      <a:lnTo>
                        <a:pt x="67" y="183"/>
                      </a:lnTo>
                      <a:lnTo>
                        <a:pt x="64" y="179"/>
                      </a:lnTo>
                      <a:lnTo>
                        <a:pt x="62" y="174"/>
                      </a:lnTo>
                      <a:lnTo>
                        <a:pt x="60" y="168"/>
                      </a:lnTo>
                      <a:lnTo>
                        <a:pt x="57" y="163"/>
                      </a:lnTo>
                      <a:lnTo>
                        <a:pt x="55" y="157"/>
                      </a:lnTo>
                      <a:lnTo>
                        <a:pt x="52" y="153"/>
                      </a:lnTo>
                      <a:lnTo>
                        <a:pt x="51" y="148"/>
                      </a:lnTo>
                      <a:lnTo>
                        <a:pt x="49" y="142"/>
                      </a:lnTo>
                      <a:lnTo>
                        <a:pt x="48" y="136"/>
                      </a:lnTo>
                      <a:lnTo>
                        <a:pt x="48" y="131"/>
                      </a:lnTo>
                      <a:lnTo>
                        <a:pt x="47" y="127"/>
                      </a:lnTo>
                      <a:lnTo>
                        <a:pt x="45" y="122"/>
                      </a:lnTo>
                      <a:lnTo>
                        <a:pt x="45" y="116"/>
                      </a:lnTo>
                      <a:lnTo>
                        <a:pt x="47" y="112"/>
                      </a:lnTo>
                      <a:lnTo>
                        <a:pt x="47" y="106"/>
                      </a:lnTo>
                      <a:lnTo>
                        <a:pt x="47" y="102"/>
                      </a:lnTo>
                      <a:lnTo>
                        <a:pt x="47" y="96"/>
                      </a:lnTo>
                      <a:lnTo>
                        <a:pt x="48" y="91"/>
                      </a:lnTo>
                      <a:lnTo>
                        <a:pt x="49" y="86"/>
                      </a:lnTo>
                      <a:lnTo>
                        <a:pt x="50" y="81"/>
                      </a:lnTo>
                      <a:lnTo>
                        <a:pt x="51" y="76"/>
                      </a:lnTo>
                      <a:lnTo>
                        <a:pt x="52" y="72"/>
                      </a:lnTo>
                      <a:lnTo>
                        <a:pt x="55" y="66"/>
                      </a:lnTo>
                      <a:lnTo>
                        <a:pt x="56" y="61"/>
                      </a:lnTo>
                      <a:lnTo>
                        <a:pt x="57" y="57"/>
                      </a:lnTo>
                      <a:lnTo>
                        <a:pt x="60" y="52"/>
                      </a:lnTo>
                      <a:lnTo>
                        <a:pt x="61" y="47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7" y="35"/>
                      </a:lnTo>
                      <a:lnTo>
                        <a:pt x="68" y="30"/>
                      </a:lnTo>
                      <a:lnTo>
                        <a:pt x="69" y="27"/>
                      </a:lnTo>
                      <a:lnTo>
                        <a:pt x="70" y="23"/>
                      </a:lnTo>
                      <a:lnTo>
                        <a:pt x="73" y="20"/>
                      </a:lnTo>
                      <a:lnTo>
                        <a:pt x="76" y="14"/>
                      </a:lnTo>
                      <a:lnTo>
                        <a:pt x="79" y="9"/>
                      </a:lnTo>
                      <a:lnTo>
                        <a:pt x="81" y="4"/>
                      </a:lnTo>
                      <a:lnTo>
                        <a:pt x="83" y="2"/>
                      </a:lnTo>
                      <a:lnTo>
                        <a:pt x="84" y="0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5" name="Freeform 1047"/>
                <p:cNvSpPr>
                  <a:spLocks/>
                </p:cNvSpPr>
                <p:nvPr/>
              </p:nvSpPr>
              <p:spPr bwMode="auto">
                <a:xfrm>
                  <a:off x="3525838" y="3032125"/>
                  <a:ext cx="222250" cy="514350"/>
                </a:xfrm>
                <a:custGeom>
                  <a:avLst/>
                  <a:gdLst>
                    <a:gd name="T0" fmla="*/ 2147483647 w 131"/>
                    <a:gd name="T1" fmla="*/ 0 h 302"/>
                    <a:gd name="T2" fmla="*/ 2147483647 w 131"/>
                    <a:gd name="T3" fmla="*/ 2147483647 h 302"/>
                    <a:gd name="T4" fmla="*/ 2147483647 w 131"/>
                    <a:gd name="T5" fmla="*/ 2147483647 h 302"/>
                    <a:gd name="T6" fmla="*/ 2147483647 w 131"/>
                    <a:gd name="T7" fmla="*/ 2147483647 h 302"/>
                    <a:gd name="T8" fmla="*/ 2147483647 w 131"/>
                    <a:gd name="T9" fmla="*/ 2147483647 h 302"/>
                    <a:gd name="T10" fmla="*/ 2147483647 w 131"/>
                    <a:gd name="T11" fmla="*/ 2147483647 h 302"/>
                    <a:gd name="T12" fmla="*/ 2147483647 w 131"/>
                    <a:gd name="T13" fmla="*/ 2147483647 h 302"/>
                    <a:gd name="T14" fmla="*/ 2147483647 w 131"/>
                    <a:gd name="T15" fmla="*/ 2147483647 h 302"/>
                    <a:gd name="T16" fmla="*/ 2147483647 w 131"/>
                    <a:gd name="T17" fmla="*/ 2147483647 h 302"/>
                    <a:gd name="T18" fmla="*/ 2147483647 w 131"/>
                    <a:gd name="T19" fmla="*/ 2147483647 h 302"/>
                    <a:gd name="T20" fmla="*/ 2147483647 w 131"/>
                    <a:gd name="T21" fmla="*/ 2147483647 h 302"/>
                    <a:gd name="T22" fmla="*/ 2147483647 w 131"/>
                    <a:gd name="T23" fmla="*/ 2147483647 h 302"/>
                    <a:gd name="T24" fmla="*/ 2147483647 w 131"/>
                    <a:gd name="T25" fmla="*/ 2147483647 h 302"/>
                    <a:gd name="T26" fmla="*/ 2147483647 w 131"/>
                    <a:gd name="T27" fmla="*/ 2147483647 h 302"/>
                    <a:gd name="T28" fmla="*/ 2147483647 w 131"/>
                    <a:gd name="T29" fmla="*/ 2147483647 h 302"/>
                    <a:gd name="T30" fmla="*/ 2147483647 w 131"/>
                    <a:gd name="T31" fmla="*/ 2147483647 h 302"/>
                    <a:gd name="T32" fmla="*/ 0 w 131"/>
                    <a:gd name="T33" fmla="*/ 2147483647 h 302"/>
                    <a:gd name="T34" fmla="*/ 0 w 131"/>
                    <a:gd name="T35" fmla="*/ 2147483647 h 302"/>
                    <a:gd name="T36" fmla="*/ 2147483647 w 131"/>
                    <a:gd name="T37" fmla="*/ 2147483647 h 302"/>
                    <a:gd name="T38" fmla="*/ 2147483647 w 131"/>
                    <a:gd name="T39" fmla="*/ 2147483647 h 302"/>
                    <a:gd name="T40" fmla="*/ 2147483647 w 131"/>
                    <a:gd name="T41" fmla="*/ 2147483647 h 302"/>
                    <a:gd name="T42" fmla="*/ 2147483647 w 131"/>
                    <a:gd name="T43" fmla="*/ 2147483647 h 302"/>
                    <a:gd name="T44" fmla="*/ 2147483647 w 131"/>
                    <a:gd name="T45" fmla="*/ 2147483647 h 302"/>
                    <a:gd name="T46" fmla="*/ 2147483647 w 131"/>
                    <a:gd name="T47" fmla="*/ 2147483647 h 302"/>
                    <a:gd name="T48" fmla="*/ 2147483647 w 131"/>
                    <a:gd name="T49" fmla="*/ 2147483647 h 302"/>
                    <a:gd name="T50" fmla="*/ 2147483647 w 131"/>
                    <a:gd name="T51" fmla="*/ 2147483647 h 302"/>
                    <a:gd name="T52" fmla="*/ 2147483647 w 131"/>
                    <a:gd name="T53" fmla="*/ 2147483647 h 302"/>
                    <a:gd name="T54" fmla="*/ 2147483647 w 131"/>
                    <a:gd name="T55" fmla="*/ 2147483647 h 302"/>
                    <a:gd name="T56" fmla="*/ 2147483647 w 131"/>
                    <a:gd name="T57" fmla="*/ 2147483647 h 302"/>
                    <a:gd name="T58" fmla="*/ 2147483647 w 131"/>
                    <a:gd name="T59" fmla="*/ 2147483647 h 302"/>
                    <a:gd name="T60" fmla="*/ 2147483647 w 131"/>
                    <a:gd name="T61" fmla="*/ 2147483647 h 302"/>
                    <a:gd name="T62" fmla="*/ 2147483647 w 131"/>
                    <a:gd name="T63" fmla="*/ 2147483647 h 302"/>
                    <a:gd name="T64" fmla="*/ 2147483647 w 131"/>
                    <a:gd name="T65" fmla="*/ 2147483647 h 302"/>
                    <a:gd name="T66" fmla="*/ 2147483647 w 131"/>
                    <a:gd name="T67" fmla="*/ 2147483647 h 302"/>
                    <a:gd name="T68" fmla="*/ 2147483647 w 131"/>
                    <a:gd name="T69" fmla="*/ 2147483647 h 302"/>
                    <a:gd name="T70" fmla="*/ 2147483647 w 131"/>
                    <a:gd name="T71" fmla="*/ 2147483647 h 302"/>
                    <a:gd name="T72" fmla="*/ 2147483647 w 131"/>
                    <a:gd name="T73" fmla="*/ 2147483647 h 302"/>
                    <a:gd name="T74" fmla="*/ 2147483647 w 131"/>
                    <a:gd name="T75" fmla="*/ 2147483647 h 302"/>
                    <a:gd name="T76" fmla="*/ 2147483647 w 131"/>
                    <a:gd name="T77" fmla="*/ 2147483647 h 302"/>
                    <a:gd name="T78" fmla="*/ 2147483647 w 131"/>
                    <a:gd name="T79" fmla="*/ 2147483647 h 302"/>
                    <a:gd name="T80" fmla="*/ 2147483647 w 131"/>
                    <a:gd name="T81" fmla="*/ 2147483647 h 302"/>
                    <a:gd name="T82" fmla="*/ 2147483647 w 131"/>
                    <a:gd name="T83" fmla="*/ 2147483647 h 302"/>
                    <a:gd name="T84" fmla="*/ 2147483647 w 131"/>
                    <a:gd name="T85" fmla="*/ 2147483647 h 302"/>
                    <a:gd name="T86" fmla="*/ 2147483647 w 131"/>
                    <a:gd name="T87" fmla="*/ 2147483647 h 302"/>
                    <a:gd name="T88" fmla="*/ 2147483647 w 131"/>
                    <a:gd name="T89" fmla="*/ 2147483647 h 302"/>
                    <a:gd name="T90" fmla="*/ 2147483647 w 131"/>
                    <a:gd name="T91" fmla="*/ 2147483647 h 302"/>
                    <a:gd name="T92" fmla="*/ 2147483647 w 131"/>
                    <a:gd name="T93" fmla="*/ 2147483647 h 302"/>
                    <a:gd name="T94" fmla="*/ 2147483647 w 131"/>
                    <a:gd name="T95" fmla="*/ 2147483647 h 302"/>
                    <a:gd name="T96" fmla="*/ 2147483647 w 131"/>
                    <a:gd name="T97" fmla="*/ 2147483647 h 302"/>
                    <a:gd name="T98" fmla="*/ 2147483647 w 131"/>
                    <a:gd name="T99" fmla="*/ 2147483647 h 302"/>
                    <a:gd name="T100" fmla="*/ 2147483647 w 131"/>
                    <a:gd name="T101" fmla="*/ 2147483647 h 302"/>
                    <a:gd name="T102" fmla="*/ 2147483647 w 131"/>
                    <a:gd name="T103" fmla="*/ 2147483647 h 302"/>
                    <a:gd name="T104" fmla="*/ 2147483647 w 131"/>
                    <a:gd name="T105" fmla="*/ 2147483647 h 302"/>
                    <a:gd name="T106" fmla="*/ 2147483647 w 131"/>
                    <a:gd name="T107" fmla="*/ 2147483647 h 302"/>
                    <a:gd name="T108" fmla="*/ 2147483647 w 131"/>
                    <a:gd name="T109" fmla="*/ 2147483647 h 302"/>
                    <a:gd name="T110" fmla="*/ 2147483647 w 131"/>
                    <a:gd name="T111" fmla="*/ 0 h 302"/>
                    <a:gd name="T112" fmla="*/ 2147483647 w 131"/>
                    <a:gd name="T113" fmla="*/ 0 h 30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31"/>
                    <a:gd name="T172" fmla="*/ 0 h 302"/>
                    <a:gd name="T173" fmla="*/ 131 w 131"/>
                    <a:gd name="T174" fmla="*/ 302 h 30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31" h="302">
                      <a:moveTo>
                        <a:pt x="112" y="0"/>
                      </a:moveTo>
                      <a:lnTo>
                        <a:pt x="109" y="0"/>
                      </a:lnTo>
                      <a:lnTo>
                        <a:pt x="108" y="1"/>
                      </a:lnTo>
                      <a:lnTo>
                        <a:pt x="104" y="2"/>
                      </a:lnTo>
                      <a:lnTo>
                        <a:pt x="100" y="6"/>
                      </a:lnTo>
                      <a:lnTo>
                        <a:pt x="94" y="9"/>
                      </a:lnTo>
                      <a:lnTo>
                        <a:pt x="88" y="14"/>
                      </a:lnTo>
                      <a:lnTo>
                        <a:pt x="81" y="19"/>
                      </a:lnTo>
                      <a:lnTo>
                        <a:pt x="74" y="25"/>
                      </a:lnTo>
                      <a:lnTo>
                        <a:pt x="70" y="28"/>
                      </a:lnTo>
                      <a:lnTo>
                        <a:pt x="66" y="32"/>
                      </a:lnTo>
                      <a:lnTo>
                        <a:pt x="62" y="34"/>
                      </a:lnTo>
                      <a:lnTo>
                        <a:pt x="58" y="38"/>
                      </a:lnTo>
                      <a:lnTo>
                        <a:pt x="55" y="42"/>
                      </a:lnTo>
                      <a:lnTo>
                        <a:pt x="50" y="46"/>
                      </a:lnTo>
                      <a:lnTo>
                        <a:pt x="46" y="50"/>
                      </a:lnTo>
                      <a:lnTo>
                        <a:pt x="43" y="55"/>
                      </a:lnTo>
                      <a:lnTo>
                        <a:pt x="38" y="59"/>
                      </a:lnTo>
                      <a:lnTo>
                        <a:pt x="34" y="63"/>
                      </a:lnTo>
                      <a:lnTo>
                        <a:pt x="31" y="68"/>
                      </a:lnTo>
                      <a:lnTo>
                        <a:pt x="27" y="74"/>
                      </a:lnTo>
                      <a:lnTo>
                        <a:pt x="24" y="78"/>
                      </a:lnTo>
                      <a:lnTo>
                        <a:pt x="20" y="84"/>
                      </a:lnTo>
                      <a:lnTo>
                        <a:pt x="18" y="89"/>
                      </a:lnTo>
                      <a:lnTo>
                        <a:pt x="16" y="95"/>
                      </a:lnTo>
                      <a:lnTo>
                        <a:pt x="12" y="100"/>
                      </a:lnTo>
                      <a:lnTo>
                        <a:pt x="10" y="104"/>
                      </a:lnTo>
                      <a:lnTo>
                        <a:pt x="7" y="110"/>
                      </a:lnTo>
                      <a:lnTo>
                        <a:pt x="6" y="116"/>
                      </a:lnTo>
                      <a:lnTo>
                        <a:pt x="4" y="122"/>
                      </a:lnTo>
                      <a:lnTo>
                        <a:pt x="2" y="128"/>
                      </a:lnTo>
                      <a:lnTo>
                        <a:pt x="1" y="134"/>
                      </a:lnTo>
                      <a:lnTo>
                        <a:pt x="1" y="141"/>
                      </a:lnTo>
                      <a:lnTo>
                        <a:pt x="0" y="147"/>
                      </a:lnTo>
                      <a:lnTo>
                        <a:pt x="0" y="153"/>
                      </a:lnTo>
                      <a:lnTo>
                        <a:pt x="0" y="159"/>
                      </a:lnTo>
                      <a:lnTo>
                        <a:pt x="1" y="165"/>
                      </a:lnTo>
                      <a:lnTo>
                        <a:pt x="1" y="171"/>
                      </a:lnTo>
                      <a:lnTo>
                        <a:pt x="4" y="178"/>
                      </a:lnTo>
                      <a:lnTo>
                        <a:pt x="6" y="185"/>
                      </a:lnTo>
                      <a:lnTo>
                        <a:pt x="10" y="192"/>
                      </a:lnTo>
                      <a:lnTo>
                        <a:pt x="11" y="198"/>
                      </a:lnTo>
                      <a:lnTo>
                        <a:pt x="16" y="204"/>
                      </a:lnTo>
                      <a:lnTo>
                        <a:pt x="19" y="211"/>
                      </a:lnTo>
                      <a:lnTo>
                        <a:pt x="24" y="218"/>
                      </a:lnTo>
                      <a:lnTo>
                        <a:pt x="29" y="225"/>
                      </a:lnTo>
                      <a:lnTo>
                        <a:pt x="34" y="231"/>
                      </a:lnTo>
                      <a:lnTo>
                        <a:pt x="40" y="238"/>
                      </a:lnTo>
                      <a:lnTo>
                        <a:pt x="49" y="247"/>
                      </a:lnTo>
                      <a:lnTo>
                        <a:pt x="56" y="253"/>
                      </a:lnTo>
                      <a:lnTo>
                        <a:pt x="64" y="260"/>
                      </a:lnTo>
                      <a:lnTo>
                        <a:pt x="74" y="266"/>
                      </a:lnTo>
                      <a:lnTo>
                        <a:pt x="84" y="274"/>
                      </a:lnTo>
                      <a:lnTo>
                        <a:pt x="94" y="280"/>
                      </a:lnTo>
                      <a:lnTo>
                        <a:pt x="106" y="288"/>
                      </a:lnTo>
                      <a:lnTo>
                        <a:pt x="117" y="295"/>
                      </a:lnTo>
                      <a:lnTo>
                        <a:pt x="131" y="302"/>
                      </a:lnTo>
                      <a:lnTo>
                        <a:pt x="129" y="301"/>
                      </a:lnTo>
                      <a:lnTo>
                        <a:pt x="127" y="298"/>
                      </a:lnTo>
                      <a:lnTo>
                        <a:pt x="122" y="292"/>
                      </a:lnTo>
                      <a:lnTo>
                        <a:pt x="117" y="286"/>
                      </a:lnTo>
                      <a:lnTo>
                        <a:pt x="114" y="282"/>
                      </a:lnTo>
                      <a:lnTo>
                        <a:pt x="112" y="277"/>
                      </a:lnTo>
                      <a:lnTo>
                        <a:pt x="108" y="273"/>
                      </a:lnTo>
                      <a:lnTo>
                        <a:pt x="106" y="269"/>
                      </a:lnTo>
                      <a:lnTo>
                        <a:pt x="102" y="263"/>
                      </a:lnTo>
                      <a:lnTo>
                        <a:pt x="99" y="257"/>
                      </a:lnTo>
                      <a:lnTo>
                        <a:pt x="95" y="253"/>
                      </a:lnTo>
                      <a:lnTo>
                        <a:pt x="91" y="248"/>
                      </a:lnTo>
                      <a:lnTo>
                        <a:pt x="87" y="241"/>
                      </a:lnTo>
                      <a:lnTo>
                        <a:pt x="84" y="235"/>
                      </a:lnTo>
                      <a:lnTo>
                        <a:pt x="81" y="229"/>
                      </a:lnTo>
                      <a:lnTo>
                        <a:pt x="77" y="223"/>
                      </a:lnTo>
                      <a:lnTo>
                        <a:pt x="74" y="217"/>
                      </a:lnTo>
                      <a:lnTo>
                        <a:pt x="71" y="210"/>
                      </a:lnTo>
                      <a:lnTo>
                        <a:pt x="68" y="204"/>
                      </a:lnTo>
                      <a:lnTo>
                        <a:pt x="65" y="198"/>
                      </a:lnTo>
                      <a:lnTo>
                        <a:pt x="63" y="191"/>
                      </a:lnTo>
                      <a:lnTo>
                        <a:pt x="61" y="185"/>
                      </a:lnTo>
                      <a:lnTo>
                        <a:pt x="58" y="179"/>
                      </a:lnTo>
                      <a:lnTo>
                        <a:pt x="58" y="173"/>
                      </a:lnTo>
                      <a:lnTo>
                        <a:pt x="56" y="166"/>
                      </a:lnTo>
                      <a:lnTo>
                        <a:pt x="56" y="160"/>
                      </a:lnTo>
                      <a:lnTo>
                        <a:pt x="56" y="155"/>
                      </a:lnTo>
                      <a:lnTo>
                        <a:pt x="56" y="151"/>
                      </a:lnTo>
                      <a:lnTo>
                        <a:pt x="56" y="143"/>
                      </a:lnTo>
                      <a:lnTo>
                        <a:pt x="57" y="138"/>
                      </a:lnTo>
                      <a:lnTo>
                        <a:pt x="58" y="132"/>
                      </a:lnTo>
                      <a:lnTo>
                        <a:pt x="59" y="126"/>
                      </a:lnTo>
                      <a:lnTo>
                        <a:pt x="61" y="120"/>
                      </a:lnTo>
                      <a:lnTo>
                        <a:pt x="63" y="114"/>
                      </a:lnTo>
                      <a:lnTo>
                        <a:pt x="64" y="108"/>
                      </a:lnTo>
                      <a:lnTo>
                        <a:pt x="66" y="102"/>
                      </a:lnTo>
                      <a:lnTo>
                        <a:pt x="68" y="95"/>
                      </a:lnTo>
                      <a:lnTo>
                        <a:pt x="70" y="89"/>
                      </a:lnTo>
                      <a:lnTo>
                        <a:pt x="72" y="82"/>
                      </a:lnTo>
                      <a:lnTo>
                        <a:pt x="75" y="76"/>
                      </a:lnTo>
                      <a:lnTo>
                        <a:pt x="77" y="69"/>
                      </a:lnTo>
                      <a:lnTo>
                        <a:pt x="80" y="63"/>
                      </a:lnTo>
                      <a:lnTo>
                        <a:pt x="82" y="58"/>
                      </a:lnTo>
                      <a:lnTo>
                        <a:pt x="85" y="52"/>
                      </a:lnTo>
                      <a:lnTo>
                        <a:pt x="87" y="46"/>
                      </a:lnTo>
                      <a:lnTo>
                        <a:pt x="89" y="40"/>
                      </a:lnTo>
                      <a:lnTo>
                        <a:pt x="91" y="36"/>
                      </a:lnTo>
                      <a:lnTo>
                        <a:pt x="94" y="31"/>
                      </a:lnTo>
                      <a:lnTo>
                        <a:pt x="96" y="25"/>
                      </a:lnTo>
                      <a:lnTo>
                        <a:pt x="99" y="21"/>
                      </a:lnTo>
                      <a:lnTo>
                        <a:pt x="100" y="18"/>
                      </a:lnTo>
                      <a:lnTo>
                        <a:pt x="103" y="14"/>
                      </a:lnTo>
                      <a:lnTo>
                        <a:pt x="106" y="7"/>
                      </a:lnTo>
                      <a:lnTo>
                        <a:pt x="108" y="2"/>
                      </a:lnTo>
                      <a:lnTo>
                        <a:pt x="109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6" name="Freeform 1048"/>
                <p:cNvSpPr>
                  <a:spLocks/>
                </p:cNvSpPr>
                <p:nvPr/>
              </p:nvSpPr>
              <p:spPr bwMode="auto">
                <a:xfrm>
                  <a:off x="3314700" y="2960688"/>
                  <a:ext cx="258763" cy="633413"/>
                </a:xfrm>
                <a:custGeom>
                  <a:avLst/>
                  <a:gdLst>
                    <a:gd name="T0" fmla="*/ 2147483647 w 153"/>
                    <a:gd name="T1" fmla="*/ 2147483647 h 374"/>
                    <a:gd name="T2" fmla="*/ 2147483647 w 153"/>
                    <a:gd name="T3" fmla="*/ 2147483647 h 374"/>
                    <a:gd name="T4" fmla="*/ 2147483647 w 153"/>
                    <a:gd name="T5" fmla="*/ 2147483647 h 374"/>
                    <a:gd name="T6" fmla="*/ 2147483647 w 153"/>
                    <a:gd name="T7" fmla="*/ 2147483647 h 374"/>
                    <a:gd name="T8" fmla="*/ 2147483647 w 153"/>
                    <a:gd name="T9" fmla="*/ 2147483647 h 374"/>
                    <a:gd name="T10" fmla="*/ 2147483647 w 153"/>
                    <a:gd name="T11" fmla="*/ 2147483647 h 374"/>
                    <a:gd name="T12" fmla="*/ 2147483647 w 153"/>
                    <a:gd name="T13" fmla="*/ 2147483647 h 374"/>
                    <a:gd name="T14" fmla="*/ 2147483647 w 153"/>
                    <a:gd name="T15" fmla="*/ 2147483647 h 374"/>
                    <a:gd name="T16" fmla="*/ 2147483647 w 153"/>
                    <a:gd name="T17" fmla="*/ 2147483647 h 374"/>
                    <a:gd name="T18" fmla="*/ 2147483647 w 153"/>
                    <a:gd name="T19" fmla="*/ 2147483647 h 374"/>
                    <a:gd name="T20" fmla="*/ 2147483647 w 153"/>
                    <a:gd name="T21" fmla="*/ 2147483647 h 374"/>
                    <a:gd name="T22" fmla="*/ 0 w 153"/>
                    <a:gd name="T23" fmla="*/ 2147483647 h 374"/>
                    <a:gd name="T24" fmla="*/ 2147483647 w 153"/>
                    <a:gd name="T25" fmla="*/ 2147483647 h 374"/>
                    <a:gd name="T26" fmla="*/ 2147483647 w 153"/>
                    <a:gd name="T27" fmla="*/ 2147483647 h 374"/>
                    <a:gd name="T28" fmla="*/ 2147483647 w 153"/>
                    <a:gd name="T29" fmla="*/ 2147483647 h 374"/>
                    <a:gd name="T30" fmla="*/ 2147483647 w 153"/>
                    <a:gd name="T31" fmla="*/ 2147483647 h 374"/>
                    <a:gd name="T32" fmla="*/ 2147483647 w 153"/>
                    <a:gd name="T33" fmla="*/ 2147483647 h 374"/>
                    <a:gd name="T34" fmla="*/ 2147483647 w 153"/>
                    <a:gd name="T35" fmla="*/ 2147483647 h 374"/>
                    <a:gd name="T36" fmla="*/ 2147483647 w 153"/>
                    <a:gd name="T37" fmla="*/ 2147483647 h 374"/>
                    <a:gd name="T38" fmla="*/ 2147483647 w 153"/>
                    <a:gd name="T39" fmla="*/ 2147483647 h 374"/>
                    <a:gd name="T40" fmla="*/ 2147483647 w 153"/>
                    <a:gd name="T41" fmla="*/ 2147483647 h 374"/>
                    <a:gd name="T42" fmla="*/ 2147483647 w 153"/>
                    <a:gd name="T43" fmla="*/ 2147483647 h 374"/>
                    <a:gd name="T44" fmla="*/ 2147483647 w 153"/>
                    <a:gd name="T45" fmla="*/ 2147483647 h 374"/>
                    <a:gd name="T46" fmla="*/ 2147483647 w 153"/>
                    <a:gd name="T47" fmla="*/ 2147483647 h 374"/>
                    <a:gd name="T48" fmla="*/ 2147483647 w 153"/>
                    <a:gd name="T49" fmla="*/ 2147483647 h 374"/>
                    <a:gd name="T50" fmla="*/ 2147483647 w 153"/>
                    <a:gd name="T51" fmla="*/ 2147483647 h 374"/>
                    <a:gd name="T52" fmla="*/ 2147483647 w 153"/>
                    <a:gd name="T53" fmla="*/ 2147483647 h 374"/>
                    <a:gd name="T54" fmla="*/ 2147483647 w 153"/>
                    <a:gd name="T55" fmla="*/ 2147483647 h 374"/>
                    <a:gd name="T56" fmla="*/ 2147483647 w 153"/>
                    <a:gd name="T57" fmla="*/ 2147483647 h 374"/>
                    <a:gd name="T58" fmla="*/ 2147483647 w 153"/>
                    <a:gd name="T59" fmla="*/ 2147483647 h 374"/>
                    <a:gd name="T60" fmla="*/ 2147483647 w 153"/>
                    <a:gd name="T61" fmla="*/ 2147483647 h 374"/>
                    <a:gd name="T62" fmla="*/ 2147483647 w 153"/>
                    <a:gd name="T63" fmla="*/ 2147483647 h 374"/>
                    <a:gd name="T64" fmla="*/ 2147483647 w 153"/>
                    <a:gd name="T65" fmla="*/ 2147483647 h 374"/>
                    <a:gd name="T66" fmla="*/ 2147483647 w 153"/>
                    <a:gd name="T67" fmla="*/ 2147483647 h 374"/>
                    <a:gd name="T68" fmla="*/ 2147483647 w 153"/>
                    <a:gd name="T69" fmla="*/ 2147483647 h 374"/>
                    <a:gd name="T70" fmla="*/ 2147483647 w 153"/>
                    <a:gd name="T71" fmla="*/ 2147483647 h 374"/>
                    <a:gd name="T72" fmla="*/ 2147483647 w 153"/>
                    <a:gd name="T73" fmla="*/ 2147483647 h 374"/>
                    <a:gd name="T74" fmla="*/ 2147483647 w 153"/>
                    <a:gd name="T75" fmla="*/ 2147483647 h 374"/>
                    <a:gd name="T76" fmla="*/ 2147483647 w 153"/>
                    <a:gd name="T77" fmla="*/ 2147483647 h 374"/>
                    <a:gd name="T78" fmla="*/ 2147483647 w 153"/>
                    <a:gd name="T79" fmla="*/ 2147483647 h 374"/>
                    <a:gd name="T80" fmla="*/ 2147483647 w 153"/>
                    <a:gd name="T81" fmla="*/ 2147483647 h 374"/>
                    <a:gd name="T82" fmla="*/ 2147483647 w 153"/>
                    <a:gd name="T83" fmla="*/ 2147483647 h 374"/>
                    <a:gd name="T84" fmla="*/ 2147483647 w 153"/>
                    <a:gd name="T85" fmla="*/ 2147483647 h 374"/>
                    <a:gd name="T86" fmla="*/ 2147483647 w 153"/>
                    <a:gd name="T87" fmla="*/ 2147483647 h 374"/>
                    <a:gd name="T88" fmla="*/ 2147483647 w 153"/>
                    <a:gd name="T89" fmla="*/ 2147483647 h 374"/>
                    <a:gd name="T90" fmla="*/ 2147483647 w 153"/>
                    <a:gd name="T91" fmla="*/ 2147483647 h 374"/>
                    <a:gd name="T92" fmla="*/ 2147483647 w 153"/>
                    <a:gd name="T93" fmla="*/ 0 h 374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153"/>
                    <a:gd name="T142" fmla="*/ 0 h 374"/>
                    <a:gd name="T143" fmla="*/ 153 w 153"/>
                    <a:gd name="T144" fmla="*/ 374 h 374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153" h="374">
                      <a:moveTo>
                        <a:pt x="130" y="0"/>
                      </a:moveTo>
                      <a:lnTo>
                        <a:pt x="129" y="0"/>
                      </a:lnTo>
                      <a:lnTo>
                        <a:pt x="126" y="3"/>
                      </a:lnTo>
                      <a:lnTo>
                        <a:pt x="122" y="4"/>
                      </a:lnTo>
                      <a:lnTo>
                        <a:pt x="117" y="9"/>
                      </a:lnTo>
                      <a:lnTo>
                        <a:pt x="110" y="12"/>
                      </a:lnTo>
                      <a:lnTo>
                        <a:pt x="103" y="18"/>
                      </a:lnTo>
                      <a:lnTo>
                        <a:pt x="99" y="21"/>
                      </a:lnTo>
                      <a:lnTo>
                        <a:pt x="94" y="24"/>
                      </a:lnTo>
                      <a:lnTo>
                        <a:pt x="91" y="28"/>
                      </a:lnTo>
                      <a:lnTo>
                        <a:pt x="86" y="33"/>
                      </a:lnTo>
                      <a:lnTo>
                        <a:pt x="81" y="36"/>
                      </a:lnTo>
                      <a:lnTo>
                        <a:pt x="77" y="40"/>
                      </a:lnTo>
                      <a:lnTo>
                        <a:pt x="72" y="44"/>
                      </a:lnTo>
                      <a:lnTo>
                        <a:pt x="68" y="49"/>
                      </a:lnTo>
                      <a:lnTo>
                        <a:pt x="64" y="53"/>
                      </a:lnTo>
                      <a:lnTo>
                        <a:pt x="59" y="59"/>
                      </a:lnTo>
                      <a:lnTo>
                        <a:pt x="54" y="63"/>
                      </a:lnTo>
                      <a:lnTo>
                        <a:pt x="49" y="69"/>
                      </a:lnTo>
                      <a:lnTo>
                        <a:pt x="45" y="74"/>
                      </a:lnTo>
                      <a:lnTo>
                        <a:pt x="41" y="80"/>
                      </a:lnTo>
                      <a:lnTo>
                        <a:pt x="36" y="86"/>
                      </a:lnTo>
                      <a:lnTo>
                        <a:pt x="33" y="92"/>
                      </a:lnTo>
                      <a:lnTo>
                        <a:pt x="28" y="98"/>
                      </a:lnTo>
                      <a:lnTo>
                        <a:pt x="25" y="105"/>
                      </a:lnTo>
                      <a:lnTo>
                        <a:pt x="21" y="111"/>
                      </a:lnTo>
                      <a:lnTo>
                        <a:pt x="19" y="118"/>
                      </a:lnTo>
                      <a:lnTo>
                        <a:pt x="14" y="124"/>
                      </a:lnTo>
                      <a:lnTo>
                        <a:pt x="12" y="131"/>
                      </a:lnTo>
                      <a:lnTo>
                        <a:pt x="9" y="137"/>
                      </a:lnTo>
                      <a:lnTo>
                        <a:pt x="7" y="145"/>
                      </a:lnTo>
                      <a:lnTo>
                        <a:pt x="4" y="152"/>
                      </a:lnTo>
                      <a:lnTo>
                        <a:pt x="2" y="159"/>
                      </a:lnTo>
                      <a:lnTo>
                        <a:pt x="1" y="167"/>
                      </a:lnTo>
                      <a:lnTo>
                        <a:pt x="1" y="175"/>
                      </a:lnTo>
                      <a:lnTo>
                        <a:pt x="0" y="181"/>
                      </a:lnTo>
                      <a:lnTo>
                        <a:pt x="0" y="189"/>
                      </a:lnTo>
                      <a:lnTo>
                        <a:pt x="0" y="196"/>
                      </a:lnTo>
                      <a:lnTo>
                        <a:pt x="2" y="204"/>
                      </a:lnTo>
                      <a:lnTo>
                        <a:pt x="2" y="213"/>
                      </a:lnTo>
                      <a:lnTo>
                        <a:pt x="4" y="221"/>
                      </a:lnTo>
                      <a:lnTo>
                        <a:pt x="7" y="229"/>
                      </a:lnTo>
                      <a:lnTo>
                        <a:pt x="10" y="238"/>
                      </a:lnTo>
                      <a:lnTo>
                        <a:pt x="14" y="246"/>
                      </a:lnTo>
                      <a:lnTo>
                        <a:pt x="17" y="254"/>
                      </a:lnTo>
                      <a:lnTo>
                        <a:pt x="22" y="263"/>
                      </a:lnTo>
                      <a:lnTo>
                        <a:pt x="28" y="271"/>
                      </a:lnTo>
                      <a:lnTo>
                        <a:pt x="34" y="278"/>
                      </a:lnTo>
                      <a:lnTo>
                        <a:pt x="41" y="287"/>
                      </a:lnTo>
                      <a:lnTo>
                        <a:pt x="48" y="296"/>
                      </a:lnTo>
                      <a:lnTo>
                        <a:pt x="58" y="304"/>
                      </a:lnTo>
                      <a:lnTo>
                        <a:pt x="65" y="312"/>
                      </a:lnTo>
                      <a:lnTo>
                        <a:pt x="76" y="321"/>
                      </a:lnTo>
                      <a:lnTo>
                        <a:pt x="86" y="330"/>
                      </a:lnTo>
                      <a:lnTo>
                        <a:pt x="98" y="338"/>
                      </a:lnTo>
                      <a:lnTo>
                        <a:pt x="110" y="347"/>
                      </a:lnTo>
                      <a:lnTo>
                        <a:pt x="124" y="356"/>
                      </a:lnTo>
                      <a:lnTo>
                        <a:pt x="137" y="365"/>
                      </a:lnTo>
                      <a:lnTo>
                        <a:pt x="153" y="374"/>
                      </a:lnTo>
                      <a:lnTo>
                        <a:pt x="151" y="372"/>
                      </a:lnTo>
                      <a:lnTo>
                        <a:pt x="148" y="368"/>
                      </a:lnTo>
                      <a:lnTo>
                        <a:pt x="144" y="365"/>
                      </a:lnTo>
                      <a:lnTo>
                        <a:pt x="142" y="362"/>
                      </a:lnTo>
                      <a:lnTo>
                        <a:pt x="138" y="357"/>
                      </a:lnTo>
                      <a:lnTo>
                        <a:pt x="136" y="354"/>
                      </a:lnTo>
                      <a:lnTo>
                        <a:pt x="131" y="348"/>
                      </a:lnTo>
                      <a:lnTo>
                        <a:pt x="128" y="343"/>
                      </a:lnTo>
                      <a:lnTo>
                        <a:pt x="124" y="337"/>
                      </a:lnTo>
                      <a:lnTo>
                        <a:pt x="119" y="331"/>
                      </a:lnTo>
                      <a:lnTo>
                        <a:pt x="115" y="325"/>
                      </a:lnTo>
                      <a:lnTo>
                        <a:pt x="110" y="318"/>
                      </a:lnTo>
                      <a:lnTo>
                        <a:pt x="105" y="311"/>
                      </a:lnTo>
                      <a:lnTo>
                        <a:pt x="100" y="304"/>
                      </a:lnTo>
                      <a:lnTo>
                        <a:pt x="98" y="301"/>
                      </a:lnTo>
                      <a:lnTo>
                        <a:pt x="96" y="296"/>
                      </a:lnTo>
                      <a:lnTo>
                        <a:pt x="93" y="292"/>
                      </a:lnTo>
                      <a:lnTo>
                        <a:pt x="91" y="289"/>
                      </a:lnTo>
                      <a:lnTo>
                        <a:pt x="89" y="285"/>
                      </a:lnTo>
                      <a:lnTo>
                        <a:pt x="86" y="280"/>
                      </a:lnTo>
                      <a:lnTo>
                        <a:pt x="84" y="277"/>
                      </a:lnTo>
                      <a:lnTo>
                        <a:pt x="81" y="273"/>
                      </a:lnTo>
                      <a:lnTo>
                        <a:pt x="80" y="268"/>
                      </a:lnTo>
                      <a:lnTo>
                        <a:pt x="78" y="264"/>
                      </a:lnTo>
                      <a:lnTo>
                        <a:pt x="76" y="260"/>
                      </a:lnTo>
                      <a:lnTo>
                        <a:pt x="73" y="255"/>
                      </a:lnTo>
                      <a:lnTo>
                        <a:pt x="72" y="252"/>
                      </a:lnTo>
                      <a:lnTo>
                        <a:pt x="71" y="247"/>
                      </a:lnTo>
                      <a:lnTo>
                        <a:pt x="68" y="244"/>
                      </a:lnTo>
                      <a:lnTo>
                        <a:pt x="67" y="239"/>
                      </a:lnTo>
                      <a:lnTo>
                        <a:pt x="65" y="234"/>
                      </a:lnTo>
                      <a:lnTo>
                        <a:pt x="64" y="231"/>
                      </a:lnTo>
                      <a:lnTo>
                        <a:pt x="62" y="226"/>
                      </a:lnTo>
                      <a:lnTo>
                        <a:pt x="62" y="221"/>
                      </a:lnTo>
                      <a:lnTo>
                        <a:pt x="60" y="217"/>
                      </a:lnTo>
                      <a:lnTo>
                        <a:pt x="60" y="213"/>
                      </a:lnTo>
                      <a:lnTo>
                        <a:pt x="59" y="209"/>
                      </a:lnTo>
                      <a:lnTo>
                        <a:pt x="59" y="206"/>
                      </a:lnTo>
                      <a:lnTo>
                        <a:pt x="58" y="201"/>
                      </a:lnTo>
                      <a:lnTo>
                        <a:pt x="58" y="196"/>
                      </a:lnTo>
                      <a:lnTo>
                        <a:pt x="58" y="193"/>
                      </a:lnTo>
                      <a:lnTo>
                        <a:pt x="58" y="188"/>
                      </a:lnTo>
                      <a:lnTo>
                        <a:pt x="58" y="184"/>
                      </a:lnTo>
                      <a:lnTo>
                        <a:pt x="58" y="180"/>
                      </a:lnTo>
                      <a:lnTo>
                        <a:pt x="58" y="176"/>
                      </a:lnTo>
                      <a:lnTo>
                        <a:pt x="59" y="172"/>
                      </a:lnTo>
                      <a:lnTo>
                        <a:pt x="59" y="168"/>
                      </a:lnTo>
                      <a:lnTo>
                        <a:pt x="60" y="164"/>
                      </a:lnTo>
                      <a:lnTo>
                        <a:pt x="60" y="159"/>
                      </a:lnTo>
                      <a:lnTo>
                        <a:pt x="61" y="156"/>
                      </a:lnTo>
                      <a:lnTo>
                        <a:pt x="62" y="152"/>
                      </a:lnTo>
                      <a:lnTo>
                        <a:pt x="64" y="148"/>
                      </a:lnTo>
                      <a:lnTo>
                        <a:pt x="64" y="144"/>
                      </a:lnTo>
                      <a:lnTo>
                        <a:pt x="65" y="140"/>
                      </a:lnTo>
                      <a:lnTo>
                        <a:pt x="66" y="136"/>
                      </a:lnTo>
                      <a:lnTo>
                        <a:pt x="67" y="132"/>
                      </a:lnTo>
                      <a:lnTo>
                        <a:pt x="68" y="127"/>
                      </a:lnTo>
                      <a:lnTo>
                        <a:pt x="70" y="124"/>
                      </a:lnTo>
                      <a:lnTo>
                        <a:pt x="72" y="116"/>
                      </a:lnTo>
                      <a:lnTo>
                        <a:pt x="76" y="110"/>
                      </a:lnTo>
                      <a:lnTo>
                        <a:pt x="76" y="105"/>
                      </a:lnTo>
                      <a:lnTo>
                        <a:pt x="77" y="101"/>
                      </a:lnTo>
                      <a:lnTo>
                        <a:pt x="78" y="98"/>
                      </a:lnTo>
                      <a:lnTo>
                        <a:pt x="80" y="94"/>
                      </a:lnTo>
                      <a:lnTo>
                        <a:pt x="83" y="87"/>
                      </a:lnTo>
                      <a:lnTo>
                        <a:pt x="86" y="80"/>
                      </a:lnTo>
                      <a:lnTo>
                        <a:pt x="90" y="73"/>
                      </a:lnTo>
                      <a:lnTo>
                        <a:pt x="93" y="66"/>
                      </a:lnTo>
                      <a:lnTo>
                        <a:pt x="96" y="60"/>
                      </a:lnTo>
                      <a:lnTo>
                        <a:pt x="99" y="54"/>
                      </a:lnTo>
                      <a:lnTo>
                        <a:pt x="102" y="48"/>
                      </a:lnTo>
                      <a:lnTo>
                        <a:pt x="104" y="42"/>
                      </a:lnTo>
                      <a:lnTo>
                        <a:pt x="108" y="36"/>
                      </a:lnTo>
                      <a:lnTo>
                        <a:pt x="111" y="31"/>
                      </a:lnTo>
                      <a:lnTo>
                        <a:pt x="112" y="27"/>
                      </a:lnTo>
                      <a:lnTo>
                        <a:pt x="116" y="22"/>
                      </a:lnTo>
                      <a:lnTo>
                        <a:pt x="117" y="18"/>
                      </a:lnTo>
                      <a:lnTo>
                        <a:pt x="121" y="15"/>
                      </a:lnTo>
                      <a:lnTo>
                        <a:pt x="124" y="8"/>
                      </a:lnTo>
                      <a:lnTo>
                        <a:pt x="126" y="4"/>
                      </a:lnTo>
                      <a:lnTo>
                        <a:pt x="129" y="0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7" name="Freeform 1049"/>
                <p:cNvSpPr>
                  <a:spLocks/>
                </p:cNvSpPr>
                <p:nvPr/>
              </p:nvSpPr>
              <p:spPr bwMode="auto">
                <a:xfrm>
                  <a:off x="4041775" y="3194050"/>
                  <a:ext cx="80963" cy="203200"/>
                </a:xfrm>
                <a:custGeom>
                  <a:avLst/>
                  <a:gdLst>
                    <a:gd name="T0" fmla="*/ 2147483647 w 46"/>
                    <a:gd name="T1" fmla="*/ 0 h 119"/>
                    <a:gd name="T2" fmla="*/ 2147483647 w 46"/>
                    <a:gd name="T3" fmla="*/ 0 h 119"/>
                    <a:gd name="T4" fmla="*/ 2147483647 w 46"/>
                    <a:gd name="T5" fmla="*/ 2147483647 h 119"/>
                    <a:gd name="T6" fmla="*/ 2147483647 w 46"/>
                    <a:gd name="T7" fmla="*/ 2147483647 h 119"/>
                    <a:gd name="T8" fmla="*/ 2147483647 w 46"/>
                    <a:gd name="T9" fmla="*/ 2147483647 h 119"/>
                    <a:gd name="T10" fmla="*/ 2147483647 w 46"/>
                    <a:gd name="T11" fmla="*/ 2147483647 h 119"/>
                    <a:gd name="T12" fmla="*/ 2147483647 w 46"/>
                    <a:gd name="T13" fmla="*/ 2147483647 h 119"/>
                    <a:gd name="T14" fmla="*/ 2147483647 w 46"/>
                    <a:gd name="T15" fmla="*/ 2147483647 h 119"/>
                    <a:gd name="T16" fmla="*/ 2147483647 w 46"/>
                    <a:gd name="T17" fmla="*/ 2147483647 h 119"/>
                    <a:gd name="T18" fmla="*/ 2147483647 w 46"/>
                    <a:gd name="T19" fmla="*/ 2147483647 h 119"/>
                    <a:gd name="T20" fmla="*/ 2147483647 w 46"/>
                    <a:gd name="T21" fmla="*/ 2147483647 h 119"/>
                    <a:gd name="T22" fmla="*/ 2147483647 w 46"/>
                    <a:gd name="T23" fmla="*/ 2147483647 h 119"/>
                    <a:gd name="T24" fmla="*/ 2147483647 w 46"/>
                    <a:gd name="T25" fmla="*/ 2147483647 h 119"/>
                    <a:gd name="T26" fmla="*/ 2147483647 w 46"/>
                    <a:gd name="T27" fmla="*/ 2147483647 h 119"/>
                    <a:gd name="T28" fmla="*/ 2147483647 w 46"/>
                    <a:gd name="T29" fmla="*/ 2147483647 h 119"/>
                    <a:gd name="T30" fmla="*/ 0 w 46"/>
                    <a:gd name="T31" fmla="*/ 2147483647 h 119"/>
                    <a:gd name="T32" fmla="*/ 2147483647 w 46"/>
                    <a:gd name="T33" fmla="*/ 2147483647 h 119"/>
                    <a:gd name="T34" fmla="*/ 2147483647 w 46"/>
                    <a:gd name="T35" fmla="*/ 2147483647 h 119"/>
                    <a:gd name="T36" fmla="*/ 2147483647 w 46"/>
                    <a:gd name="T37" fmla="*/ 2147483647 h 119"/>
                    <a:gd name="T38" fmla="*/ 2147483647 w 46"/>
                    <a:gd name="T39" fmla="*/ 2147483647 h 119"/>
                    <a:gd name="T40" fmla="*/ 2147483647 w 46"/>
                    <a:gd name="T41" fmla="*/ 2147483647 h 119"/>
                    <a:gd name="T42" fmla="*/ 2147483647 w 46"/>
                    <a:gd name="T43" fmla="*/ 2147483647 h 119"/>
                    <a:gd name="T44" fmla="*/ 2147483647 w 46"/>
                    <a:gd name="T45" fmla="*/ 2147483647 h 119"/>
                    <a:gd name="T46" fmla="*/ 2147483647 w 46"/>
                    <a:gd name="T47" fmla="*/ 2147483647 h 119"/>
                    <a:gd name="T48" fmla="*/ 2147483647 w 46"/>
                    <a:gd name="T49" fmla="*/ 2147483647 h 119"/>
                    <a:gd name="T50" fmla="*/ 2147483647 w 46"/>
                    <a:gd name="T51" fmla="*/ 2147483647 h 119"/>
                    <a:gd name="T52" fmla="*/ 2147483647 w 46"/>
                    <a:gd name="T53" fmla="*/ 2147483647 h 119"/>
                    <a:gd name="T54" fmla="*/ 2147483647 w 46"/>
                    <a:gd name="T55" fmla="*/ 2147483647 h 119"/>
                    <a:gd name="T56" fmla="*/ 2147483647 w 46"/>
                    <a:gd name="T57" fmla="*/ 2147483647 h 119"/>
                    <a:gd name="T58" fmla="*/ 2147483647 w 46"/>
                    <a:gd name="T59" fmla="*/ 2147483647 h 119"/>
                    <a:gd name="T60" fmla="*/ 2147483647 w 46"/>
                    <a:gd name="T61" fmla="*/ 2147483647 h 119"/>
                    <a:gd name="T62" fmla="*/ 2147483647 w 46"/>
                    <a:gd name="T63" fmla="*/ 2147483647 h 119"/>
                    <a:gd name="T64" fmla="*/ 2147483647 w 46"/>
                    <a:gd name="T65" fmla="*/ 2147483647 h 119"/>
                    <a:gd name="T66" fmla="*/ 2147483647 w 46"/>
                    <a:gd name="T67" fmla="*/ 2147483647 h 119"/>
                    <a:gd name="T68" fmla="*/ 2147483647 w 46"/>
                    <a:gd name="T69" fmla="*/ 2147483647 h 119"/>
                    <a:gd name="T70" fmla="*/ 2147483647 w 46"/>
                    <a:gd name="T71" fmla="*/ 2147483647 h 119"/>
                    <a:gd name="T72" fmla="*/ 2147483647 w 46"/>
                    <a:gd name="T73" fmla="*/ 2147483647 h 119"/>
                    <a:gd name="T74" fmla="*/ 2147483647 w 46"/>
                    <a:gd name="T75" fmla="*/ 2147483647 h 119"/>
                    <a:gd name="T76" fmla="*/ 2147483647 w 46"/>
                    <a:gd name="T77" fmla="*/ 2147483647 h 119"/>
                    <a:gd name="T78" fmla="*/ 2147483647 w 46"/>
                    <a:gd name="T79" fmla="*/ 2147483647 h 119"/>
                    <a:gd name="T80" fmla="*/ 2147483647 w 46"/>
                    <a:gd name="T81" fmla="*/ 2147483647 h 119"/>
                    <a:gd name="T82" fmla="*/ 2147483647 w 46"/>
                    <a:gd name="T83" fmla="*/ 2147483647 h 119"/>
                    <a:gd name="T84" fmla="*/ 2147483647 w 46"/>
                    <a:gd name="T85" fmla="*/ 2147483647 h 119"/>
                    <a:gd name="T86" fmla="*/ 2147483647 w 46"/>
                    <a:gd name="T87" fmla="*/ 2147483647 h 119"/>
                    <a:gd name="T88" fmla="*/ 2147483647 w 46"/>
                    <a:gd name="T89" fmla="*/ 2147483647 h 119"/>
                    <a:gd name="T90" fmla="*/ 2147483647 w 46"/>
                    <a:gd name="T91" fmla="*/ 2147483647 h 119"/>
                    <a:gd name="T92" fmla="*/ 2147483647 w 46"/>
                    <a:gd name="T93" fmla="*/ 2147483647 h 119"/>
                    <a:gd name="T94" fmla="*/ 2147483647 w 46"/>
                    <a:gd name="T95" fmla="*/ 2147483647 h 119"/>
                    <a:gd name="T96" fmla="*/ 2147483647 w 46"/>
                    <a:gd name="T97" fmla="*/ 2147483647 h 119"/>
                    <a:gd name="T98" fmla="*/ 2147483647 w 46"/>
                    <a:gd name="T99" fmla="*/ 2147483647 h 119"/>
                    <a:gd name="T100" fmla="*/ 2147483647 w 46"/>
                    <a:gd name="T101" fmla="*/ 2147483647 h 119"/>
                    <a:gd name="T102" fmla="*/ 2147483647 w 46"/>
                    <a:gd name="T103" fmla="*/ 2147483647 h 119"/>
                    <a:gd name="T104" fmla="*/ 2147483647 w 46"/>
                    <a:gd name="T105" fmla="*/ 2147483647 h 119"/>
                    <a:gd name="T106" fmla="*/ 2147483647 w 46"/>
                    <a:gd name="T107" fmla="*/ 2147483647 h 119"/>
                    <a:gd name="T108" fmla="*/ 2147483647 w 46"/>
                    <a:gd name="T109" fmla="*/ 2147483647 h 119"/>
                    <a:gd name="T110" fmla="*/ 2147483647 w 46"/>
                    <a:gd name="T111" fmla="*/ 2147483647 h 119"/>
                    <a:gd name="T112" fmla="*/ 2147483647 w 46"/>
                    <a:gd name="T113" fmla="*/ 0 h 119"/>
                    <a:gd name="T114" fmla="*/ 2147483647 w 46"/>
                    <a:gd name="T115" fmla="*/ 0 h 11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46"/>
                    <a:gd name="T175" fmla="*/ 0 h 119"/>
                    <a:gd name="T176" fmla="*/ 46 w 46"/>
                    <a:gd name="T177" fmla="*/ 119 h 119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46" h="119">
                      <a:moveTo>
                        <a:pt x="40" y="0"/>
                      </a:moveTo>
                      <a:lnTo>
                        <a:pt x="39" y="0"/>
                      </a:lnTo>
                      <a:lnTo>
                        <a:pt x="36" y="3"/>
                      </a:lnTo>
                      <a:lnTo>
                        <a:pt x="31" y="6"/>
                      </a:lnTo>
                      <a:lnTo>
                        <a:pt x="27" y="11"/>
                      </a:lnTo>
                      <a:lnTo>
                        <a:pt x="21" y="16"/>
                      </a:lnTo>
                      <a:lnTo>
                        <a:pt x="16" y="23"/>
                      </a:lnTo>
                      <a:lnTo>
                        <a:pt x="13" y="25"/>
                      </a:lnTo>
                      <a:lnTo>
                        <a:pt x="10" y="29"/>
                      </a:lnTo>
                      <a:lnTo>
                        <a:pt x="8" y="33"/>
                      </a:lnTo>
                      <a:lnTo>
                        <a:pt x="6" y="38"/>
                      </a:lnTo>
                      <a:lnTo>
                        <a:pt x="5" y="42"/>
                      </a:lnTo>
                      <a:lnTo>
                        <a:pt x="2" y="46"/>
                      </a:lnTo>
                      <a:lnTo>
                        <a:pt x="1" y="50"/>
                      </a:lnTo>
                      <a:lnTo>
                        <a:pt x="1" y="56"/>
                      </a:lnTo>
                      <a:lnTo>
                        <a:pt x="0" y="60"/>
                      </a:lnTo>
                      <a:lnTo>
                        <a:pt x="1" y="65"/>
                      </a:lnTo>
                      <a:lnTo>
                        <a:pt x="1" y="70"/>
                      </a:lnTo>
                      <a:lnTo>
                        <a:pt x="4" y="76"/>
                      </a:lnTo>
                      <a:lnTo>
                        <a:pt x="6" y="81"/>
                      </a:lnTo>
                      <a:lnTo>
                        <a:pt x="8" y="86"/>
                      </a:lnTo>
                      <a:lnTo>
                        <a:pt x="13" y="90"/>
                      </a:lnTo>
                      <a:lnTo>
                        <a:pt x="18" y="97"/>
                      </a:lnTo>
                      <a:lnTo>
                        <a:pt x="24" y="102"/>
                      </a:lnTo>
                      <a:lnTo>
                        <a:pt x="31" y="107"/>
                      </a:lnTo>
                      <a:lnTo>
                        <a:pt x="35" y="111"/>
                      </a:lnTo>
                      <a:lnTo>
                        <a:pt x="38" y="113"/>
                      </a:lnTo>
                      <a:lnTo>
                        <a:pt x="42" y="115"/>
                      </a:lnTo>
                      <a:lnTo>
                        <a:pt x="46" y="119"/>
                      </a:lnTo>
                      <a:lnTo>
                        <a:pt x="45" y="116"/>
                      </a:lnTo>
                      <a:lnTo>
                        <a:pt x="42" y="112"/>
                      </a:lnTo>
                      <a:lnTo>
                        <a:pt x="39" y="108"/>
                      </a:lnTo>
                      <a:lnTo>
                        <a:pt x="36" y="105"/>
                      </a:lnTo>
                      <a:lnTo>
                        <a:pt x="33" y="100"/>
                      </a:lnTo>
                      <a:lnTo>
                        <a:pt x="31" y="95"/>
                      </a:lnTo>
                      <a:lnTo>
                        <a:pt x="27" y="90"/>
                      </a:lnTo>
                      <a:lnTo>
                        <a:pt x="25" y="84"/>
                      </a:lnTo>
                      <a:lnTo>
                        <a:pt x="23" y="80"/>
                      </a:lnTo>
                      <a:lnTo>
                        <a:pt x="21" y="74"/>
                      </a:lnTo>
                      <a:lnTo>
                        <a:pt x="19" y="69"/>
                      </a:lnTo>
                      <a:lnTo>
                        <a:pt x="19" y="64"/>
                      </a:lnTo>
                      <a:lnTo>
                        <a:pt x="18" y="58"/>
                      </a:lnTo>
                      <a:lnTo>
                        <a:pt x="19" y="55"/>
                      </a:lnTo>
                      <a:lnTo>
                        <a:pt x="20" y="49"/>
                      </a:lnTo>
                      <a:lnTo>
                        <a:pt x="21" y="45"/>
                      </a:lnTo>
                      <a:lnTo>
                        <a:pt x="23" y="39"/>
                      </a:lnTo>
                      <a:lnTo>
                        <a:pt x="25" y="36"/>
                      </a:lnTo>
                      <a:lnTo>
                        <a:pt x="26" y="31"/>
                      </a:lnTo>
                      <a:lnTo>
                        <a:pt x="29" y="25"/>
                      </a:lnTo>
                      <a:lnTo>
                        <a:pt x="30" y="22"/>
                      </a:lnTo>
                      <a:lnTo>
                        <a:pt x="32" y="18"/>
                      </a:lnTo>
                      <a:lnTo>
                        <a:pt x="33" y="14"/>
                      </a:lnTo>
                      <a:lnTo>
                        <a:pt x="35" y="11"/>
                      </a:lnTo>
                      <a:lnTo>
                        <a:pt x="36" y="7"/>
                      </a:lnTo>
                      <a:lnTo>
                        <a:pt x="37" y="5"/>
                      </a:lnTo>
                      <a:lnTo>
                        <a:pt x="39" y="1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8" name="Freeform 1050"/>
                <p:cNvSpPr>
                  <a:spLocks/>
                </p:cNvSpPr>
                <p:nvPr/>
              </p:nvSpPr>
              <p:spPr bwMode="auto">
                <a:xfrm>
                  <a:off x="3086100" y="2882900"/>
                  <a:ext cx="319088" cy="782638"/>
                </a:xfrm>
                <a:custGeom>
                  <a:avLst/>
                  <a:gdLst>
                    <a:gd name="T0" fmla="*/ 2147483647 w 189"/>
                    <a:gd name="T1" fmla="*/ 2147483647 h 463"/>
                    <a:gd name="T2" fmla="*/ 2147483647 w 189"/>
                    <a:gd name="T3" fmla="*/ 2147483647 h 463"/>
                    <a:gd name="T4" fmla="*/ 2147483647 w 189"/>
                    <a:gd name="T5" fmla="*/ 2147483647 h 463"/>
                    <a:gd name="T6" fmla="*/ 2147483647 w 189"/>
                    <a:gd name="T7" fmla="*/ 2147483647 h 463"/>
                    <a:gd name="T8" fmla="*/ 2147483647 w 189"/>
                    <a:gd name="T9" fmla="*/ 2147483647 h 463"/>
                    <a:gd name="T10" fmla="*/ 2147483647 w 189"/>
                    <a:gd name="T11" fmla="*/ 2147483647 h 463"/>
                    <a:gd name="T12" fmla="*/ 2147483647 w 189"/>
                    <a:gd name="T13" fmla="*/ 2147483647 h 463"/>
                    <a:gd name="T14" fmla="*/ 2147483647 w 189"/>
                    <a:gd name="T15" fmla="*/ 2147483647 h 463"/>
                    <a:gd name="T16" fmla="*/ 2147483647 w 189"/>
                    <a:gd name="T17" fmla="*/ 2147483647 h 463"/>
                    <a:gd name="T18" fmla="*/ 2147483647 w 189"/>
                    <a:gd name="T19" fmla="*/ 2147483647 h 463"/>
                    <a:gd name="T20" fmla="*/ 2147483647 w 189"/>
                    <a:gd name="T21" fmla="*/ 2147483647 h 463"/>
                    <a:gd name="T22" fmla="*/ 2147483647 w 189"/>
                    <a:gd name="T23" fmla="*/ 2147483647 h 463"/>
                    <a:gd name="T24" fmla="*/ 0 w 189"/>
                    <a:gd name="T25" fmla="*/ 2147483647 h 463"/>
                    <a:gd name="T26" fmla="*/ 2147483647 w 189"/>
                    <a:gd name="T27" fmla="*/ 2147483647 h 463"/>
                    <a:gd name="T28" fmla="*/ 2147483647 w 189"/>
                    <a:gd name="T29" fmla="*/ 2147483647 h 463"/>
                    <a:gd name="T30" fmla="*/ 2147483647 w 189"/>
                    <a:gd name="T31" fmla="*/ 2147483647 h 463"/>
                    <a:gd name="T32" fmla="*/ 2147483647 w 189"/>
                    <a:gd name="T33" fmla="*/ 2147483647 h 463"/>
                    <a:gd name="T34" fmla="*/ 2147483647 w 189"/>
                    <a:gd name="T35" fmla="*/ 2147483647 h 463"/>
                    <a:gd name="T36" fmla="*/ 2147483647 w 189"/>
                    <a:gd name="T37" fmla="*/ 2147483647 h 463"/>
                    <a:gd name="T38" fmla="*/ 2147483647 w 189"/>
                    <a:gd name="T39" fmla="*/ 2147483647 h 463"/>
                    <a:gd name="T40" fmla="*/ 2147483647 w 189"/>
                    <a:gd name="T41" fmla="*/ 2147483647 h 463"/>
                    <a:gd name="T42" fmla="*/ 2147483647 w 189"/>
                    <a:gd name="T43" fmla="*/ 2147483647 h 463"/>
                    <a:gd name="T44" fmla="*/ 2147483647 w 189"/>
                    <a:gd name="T45" fmla="*/ 2147483647 h 463"/>
                    <a:gd name="T46" fmla="*/ 2147483647 w 189"/>
                    <a:gd name="T47" fmla="*/ 2147483647 h 463"/>
                    <a:gd name="T48" fmla="*/ 2147483647 w 189"/>
                    <a:gd name="T49" fmla="*/ 2147483647 h 463"/>
                    <a:gd name="T50" fmla="*/ 2147483647 w 189"/>
                    <a:gd name="T51" fmla="*/ 2147483647 h 463"/>
                    <a:gd name="T52" fmla="*/ 2147483647 w 189"/>
                    <a:gd name="T53" fmla="*/ 2147483647 h 463"/>
                    <a:gd name="T54" fmla="*/ 2147483647 w 189"/>
                    <a:gd name="T55" fmla="*/ 2147483647 h 463"/>
                    <a:gd name="T56" fmla="*/ 2147483647 w 189"/>
                    <a:gd name="T57" fmla="*/ 2147483647 h 463"/>
                    <a:gd name="T58" fmla="*/ 2147483647 w 189"/>
                    <a:gd name="T59" fmla="*/ 2147483647 h 463"/>
                    <a:gd name="T60" fmla="*/ 2147483647 w 189"/>
                    <a:gd name="T61" fmla="*/ 2147483647 h 463"/>
                    <a:gd name="T62" fmla="*/ 2147483647 w 189"/>
                    <a:gd name="T63" fmla="*/ 2147483647 h 463"/>
                    <a:gd name="T64" fmla="*/ 2147483647 w 189"/>
                    <a:gd name="T65" fmla="*/ 2147483647 h 463"/>
                    <a:gd name="T66" fmla="*/ 2147483647 w 189"/>
                    <a:gd name="T67" fmla="*/ 2147483647 h 463"/>
                    <a:gd name="T68" fmla="*/ 2147483647 w 189"/>
                    <a:gd name="T69" fmla="*/ 2147483647 h 463"/>
                    <a:gd name="T70" fmla="*/ 2147483647 w 189"/>
                    <a:gd name="T71" fmla="*/ 2147483647 h 463"/>
                    <a:gd name="T72" fmla="*/ 2147483647 w 189"/>
                    <a:gd name="T73" fmla="*/ 2147483647 h 463"/>
                    <a:gd name="T74" fmla="*/ 2147483647 w 189"/>
                    <a:gd name="T75" fmla="*/ 2147483647 h 463"/>
                    <a:gd name="T76" fmla="*/ 2147483647 w 189"/>
                    <a:gd name="T77" fmla="*/ 2147483647 h 463"/>
                    <a:gd name="T78" fmla="*/ 2147483647 w 189"/>
                    <a:gd name="T79" fmla="*/ 2147483647 h 463"/>
                    <a:gd name="T80" fmla="*/ 2147483647 w 189"/>
                    <a:gd name="T81" fmla="*/ 2147483647 h 463"/>
                    <a:gd name="T82" fmla="*/ 2147483647 w 189"/>
                    <a:gd name="T83" fmla="*/ 2147483647 h 463"/>
                    <a:gd name="T84" fmla="*/ 2147483647 w 189"/>
                    <a:gd name="T85" fmla="*/ 2147483647 h 463"/>
                    <a:gd name="T86" fmla="*/ 2147483647 w 189"/>
                    <a:gd name="T87" fmla="*/ 2147483647 h 463"/>
                    <a:gd name="T88" fmla="*/ 2147483647 w 189"/>
                    <a:gd name="T89" fmla="*/ 2147483647 h 463"/>
                    <a:gd name="T90" fmla="*/ 2147483647 w 189"/>
                    <a:gd name="T91" fmla="*/ 2147483647 h 463"/>
                    <a:gd name="T92" fmla="*/ 2147483647 w 189"/>
                    <a:gd name="T93" fmla="*/ 2147483647 h 463"/>
                    <a:gd name="T94" fmla="*/ 2147483647 w 189"/>
                    <a:gd name="T95" fmla="*/ 2147483647 h 463"/>
                    <a:gd name="T96" fmla="*/ 2147483647 w 189"/>
                    <a:gd name="T97" fmla="*/ 2147483647 h 463"/>
                    <a:gd name="T98" fmla="*/ 2147483647 w 189"/>
                    <a:gd name="T99" fmla="*/ 2147483647 h 463"/>
                    <a:gd name="T100" fmla="*/ 2147483647 w 189"/>
                    <a:gd name="T101" fmla="*/ 2147483647 h 463"/>
                    <a:gd name="T102" fmla="*/ 2147483647 w 189"/>
                    <a:gd name="T103" fmla="*/ 2147483647 h 463"/>
                    <a:gd name="T104" fmla="*/ 2147483647 w 189"/>
                    <a:gd name="T105" fmla="*/ 0 h 463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89"/>
                    <a:gd name="T160" fmla="*/ 0 h 463"/>
                    <a:gd name="T161" fmla="*/ 189 w 189"/>
                    <a:gd name="T162" fmla="*/ 463 h 463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89" h="463">
                      <a:moveTo>
                        <a:pt x="161" y="0"/>
                      </a:moveTo>
                      <a:lnTo>
                        <a:pt x="159" y="0"/>
                      </a:lnTo>
                      <a:lnTo>
                        <a:pt x="156" y="3"/>
                      </a:lnTo>
                      <a:lnTo>
                        <a:pt x="151" y="6"/>
                      </a:lnTo>
                      <a:lnTo>
                        <a:pt x="144" y="11"/>
                      </a:lnTo>
                      <a:lnTo>
                        <a:pt x="141" y="13"/>
                      </a:lnTo>
                      <a:lnTo>
                        <a:pt x="136" y="17"/>
                      </a:lnTo>
                      <a:lnTo>
                        <a:pt x="131" y="19"/>
                      </a:lnTo>
                      <a:lnTo>
                        <a:pt x="128" y="23"/>
                      </a:lnTo>
                      <a:lnTo>
                        <a:pt x="122" y="27"/>
                      </a:lnTo>
                      <a:lnTo>
                        <a:pt x="117" y="31"/>
                      </a:lnTo>
                      <a:lnTo>
                        <a:pt x="112" y="35"/>
                      </a:lnTo>
                      <a:lnTo>
                        <a:pt x="108" y="41"/>
                      </a:lnTo>
                      <a:lnTo>
                        <a:pt x="102" y="44"/>
                      </a:lnTo>
                      <a:lnTo>
                        <a:pt x="96" y="50"/>
                      </a:lnTo>
                      <a:lnTo>
                        <a:pt x="90" y="55"/>
                      </a:lnTo>
                      <a:lnTo>
                        <a:pt x="84" y="61"/>
                      </a:lnTo>
                      <a:lnTo>
                        <a:pt x="78" y="67"/>
                      </a:lnTo>
                      <a:lnTo>
                        <a:pt x="73" y="73"/>
                      </a:lnTo>
                      <a:lnTo>
                        <a:pt x="67" y="80"/>
                      </a:lnTo>
                      <a:lnTo>
                        <a:pt x="63" y="87"/>
                      </a:lnTo>
                      <a:lnTo>
                        <a:pt x="55" y="93"/>
                      </a:lnTo>
                      <a:lnTo>
                        <a:pt x="51" y="100"/>
                      </a:lnTo>
                      <a:lnTo>
                        <a:pt x="45" y="107"/>
                      </a:lnTo>
                      <a:lnTo>
                        <a:pt x="40" y="114"/>
                      </a:lnTo>
                      <a:lnTo>
                        <a:pt x="35" y="123"/>
                      </a:lnTo>
                      <a:lnTo>
                        <a:pt x="31" y="130"/>
                      </a:lnTo>
                      <a:lnTo>
                        <a:pt x="26" y="138"/>
                      </a:lnTo>
                      <a:lnTo>
                        <a:pt x="22" y="146"/>
                      </a:lnTo>
                      <a:lnTo>
                        <a:pt x="19" y="155"/>
                      </a:lnTo>
                      <a:lnTo>
                        <a:pt x="14" y="163"/>
                      </a:lnTo>
                      <a:lnTo>
                        <a:pt x="10" y="171"/>
                      </a:lnTo>
                      <a:lnTo>
                        <a:pt x="8" y="181"/>
                      </a:lnTo>
                      <a:lnTo>
                        <a:pt x="6" y="189"/>
                      </a:lnTo>
                      <a:lnTo>
                        <a:pt x="3" y="198"/>
                      </a:lnTo>
                      <a:lnTo>
                        <a:pt x="1" y="207"/>
                      </a:lnTo>
                      <a:lnTo>
                        <a:pt x="1" y="216"/>
                      </a:lnTo>
                      <a:lnTo>
                        <a:pt x="0" y="226"/>
                      </a:lnTo>
                      <a:lnTo>
                        <a:pt x="0" y="235"/>
                      </a:lnTo>
                      <a:lnTo>
                        <a:pt x="0" y="245"/>
                      </a:lnTo>
                      <a:lnTo>
                        <a:pt x="2" y="255"/>
                      </a:lnTo>
                      <a:lnTo>
                        <a:pt x="3" y="265"/>
                      </a:lnTo>
                      <a:lnTo>
                        <a:pt x="6" y="274"/>
                      </a:lnTo>
                      <a:lnTo>
                        <a:pt x="8" y="284"/>
                      </a:lnTo>
                      <a:lnTo>
                        <a:pt x="13" y="295"/>
                      </a:lnTo>
                      <a:lnTo>
                        <a:pt x="16" y="304"/>
                      </a:lnTo>
                      <a:lnTo>
                        <a:pt x="21" y="315"/>
                      </a:lnTo>
                      <a:lnTo>
                        <a:pt x="28" y="325"/>
                      </a:lnTo>
                      <a:lnTo>
                        <a:pt x="34" y="335"/>
                      </a:lnTo>
                      <a:lnTo>
                        <a:pt x="42" y="346"/>
                      </a:lnTo>
                      <a:lnTo>
                        <a:pt x="51" y="356"/>
                      </a:lnTo>
                      <a:lnTo>
                        <a:pt x="60" y="367"/>
                      </a:lnTo>
                      <a:lnTo>
                        <a:pt x="71" y="378"/>
                      </a:lnTo>
                      <a:lnTo>
                        <a:pt x="81" y="388"/>
                      </a:lnTo>
                      <a:lnTo>
                        <a:pt x="95" y="398"/>
                      </a:lnTo>
                      <a:lnTo>
                        <a:pt x="106" y="408"/>
                      </a:lnTo>
                      <a:lnTo>
                        <a:pt x="122" y="419"/>
                      </a:lnTo>
                      <a:lnTo>
                        <a:pt x="136" y="430"/>
                      </a:lnTo>
                      <a:lnTo>
                        <a:pt x="153" y="440"/>
                      </a:lnTo>
                      <a:lnTo>
                        <a:pt x="170" y="451"/>
                      </a:lnTo>
                      <a:lnTo>
                        <a:pt x="189" y="463"/>
                      </a:lnTo>
                      <a:lnTo>
                        <a:pt x="188" y="461"/>
                      </a:lnTo>
                      <a:lnTo>
                        <a:pt x="183" y="456"/>
                      </a:lnTo>
                      <a:lnTo>
                        <a:pt x="180" y="451"/>
                      </a:lnTo>
                      <a:lnTo>
                        <a:pt x="178" y="447"/>
                      </a:lnTo>
                      <a:lnTo>
                        <a:pt x="174" y="443"/>
                      </a:lnTo>
                      <a:lnTo>
                        <a:pt x="170" y="438"/>
                      </a:lnTo>
                      <a:lnTo>
                        <a:pt x="164" y="432"/>
                      </a:lnTo>
                      <a:lnTo>
                        <a:pt x="160" y="426"/>
                      </a:lnTo>
                      <a:lnTo>
                        <a:pt x="154" y="418"/>
                      </a:lnTo>
                      <a:lnTo>
                        <a:pt x="149" y="411"/>
                      </a:lnTo>
                      <a:lnTo>
                        <a:pt x="146" y="407"/>
                      </a:lnTo>
                      <a:lnTo>
                        <a:pt x="144" y="402"/>
                      </a:lnTo>
                      <a:lnTo>
                        <a:pt x="141" y="399"/>
                      </a:lnTo>
                      <a:lnTo>
                        <a:pt x="138" y="394"/>
                      </a:lnTo>
                      <a:lnTo>
                        <a:pt x="135" y="391"/>
                      </a:lnTo>
                      <a:lnTo>
                        <a:pt x="134" y="387"/>
                      </a:lnTo>
                      <a:lnTo>
                        <a:pt x="130" y="382"/>
                      </a:lnTo>
                      <a:lnTo>
                        <a:pt x="128" y="379"/>
                      </a:lnTo>
                      <a:lnTo>
                        <a:pt x="124" y="373"/>
                      </a:lnTo>
                      <a:lnTo>
                        <a:pt x="122" y="369"/>
                      </a:lnTo>
                      <a:lnTo>
                        <a:pt x="118" y="363"/>
                      </a:lnTo>
                      <a:lnTo>
                        <a:pt x="116" y="359"/>
                      </a:lnTo>
                      <a:lnTo>
                        <a:pt x="112" y="354"/>
                      </a:lnTo>
                      <a:lnTo>
                        <a:pt x="110" y="349"/>
                      </a:lnTo>
                      <a:lnTo>
                        <a:pt x="108" y="344"/>
                      </a:lnTo>
                      <a:lnTo>
                        <a:pt x="105" y="340"/>
                      </a:lnTo>
                      <a:lnTo>
                        <a:pt x="102" y="335"/>
                      </a:lnTo>
                      <a:lnTo>
                        <a:pt x="99" y="330"/>
                      </a:lnTo>
                      <a:lnTo>
                        <a:pt x="97" y="324"/>
                      </a:lnTo>
                      <a:lnTo>
                        <a:pt x="95" y="321"/>
                      </a:lnTo>
                      <a:lnTo>
                        <a:pt x="92" y="315"/>
                      </a:lnTo>
                      <a:lnTo>
                        <a:pt x="91" y="310"/>
                      </a:lnTo>
                      <a:lnTo>
                        <a:pt x="89" y="304"/>
                      </a:lnTo>
                      <a:lnTo>
                        <a:pt x="86" y="300"/>
                      </a:lnTo>
                      <a:lnTo>
                        <a:pt x="84" y="295"/>
                      </a:lnTo>
                      <a:lnTo>
                        <a:pt x="83" y="290"/>
                      </a:lnTo>
                      <a:lnTo>
                        <a:pt x="80" y="284"/>
                      </a:lnTo>
                      <a:lnTo>
                        <a:pt x="79" y="279"/>
                      </a:lnTo>
                      <a:lnTo>
                        <a:pt x="77" y="274"/>
                      </a:lnTo>
                      <a:lnTo>
                        <a:pt x="77" y="270"/>
                      </a:lnTo>
                      <a:lnTo>
                        <a:pt x="74" y="265"/>
                      </a:lnTo>
                      <a:lnTo>
                        <a:pt x="74" y="260"/>
                      </a:lnTo>
                      <a:lnTo>
                        <a:pt x="73" y="255"/>
                      </a:lnTo>
                      <a:lnTo>
                        <a:pt x="72" y="251"/>
                      </a:lnTo>
                      <a:lnTo>
                        <a:pt x="72" y="246"/>
                      </a:lnTo>
                      <a:lnTo>
                        <a:pt x="72" y="241"/>
                      </a:lnTo>
                      <a:lnTo>
                        <a:pt x="72" y="236"/>
                      </a:lnTo>
                      <a:lnTo>
                        <a:pt x="72" y="232"/>
                      </a:lnTo>
                      <a:lnTo>
                        <a:pt x="72" y="228"/>
                      </a:lnTo>
                      <a:lnTo>
                        <a:pt x="73" y="223"/>
                      </a:lnTo>
                      <a:lnTo>
                        <a:pt x="73" y="217"/>
                      </a:lnTo>
                      <a:lnTo>
                        <a:pt x="73" y="213"/>
                      </a:lnTo>
                      <a:lnTo>
                        <a:pt x="73" y="208"/>
                      </a:lnTo>
                      <a:lnTo>
                        <a:pt x="74" y="203"/>
                      </a:lnTo>
                      <a:lnTo>
                        <a:pt x="74" y="198"/>
                      </a:lnTo>
                      <a:lnTo>
                        <a:pt x="77" y="194"/>
                      </a:lnTo>
                      <a:lnTo>
                        <a:pt x="77" y="189"/>
                      </a:lnTo>
                      <a:lnTo>
                        <a:pt x="79" y="184"/>
                      </a:lnTo>
                      <a:lnTo>
                        <a:pt x="80" y="179"/>
                      </a:lnTo>
                      <a:lnTo>
                        <a:pt x="81" y="174"/>
                      </a:lnTo>
                      <a:lnTo>
                        <a:pt x="81" y="169"/>
                      </a:lnTo>
                      <a:lnTo>
                        <a:pt x="84" y="164"/>
                      </a:lnTo>
                      <a:lnTo>
                        <a:pt x="85" y="159"/>
                      </a:lnTo>
                      <a:lnTo>
                        <a:pt x="86" y="155"/>
                      </a:lnTo>
                      <a:lnTo>
                        <a:pt x="87" y="150"/>
                      </a:lnTo>
                      <a:lnTo>
                        <a:pt x="90" y="146"/>
                      </a:lnTo>
                      <a:lnTo>
                        <a:pt x="91" y="140"/>
                      </a:lnTo>
                      <a:lnTo>
                        <a:pt x="92" y="136"/>
                      </a:lnTo>
                      <a:lnTo>
                        <a:pt x="95" y="131"/>
                      </a:lnTo>
                      <a:lnTo>
                        <a:pt x="96" y="126"/>
                      </a:lnTo>
                      <a:lnTo>
                        <a:pt x="98" y="121"/>
                      </a:lnTo>
                      <a:lnTo>
                        <a:pt x="100" y="117"/>
                      </a:lnTo>
                      <a:lnTo>
                        <a:pt x="102" y="112"/>
                      </a:lnTo>
                      <a:lnTo>
                        <a:pt x="104" y="107"/>
                      </a:lnTo>
                      <a:lnTo>
                        <a:pt x="105" y="102"/>
                      </a:lnTo>
                      <a:lnTo>
                        <a:pt x="108" y="99"/>
                      </a:lnTo>
                      <a:lnTo>
                        <a:pt x="110" y="94"/>
                      </a:lnTo>
                      <a:lnTo>
                        <a:pt x="112" y="89"/>
                      </a:lnTo>
                      <a:lnTo>
                        <a:pt x="114" y="86"/>
                      </a:lnTo>
                      <a:lnTo>
                        <a:pt x="116" y="81"/>
                      </a:lnTo>
                      <a:lnTo>
                        <a:pt x="118" y="78"/>
                      </a:lnTo>
                      <a:lnTo>
                        <a:pt x="121" y="74"/>
                      </a:lnTo>
                      <a:lnTo>
                        <a:pt x="122" y="70"/>
                      </a:lnTo>
                      <a:lnTo>
                        <a:pt x="123" y="66"/>
                      </a:lnTo>
                      <a:lnTo>
                        <a:pt x="125" y="62"/>
                      </a:lnTo>
                      <a:lnTo>
                        <a:pt x="127" y="57"/>
                      </a:lnTo>
                      <a:lnTo>
                        <a:pt x="130" y="50"/>
                      </a:lnTo>
                      <a:lnTo>
                        <a:pt x="135" y="44"/>
                      </a:lnTo>
                      <a:lnTo>
                        <a:pt x="137" y="37"/>
                      </a:lnTo>
                      <a:lnTo>
                        <a:pt x="141" y="31"/>
                      </a:lnTo>
                      <a:lnTo>
                        <a:pt x="144" y="25"/>
                      </a:lnTo>
                      <a:lnTo>
                        <a:pt x="148" y="21"/>
                      </a:lnTo>
                      <a:lnTo>
                        <a:pt x="149" y="16"/>
                      </a:lnTo>
                      <a:lnTo>
                        <a:pt x="153" y="11"/>
                      </a:lnTo>
                      <a:lnTo>
                        <a:pt x="154" y="8"/>
                      </a:lnTo>
                      <a:lnTo>
                        <a:pt x="156" y="5"/>
                      </a:lnTo>
                      <a:lnTo>
                        <a:pt x="159" y="2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0" name="Oval 531"/>
            <p:cNvSpPr>
              <a:spLocks noChangeArrowheads="1"/>
            </p:cNvSpPr>
            <p:nvPr/>
          </p:nvSpPr>
          <p:spPr bwMode="auto">
            <a:xfrm>
              <a:off x="4213414" y="2852813"/>
              <a:ext cx="69620" cy="72652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1" name="꺾인 연결선 74"/>
            <p:cNvCxnSpPr>
              <a:cxnSpLocks noChangeShapeType="1"/>
              <a:endCxn id="91" idx="1"/>
            </p:cNvCxnSpPr>
            <p:nvPr/>
          </p:nvCxnSpPr>
          <p:spPr bwMode="auto">
            <a:xfrm>
              <a:off x="3772485" y="4297779"/>
              <a:ext cx="1594936" cy="40362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22" name="꺾인 연결선 74"/>
            <p:cNvCxnSpPr>
              <a:cxnSpLocks noChangeShapeType="1"/>
              <a:stCxn id="17" idx="1"/>
              <a:endCxn id="18" idx="3"/>
            </p:cNvCxnSpPr>
            <p:nvPr/>
          </p:nvCxnSpPr>
          <p:spPr bwMode="auto">
            <a:xfrm rot="10800000">
              <a:off x="2445482" y="3486499"/>
              <a:ext cx="924050" cy="857697"/>
            </a:xfrm>
            <a:prstGeom prst="bentConnector3">
              <a:avLst>
                <a:gd name="adj1" fmla="val 74705"/>
              </a:avLst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23" name="직선 연결선 22"/>
            <p:cNvCxnSpPr>
              <a:stCxn id="15" idx="3"/>
              <a:endCxn id="18" idx="1"/>
            </p:cNvCxnSpPr>
            <p:nvPr/>
          </p:nvCxnSpPr>
          <p:spPr bwMode="auto">
            <a:xfrm flipV="1">
              <a:off x="1631136" y="3486499"/>
              <a:ext cx="310126" cy="482329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꺾인 연결선 74"/>
            <p:cNvCxnSpPr>
              <a:cxnSpLocks noChangeShapeType="1"/>
              <a:stCxn id="245" idx="2"/>
              <a:endCxn id="18" idx="0"/>
            </p:cNvCxnSpPr>
            <p:nvPr/>
          </p:nvCxnSpPr>
          <p:spPr bwMode="auto">
            <a:xfrm rot="5400000">
              <a:off x="1887899" y="2870752"/>
              <a:ext cx="762845" cy="149790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25" name="모서리가 둥근 직사각형 24"/>
            <p:cNvSpPr/>
            <p:nvPr/>
          </p:nvSpPr>
          <p:spPr bwMode="auto">
            <a:xfrm>
              <a:off x="7390628" y="784252"/>
              <a:ext cx="2099155" cy="1200774"/>
            </a:xfrm>
            <a:prstGeom prst="roundRect">
              <a:avLst>
                <a:gd name="adj" fmla="val 7820"/>
              </a:avLst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tIns="10800" bIns="10800" anchor="ctr"/>
            <a:lstStyle/>
            <a:p>
              <a:pPr marL="174625" indent="-174625" eaLnBrk="0" hangingPunct="0">
                <a:lnSpc>
                  <a:spcPct val="95000"/>
                </a:lnSpc>
                <a:spcAft>
                  <a:spcPct val="25000"/>
                </a:spcAft>
                <a:buFont typeface="Wingdings" pitchFamily="2" charset="2"/>
                <a:buChar char="§"/>
                <a:defRPr/>
              </a:pPr>
              <a:endParaRPr lang="ko-KR" altLang="en-US" sz="1600">
                <a:latin typeface="Arial" charset="0"/>
                <a:ea typeface="가는각진제목체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 bwMode="auto">
            <a:xfrm>
              <a:off x="272487" y="790306"/>
              <a:ext cx="6158224" cy="4369207"/>
            </a:xfrm>
            <a:prstGeom prst="roundRect">
              <a:avLst>
                <a:gd name="adj" fmla="val 2115"/>
              </a:avLst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tIns="10800" bIns="10800" anchor="ctr"/>
            <a:lstStyle/>
            <a:p>
              <a:pPr marL="174625" indent="-174625" eaLnBrk="0" hangingPunct="0">
                <a:lnSpc>
                  <a:spcPct val="95000"/>
                </a:lnSpc>
                <a:spcAft>
                  <a:spcPct val="25000"/>
                </a:spcAft>
                <a:buFont typeface="Wingdings" pitchFamily="2" charset="2"/>
                <a:buChar char="§"/>
                <a:defRPr/>
              </a:pPr>
              <a:endParaRPr lang="ko-KR" altLang="en-US" sz="1600">
                <a:latin typeface="Arial" charset="0"/>
                <a:ea typeface="가는각진제목체" pitchFamily="18" charset="-127"/>
              </a:endParaRPr>
            </a:p>
          </p:txBody>
        </p:sp>
        <p:sp>
          <p:nvSpPr>
            <p:cNvPr id="27" name="직사각형 260"/>
            <p:cNvSpPr>
              <a:spLocks noChangeArrowheads="1"/>
            </p:cNvSpPr>
            <p:nvPr/>
          </p:nvSpPr>
          <p:spPr bwMode="auto">
            <a:xfrm>
              <a:off x="276243" y="565960"/>
              <a:ext cx="1300289" cy="426753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000" b="1" dirty="0"/>
                <a:t>IT-Room</a:t>
              </a:r>
              <a:endParaRPr lang="ko-KR" altLang="en-US" sz="1000" dirty="0"/>
            </a:p>
          </p:txBody>
        </p:sp>
        <p:sp>
          <p:nvSpPr>
            <p:cNvPr id="28" name="직사각형 261"/>
            <p:cNvSpPr>
              <a:spLocks noChangeArrowheads="1"/>
            </p:cNvSpPr>
            <p:nvPr/>
          </p:nvSpPr>
          <p:spPr bwMode="auto">
            <a:xfrm>
              <a:off x="8438292" y="602971"/>
              <a:ext cx="1250696" cy="37341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 b="1" dirty="0"/>
                <a:t>HSE, Clinic</a:t>
              </a:r>
              <a:endParaRPr lang="ko-KR" altLang="en-US" sz="800" dirty="0"/>
            </a:p>
          </p:txBody>
        </p:sp>
        <p:pic>
          <p:nvPicPr>
            <p:cNvPr id="29" name="Picture 1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327" y="2944221"/>
              <a:ext cx="248473" cy="340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꺾인 연결선 74"/>
            <p:cNvCxnSpPr>
              <a:cxnSpLocks noChangeShapeType="1"/>
              <a:stCxn id="18" idx="1"/>
              <a:endCxn id="29" idx="3"/>
            </p:cNvCxnSpPr>
            <p:nvPr/>
          </p:nvCxnSpPr>
          <p:spPr bwMode="auto">
            <a:xfrm rot="10800000">
              <a:off x="1221854" y="3115167"/>
              <a:ext cx="719408" cy="371332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31" name="직사각형 264"/>
            <p:cNvSpPr>
              <a:spLocks noChangeArrowheads="1"/>
            </p:cNvSpPr>
            <p:nvPr/>
          </p:nvSpPr>
          <p:spPr bwMode="auto">
            <a:xfrm>
              <a:off x="664355" y="3189139"/>
              <a:ext cx="858787" cy="373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 dirty="0"/>
                <a:t>Server</a:t>
              </a:r>
            </a:p>
          </p:txBody>
        </p:sp>
        <p:cxnSp>
          <p:nvCxnSpPr>
            <p:cNvPr id="32" name="AutoShape 619"/>
            <p:cNvCxnSpPr>
              <a:cxnSpLocks noChangeShapeType="1"/>
              <a:stCxn id="73" idx="0"/>
              <a:endCxn id="14" idx="2"/>
            </p:cNvCxnSpPr>
            <p:nvPr/>
          </p:nvCxnSpPr>
          <p:spPr bwMode="auto">
            <a:xfrm flipV="1">
              <a:off x="4327338" y="2217109"/>
              <a:ext cx="0" cy="417748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Oval 531"/>
            <p:cNvSpPr>
              <a:spLocks noChangeArrowheads="1"/>
            </p:cNvSpPr>
            <p:nvPr/>
          </p:nvSpPr>
          <p:spPr bwMode="auto">
            <a:xfrm>
              <a:off x="4327338" y="2844741"/>
              <a:ext cx="71730" cy="70634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val 531"/>
            <p:cNvSpPr>
              <a:spLocks noChangeArrowheads="1"/>
            </p:cNvSpPr>
            <p:nvPr/>
          </p:nvSpPr>
          <p:spPr bwMode="auto">
            <a:xfrm>
              <a:off x="4449701" y="2844741"/>
              <a:ext cx="71730" cy="70634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val 531"/>
            <p:cNvSpPr>
              <a:spLocks noChangeArrowheads="1"/>
            </p:cNvSpPr>
            <p:nvPr/>
          </p:nvSpPr>
          <p:spPr bwMode="auto">
            <a:xfrm>
              <a:off x="5745059" y="4263472"/>
              <a:ext cx="69620" cy="70633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6" name="그룹 512"/>
            <p:cNvGrpSpPr>
              <a:grpSpLocks/>
            </p:cNvGrpSpPr>
            <p:nvPr/>
          </p:nvGrpSpPr>
          <p:grpSpPr bwMode="auto">
            <a:xfrm>
              <a:off x="8310762" y="1124814"/>
              <a:ext cx="681232" cy="1806700"/>
              <a:chOff x="3108871" y="4400549"/>
              <a:chExt cx="457879" cy="1254992"/>
            </a:xfrm>
          </p:grpSpPr>
          <p:pic>
            <p:nvPicPr>
              <p:cNvPr id="217" name="Picture 627" descr="catalyst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9126" y="4400549"/>
                <a:ext cx="362042" cy="192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8" name="Text Box 712"/>
              <p:cNvSpPr txBox="1">
                <a:spLocks noChangeArrowheads="1"/>
              </p:cNvSpPr>
              <p:nvPr/>
            </p:nvSpPr>
            <p:spPr bwMode="auto">
              <a:xfrm>
                <a:off x="3173815" y="4403097"/>
                <a:ext cx="343726" cy="1252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 dirty="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8 Port </a:t>
                </a:r>
              </a:p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 dirty="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Switch</a:t>
                </a:r>
              </a:p>
            </p:txBody>
          </p:sp>
          <p:grpSp>
            <p:nvGrpSpPr>
              <p:cNvPr id="219" name="그룹 19"/>
              <p:cNvGrpSpPr>
                <a:grpSpLocks/>
              </p:cNvGrpSpPr>
              <p:nvPr/>
            </p:nvGrpSpPr>
            <p:grpSpPr bwMode="auto">
              <a:xfrm>
                <a:off x="3108871" y="4568825"/>
                <a:ext cx="457879" cy="467020"/>
                <a:chOff x="3108871" y="4568825"/>
                <a:chExt cx="457879" cy="467020"/>
              </a:xfrm>
            </p:grpSpPr>
            <p:pic>
              <p:nvPicPr>
                <p:cNvPr id="220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5185" y="4797368"/>
                  <a:ext cx="177166" cy="159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1" name="Text Box 657"/>
                <p:cNvSpPr txBox="1">
                  <a:spLocks noChangeArrowheads="1"/>
                </p:cNvSpPr>
                <p:nvPr/>
              </p:nvSpPr>
              <p:spPr bwMode="auto">
                <a:xfrm>
                  <a:off x="3245503" y="4776462"/>
                  <a:ext cx="321247" cy="2593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marL="457200" indent="-4572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800" b="1">
                      <a:latin typeface="Arial" pitchFamily="34" charset="0"/>
                      <a:ea typeface="굴림" pitchFamily="50" charset="-127"/>
                      <a:cs typeface="Arial" pitchFamily="34" charset="0"/>
                    </a:rPr>
                    <a:t>…</a:t>
                  </a:r>
                </a:p>
              </p:txBody>
            </p:sp>
            <p:grpSp>
              <p:nvGrpSpPr>
                <p:cNvPr id="222" name="그룹 18"/>
                <p:cNvGrpSpPr>
                  <a:grpSpLocks/>
                </p:cNvGrpSpPr>
                <p:nvPr/>
              </p:nvGrpSpPr>
              <p:grpSpPr bwMode="auto">
                <a:xfrm>
                  <a:off x="3168884" y="4568825"/>
                  <a:ext cx="298163" cy="223168"/>
                  <a:chOff x="3168884" y="4568825"/>
                  <a:chExt cx="298163" cy="223168"/>
                </a:xfrm>
              </p:grpSpPr>
              <p:cxnSp>
                <p:nvCxnSpPr>
                  <p:cNvPr id="224" name="AutoShape 620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3168884" y="4683350"/>
                    <a:ext cx="298159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25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110035" y="4733143"/>
                    <a:ext cx="117699" cy="1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26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408990" y="4732164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27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278964" y="4626878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pic>
              <p:nvPicPr>
                <p:cNvPr id="223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8871" y="4788697"/>
                  <a:ext cx="186779" cy="16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7" name="모서리가 둥근 직사각형 36"/>
            <p:cNvSpPr/>
            <p:nvPr/>
          </p:nvSpPr>
          <p:spPr bwMode="auto">
            <a:xfrm>
              <a:off x="7392737" y="4146422"/>
              <a:ext cx="1137131" cy="1095833"/>
            </a:xfrm>
            <a:prstGeom prst="roundRect">
              <a:avLst>
                <a:gd name="adj" fmla="val 7820"/>
              </a:avLst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tIns="10800" bIns="10800" anchor="ctr"/>
            <a:lstStyle/>
            <a:p>
              <a:pPr marL="174625" indent="-174625" eaLnBrk="0" hangingPunct="0">
                <a:lnSpc>
                  <a:spcPct val="95000"/>
                </a:lnSpc>
                <a:spcAft>
                  <a:spcPct val="25000"/>
                </a:spcAft>
                <a:buFont typeface="Wingdings" pitchFamily="2" charset="2"/>
                <a:buChar char="§"/>
                <a:defRPr/>
              </a:pPr>
              <a:endParaRPr lang="ko-KR" altLang="en-US" sz="1600">
                <a:latin typeface="Arial" charset="0"/>
                <a:ea typeface="가는각진제목체" pitchFamily="18" charset="-127"/>
              </a:endParaRPr>
            </a:p>
          </p:txBody>
        </p:sp>
        <p:sp>
          <p:nvSpPr>
            <p:cNvPr id="38" name="직사각형 282"/>
            <p:cNvSpPr>
              <a:spLocks noChangeArrowheads="1"/>
            </p:cNvSpPr>
            <p:nvPr/>
          </p:nvSpPr>
          <p:spPr bwMode="auto">
            <a:xfrm>
              <a:off x="7552665" y="3974347"/>
              <a:ext cx="1409798" cy="37341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 b="1" dirty="0"/>
                <a:t>WARE House</a:t>
              </a:r>
              <a:endParaRPr lang="ko-KR" altLang="en-US" sz="800" dirty="0"/>
            </a:p>
          </p:txBody>
        </p:sp>
        <p:sp>
          <p:nvSpPr>
            <p:cNvPr id="39" name="Oval 531"/>
            <p:cNvSpPr>
              <a:spLocks noChangeArrowheads="1"/>
            </p:cNvSpPr>
            <p:nvPr/>
          </p:nvSpPr>
          <p:spPr bwMode="auto">
            <a:xfrm>
              <a:off x="5745059" y="4394648"/>
              <a:ext cx="71730" cy="72652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0" name="그룹 512"/>
            <p:cNvGrpSpPr>
              <a:grpSpLocks/>
            </p:cNvGrpSpPr>
            <p:nvPr/>
          </p:nvGrpSpPr>
          <p:grpSpPr bwMode="auto">
            <a:xfrm>
              <a:off x="1856657" y="5547891"/>
              <a:ext cx="681232" cy="1806700"/>
              <a:chOff x="3108871" y="4400549"/>
              <a:chExt cx="457879" cy="1254992"/>
            </a:xfrm>
          </p:grpSpPr>
          <p:pic>
            <p:nvPicPr>
              <p:cNvPr id="206" name="Picture 627" descr="catalyst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9126" y="4400549"/>
                <a:ext cx="362042" cy="192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Text Box 712"/>
              <p:cNvSpPr txBox="1">
                <a:spLocks noChangeArrowheads="1"/>
              </p:cNvSpPr>
              <p:nvPr/>
            </p:nvSpPr>
            <p:spPr bwMode="auto">
              <a:xfrm>
                <a:off x="3173815" y="4403097"/>
                <a:ext cx="343726" cy="1252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8 Port </a:t>
                </a:r>
              </a:p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Switch</a:t>
                </a:r>
              </a:p>
            </p:txBody>
          </p:sp>
          <p:grpSp>
            <p:nvGrpSpPr>
              <p:cNvPr id="208" name="그룹 19"/>
              <p:cNvGrpSpPr>
                <a:grpSpLocks/>
              </p:cNvGrpSpPr>
              <p:nvPr/>
            </p:nvGrpSpPr>
            <p:grpSpPr bwMode="auto">
              <a:xfrm>
                <a:off x="3108871" y="4568825"/>
                <a:ext cx="457879" cy="467020"/>
                <a:chOff x="3108871" y="4568825"/>
                <a:chExt cx="457879" cy="467020"/>
              </a:xfrm>
            </p:grpSpPr>
            <p:pic>
              <p:nvPicPr>
                <p:cNvPr id="209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5185" y="4797368"/>
                  <a:ext cx="177166" cy="159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0" name="Text Box 657"/>
                <p:cNvSpPr txBox="1">
                  <a:spLocks noChangeArrowheads="1"/>
                </p:cNvSpPr>
                <p:nvPr/>
              </p:nvSpPr>
              <p:spPr bwMode="auto">
                <a:xfrm>
                  <a:off x="3245503" y="4776462"/>
                  <a:ext cx="321247" cy="2593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marL="457200" indent="-4572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800" b="1" dirty="0">
                      <a:latin typeface="Arial" pitchFamily="34" charset="0"/>
                      <a:ea typeface="굴림" pitchFamily="50" charset="-127"/>
                      <a:cs typeface="Arial" pitchFamily="34" charset="0"/>
                    </a:rPr>
                    <a:t>…</a:t>
                  </a:r>
                </a:p>
              </p:txBody>
            </p:sp>
            <p:grpSp>
              <p:nvGrpSpPr>
                <p:cNvPr id="211" name="그룹 18"/>
                <p:cNvGrpSpPr>
                  <a:grpSpLocks/>
                </p:cNvGrpSpPr>
                <p:nvPr/>
              </p:nvGrpSpPr>
              <p:grpSpPr bwMode="auto">
                <a:xfrm>
                  <a:off x="3168884" y="4568825"/>
                  <a:ext cx="298163" cy="223168"/>
                  <a:chOff x="3168884" y="4568825"/>
                  <a:chExt cx="298163" cy="223168"/>
                </a:xfrm>
              </p:grpSpPr>
              <p:cxnSp>
                <p:nvCxnSpPr>
                  <p:cNvPr id="213" name="AutoShape 620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3168884" y="4683350"/>
                    <a:ext cx="298159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14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110035" y="4733143"/>
                    <a:ext cx="117699" cy="1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15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408990" y="4732164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16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278964" y="4626878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pic>
              <p:nvPicPr>
                <p:cNvPr id="212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8871" y="4788697"/>
                  <a:ext cx="186779" cy="16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1" name="그룹 512"/>
            <p:cNvGrpSpPr>
              <a:grpSpLocks/>
            </p:cNvGrpSpPr>
            <p:nvPr/>
          </p:nvGrpSpPr>
          <p:grpSpPr bwMode="auto">
            <a:xfrm>
              <a:off x="2576737" y="5547891"/>
              <a:ext cx="681232" cy="1806700"/>
              <a:chOff x="3108871" y="4400549"/>
              <a:chExt cx="457879" cy="1254992"/>
            </a:xfrm>
          </p:grpSpPr>
          <p:pic>
            <p:nvPicPr>
              <p:cNvPr id="195" name="Picture 627" descr="catalyst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9126" y="4400549"/>
                <a:ext cx="362042" cy="192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6" name="Text Box 712"/>
              <p:cNvSpPr txBox="1">
                <a:spLocks noChangeArrowheads="1"/>
              </p:cNvSpPr>
              <p:nvPr/>
            </p:nvSpPr>
            <p:spPr bwMode="auto">
              <a:xfrm>
                <a:off x="3173815" y="4403097"/>
                <a:ext cx="343726" cy="1252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8 Port </a:t>
                </a:r>
              </a:p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Switch</a:t>
                </a:r>
              </a:p>
            </p:txBody>
          </p:sp>
          <p:grpSp>
            <p:nvGrpSpPr>
              <p:cNvPr id="197" name="그룹 19"/>
              <p:cNvGrpSpPr>
                <a:grpSpLocks/>
              </p:cNvGrpSpPr>
              <p:nvPr/>
            </p:nvGrpSpPr>
            <p:grpSpPr bwMode="auto">
              <a:xfrm>
                <a:off x="3108871" y="4568825"/>
                <a:ext cx="457879" cy="467020"/>
                <a:chOff x="3108871" y="4568825"/>
                <a:chExt cx="457879" cy="467020"/>
              </a:xfrm>
            </p:grpSpPr>
            <p:pic>
              <p:nvPicPr>
                <p:cNvPr id="198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5185" y="4797368"/>
                  <a:ext cx="177166" cy="159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99" name="Text Box 657"/>
                <p:cNvSpPr txBox="1">
                  <a:spLocks noChangeArrowheads="1"/>
                </p:cNvSpPr>
                <p:nvPr/>
              </p:nvSpPr>
              <p:spPr bwMode="auto">
                <a:xfrm>
                  <a:off x="3245503" y="4776462"/>
                  <a:ext cx="321247" cy="2593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marL="457200" indent="-4572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800" b="1">
                      <a:latin typeface="Arial" pitchFamily="34" charset="0"/>
                      <a:ea typeface="굴림" pitchFamily="50" charset="-127"/>
                      <a:cs typeface="Arial" pitchFamily="34" charset="0"/>
                    </a:rPr>
                    <a:t>…</a:t>
                  </a:r>
                </a:p>
              </p:txBody>
            </p:sp>
            <p:grpSp>
              <p:nvGrpSpPr>
                <p:cNvPr id="200" name="그룹 18"/>
                <p:cNvGrpSpPr>
                  <a:grpSpLocks/>
                </p:cNvGrpSpPr>
                <p:nvPr/>
              </p:nvGrpSpPr>
              <p:grpSpPr bwMode="auto">
                <a:xfrm>
                  <a:off x="3168884" y="4568825"/>
                  <a:ext cx="298163" cy="223168"/>
                  <a:chOff x="3168884" y="4568825"/>
                  <a:chExt cx="298163" cy="223168"/>
                </a:xfrm>
              </p:grpSpPr>
              <p:cxnSp>
                <p:nvCxnSpPr>
                  <p:cNvPr id="202" name="AutoShape 620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3168884" y="4683350"/>
                    <a:ext cx="298159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3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110035" y="4733143"/>
                    <a:ext cx="117699" cy="1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4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408990" y="4732164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05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278964" y="4626878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pic>
              <p:nvPicPr>
                <p:cNvPr id="201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8871" y="4788697"/>
                  <a:ext cx="186779" cy="16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2" name="그룹 512"/>
            <p:cNvGrpSpPr>
              <a:grpSpLocks/>
            </p:cNvGrpSpPr>
            <p:nvPr/>
          </p:nvGrpSpPr>
          <p:grpSpPr bwMode="auto">
            <a:xfrm>
              <a:off x="4136712" y="5547891"/>
              <a:ext cx="681232" cy="1806700"/>
              <a:chOff x="3108871" y="4400549"/>
              <a:chExt cx="457879" cy="1254992"/>
            </a:xfrm>
          </p:grpSpPr>
          <p:pic>
            <p:nvPicPr>
              <p:cNvPr id="184" name="Picture 627" descr="catalyst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9126" y="4400549"/>
                <a:ext cx="362042" cy="192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5" name="Text Box 712"/>
              <p:cNvSpPr txBox="1">
                <a:spLocks noChangeArrowheads="1"/>
              </p:cNvSpPr>
              <p:nvPr/>
            </p:nvSpPr>
            <p:spPr bwMode="auto">
              <a:xfrm>
                <a:off x="3173815" y="4403097"/>
                <a:ext cx="343726" cy="1252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8 Port </a:t>
                </a:r>
              </a:p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Switch</a:t>
                </a:r>
              </a:p>
            </p:txBody>
          </p:sp>
          <p:grpSp>
            <p:nvGrpSpPr>
              <p:cNvPr id="186" name="그룹 19"/>
              <p:cNvGrpSpPr>
                <a:grpSpLocks/>
              </p:cNvGrpSpPr>
              <p:nvPr/>
            </p:nvGrpSpPr>
            <p:grpSpPr bwMode="auto">
              <a:xfrm>
                <a:off x="3108871" y="4568825"/>
                <a:ext cx="457879" cy="467020"/>
                <a:chOff x="3108871" y="4568825"/>
                <a:chExt cx="457879" cy="467020"/>
              </a:xfrm>
            </p:grpSpPr>
            <p:pic>
              <p:nvPicPr>
                <p:cNvPr id="187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5185" y="4797368"/>
                  <a:ext cx="177166" cy="159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8" name="Text Box 657"/>
                <p:cNvSpPr txBox="1">
                  <a:spLocks noChangeArrowheads="1"/>
                </p:cNvSpPr>
                <p:nvPr/>
              </p:nvSpPr>
              <p:spPr bwMode="auto">
                <a:xfrm>
                  <a:off x="3245503" y="4776462"/>
                  <a:ext cx="321247" cy="2593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marL="457200" indent="-4572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800" b="1">
                      <a:latin typeface="Arial" pitchFamily="34" charset="0"/>
                      <a:ea typeface="굴림" pitchFamily="50" charset="-127"/>
                      <a:cs typeface="Arial" pitchFamily="34" charset="0"/>
                    </a:rPr>
                    <a:t>…</a:t>
                  </a:r>
                </a:p>
              </p:txBody>
            </p:sp>
            <p:grpSp>
              <p:nvGrpSpPr>
                <p:cNvPr id="189" name="그룹 18"/>
                <p:cNvGrpSpPr>
                  <a:grpSpLocks/>
                </p:cNvGrpSpPr>
                <p:nvPr/>
              </p:nvGrpSpPr>
              <p:grpSpPr bwMode="auto">
                <a:xfrm>
                  <a:off x="3168884" y="4568825"/>
                  <a:ext cx="298163" cy="223168"/>
                  <a:chOff x="3168884" y="4568825"/>
                  <a:chExt cx="298163" cy="223168"/>
                </a:xfrm>
              </p:grpSpPr>
              <p:cxnSp>
                <p:nvCxnSpPr>
                  <p:cNvPr id="191" name="AutoShape 620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3168884" y="4683350"/>
                    <a:ext cx="298159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92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110035" y="4733143"/>
                    <a:ext cx="117699" cy="1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93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408990" y="4732164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94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278964" y="4626878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pic>
              <p:nvPicPr>
                <p:cNvPr id="190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8871" y="4788697"/>
                  <a:ext cx="186779" cy="16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3" name="그룹 512"/>
            <p:cNvGrpSpPr>
              <a:grpSpLocks/>
            </p:cNvGrpSpPr>
            <p:nvPr/>
          </p:nvGrpSpPr>
          <p:grpSpPr bwMode="auto">
            <a:xfrm>
              <a:off x="4946342" y="5547891"/>
              <a:ext cx="681232" cy="1806700"/>
              <a:chOff x="3108871" y="4400549"/>
              <a:chExt cx="457879" cy="1254992"/>
            </a:xfrm>
          </p:grpSpPr>
          <p:pic>
            <p:nvPicPr>
              <p:cNvPr id="173" name="Picture 627" descr="catalyst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9126" y="4400549"/>
                <a:ext cx="362042" cy="192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" name="Text Box 712"/>
              <p:cNvSpPr txBox="1">
                <a:spLocks noChangeArrowheads="1"/>
              </p:cNvSpPr>
              <p:nvPr/>
            </p:nvSpPr>
            <p:spPr bwMode="auto">
              <a:xfrm>
                <a:off x="3173815" y="4403097"/>
                <a:ext cx="343726" cy="1252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8 Port </a:t>
                </a:r>
              </a:p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Switch</a:t>
                </a:r>
              </a:p>
            </p:txBody>
          </p:sp>
          <p:grpSp>
            <p:nvGrpSpPr>
              <p:cNvPr id="175" name="그룹 19"/>
              <p:cNvGrpSpPr>
                <a:grpSpLocks/>
              </p:cNvGrpSpPr>
              <p:nvPr/>
            </p:nvGrpSpPr>
            <p:grpSpPr bwMode="auto">
              <a:xfrm>
                <a:off x="3108871" y="4568825"/>
                <a:ext cx="457879" cy="467020"/>
                <a:chOff x="3108871" y="4568825"/>
                <a:chExt cx="457879" cy="467020"/>
              </a:xfrm>
            </p:grpSpPr>
            <p:pic>
              <p:nvPicPr>
                <p:cNvPr id="176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5185" y="4797368"/>
                  <a:ext cx="177166" cy="159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7" name="Text Box 657"/>
                <p:cNvSpPr txBox="1">
                  <a:spLocks noChangeArrowheads="1"/>
                </p:cNvSpPr>
                <p:nvPr/>
              </p:nvSpPr>
              <p:spPr bwMode="auto">
                <a:xfrm>
                  <a:off x="3245503" y="4776462"/>
                  <a:ext cx="321247" cy="2593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marL="457200" indent="-4572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800" b="1">
                      <a:latin typeface="Arial" pitchFamily="34" charset="0"/>
                      <a:ea typeface="굴림" pitchFamily="50" charset="-127"/>
                      <a:cs typeface="Arial" pitchFamily="34" charset="0"/>
                    </a:rPr>
                    <a:t>…</a:t>
                  </a:r>
                </a:p>
              </p:txBody>
            </p:sp>
            <p:grpSp>
              <p:nvGrpSpPr>
                <p:cNvPr id="178" name="그룹 18"/>
                <p:cNvGrpSpPr>
                  <a:grpSpLocks/>
                </p:cNvGrpSpPr>
                <p:nvPr/>
              </p:nvGrpSpPr>
              <p:grpSpPr bwMode="auto">
                <a:xfrm>
                  <a:off x="3168884" y="4568825"/>
                  <a:ext cx="298163" cy="223168"/>
                  <a:chOff x="3168884" y="4568825"/>
                  <a:chExt cx="298163" cy="223168"/>
                </a:xfrm>
              </p:grpSpPr>
              <p:cxnSp>
                <p:nvCxnSpPr>
                  <p:cNvPr id="180" name="AutoShape 620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3168884" y="4683350"/>
                    <a:ext cx="298159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1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110035" y="4733143"/>
                    <a:ext cx="117699" cy="1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2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408990" y="4732164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83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278964" y="4626878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pic>
              <p:nvPicPr>
                <p:cNvPr id="179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8871" y="4788697"/>
                  <a:ext cx="186779" cy="16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cxnSp>
          <p:nvCxnSpPr>
            <p:cNvPr id="44" name="직선 연결선 43"/>
            <p:cNvCxnSpPr>
              <a:stCxn id="207" idx="0"/>
              <a:endCxn id="17" idx="2"/>
            </p:cNvCxnSpPr>
            <p:nvPr/>
          </p:nvCxnSpPr>
          <p:spPr bwMode="auto">
            <a:xfrm flipV="1">
              <a:off x="2207085" y="4507663"/>
              <a:ext cx="1413501" cy="1043363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직선 연결선 44"/>
            <p:cNvCxnSpPr>
              <a:stCxn id="196" idx="0"/>
              <a:endCxn id="17" idx="2"/>
            </p:cNvCxnSpPr>
            <p:nvPr/>
          </p:nvCxnSpPr>
          <p:spPr bwMode="auto">
            <a:xfrm flipV="1">
              <a:off x="2928604" y="4507663"/>
              <a:ext cx="691983" cy="1043363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직선 연결선 45"/>
            <p:cNvCxnSpPr>
              <a:stCxn id="184" idx="0"/>
              <a:endCxn id="91" idx="2"/>
            </p:cNvCxnSpPr>
            <p:nvPr/>
          </p:nvCxnSpPr>
          <p:spPr bwMode="auto">
            <a:xfrm flipV="1">
              <a:off x="4481345" y="4525826"/>
              <a:ext cx="1156118" cy="1023181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직선 연결선 46"/>
            <p:cNvCxnSpPr>
              <a:stCxn id="174" idx="0"/>
              <a:endCxn id="91" idx="2"/>
            </p:cNvCxnSpPr>
            <p:nvPr/>
          </p:nvCxnSpPr>
          <p:spPr bwMode="auto">
            <a:xfrm flipV="1">
              <a:off x="5297801" y="4525826"/>
              <a:ext cx="339662" cy="1025199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꺾인 연결선 74"/>
            <p:cNvCxnSpPr>
              <a:cxnSpLocks noChangeShapeType="1"/>
              <a:stCxn id="82" idx="6"/>
              <a:endCxn id="128" idx="1"/>
            </p:cNvCxnSpPr>
            <p:nvPr/>
          </p:nvCxnSpPr>
          <p:spPr bwMode="auto">
            <a:xfrm flipV="1">
              <a:off x="5814678" y="1107149"/>
              <a:ext cx="1854430" cy="3115960"/>
            </a:xfrm>
            <a:prstGeom prst="bentConnector3">
              <a:avLst>
                <a:gd name="adj1" fmla="val 45560"/>
              </a:avLst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grpSp>
          <p:nvGrpSpPr>
            <p:cNvPr id="49" name="그룹 45"/>
            <p:cNvGrpSpPr>
              <a:grpSpLocks/>
            </p:cNvGrpSpPr>
            <p:nvPr/>
          </p:nvGrpSpPr>
          <p:grpSpPr bwMode="auto">
            <a:xfrm>
              <a:off x="1352602" y="5589238"/>
              <a:ext cx="450561" cy="792090"/>
              <a:chOff x="3357405" y="6014645"/>
              <a:chExt cx="475029" cy="830842"/>
            </a:xfrm>
          </p:grpSpPr>
          <p:pic>
            <p:nvPicPr>
              <p:cNvPr id="170" name="Picture 308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7405" y="6512111"/>
                <a:ext cx="339725" cy="333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1" name="Picture 309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8199" y="6014645"/>
                <a:ext cx="338137" cy="333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2" name="Text Box 645"/>
              <p:cNvSpPr txBox="1">
                <a:spLocks noChangeArrowheads="1"/>
              </p:cNvSpPr>
              <p:nvPr/>
            </p:nvSpPr>
            <p:spPr bwMode="auto">
              <a:xfrm rot="5400000">
                <a:off x="3382349" y="6212780"/>
                <a:ext cx="522237" cy="377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457200" indent="-4572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800" b="1"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50" name="꺾인 연결선 74"/>
            <p:cNvCxnSpPr>
              <a:cxnSpLocks noChangeShapeType="1"/>
              <a:stCxn id="128" idx="2"/>
              <a:endCxn id="240" idx="3"/>
            </p:cNvCxnSpPr>
            <p:nvPr/>
          </p:nvCxnSpPr>
          <p:spPr bwMode="auto">
            <a:xfrm rot="16200000" flipH="1">
              <a:off x="7679961" y="1486876"/>
              <a:ext cx="524708" cy="31645"/>
            </a:xfrm>
            <a:prstGeom prst="bentConnector4">
              <a:avLst>
                <a:gd name="adj1" fmla="val 44299"/>
                <a:gd name="adj2" fmla="val 477359"/>
              </a:avLst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grpSp>
          <p:nvGrpSpPr>
            <p:cNvPr id="51" name="그룹 342"/>
            <p:cNvGrpSpPr>
              <a:grpSpLocks/>
            </p:cNvGrpSpPr>
            <p:nvPr/>
          </p:nvGrpSpPr>
          <p:grpSpPr bwMode="auto">
            <a:xfrm>
              <a:off x="3357125" y="5390604"/>
              <a:ext cx="587763" cy="483036"/>
              <a:chOff x="8620525" y="3208165"/>
              <a:chExt cx="587763" cy="483036"/>
            </a:xfrm>
          </p:grpSpPr>
          <p:grpSp>
            <p:nvGrpSpPr>
              <p:cNvPr id="153" name="Group 30"/>
              <p:cNvGrpSpPr>
                <a:grpSpLocks noChangeAspect="1"/>
              </p:cNvGrpSpPr>
              <p:nvPr/>
            </p:nvGrpSpPr>
            <p:grpSpPr bwMode="auto">
              <a:xfrm>
                <a:off x="8620525" y="3356992"/>
                <a:ext cx="292915" cy="334209"/>
                <a:chOff x="786" y="2064"/>
                <a:chExt cx="359" cy="469"/>
              </a:xfrm>
            </p:grpSpPr>
            <p:grpSp>
              <p:nvGrpSpPr>
                <p:cNvPr id="164" name="Group 31"/>
                <p:cNvGrpSpPr>
                  <a:grpSpLocks/>
                </p:cNvGrpSpPr>
                <p:nvPr/>
              </p:nvGrpSpPr>
              <p:grpSpPr bwMode="auto">
                <a:xfrm>
                  <a:off x="960" y="2064"/>
                  <a:ext cx="148" cy="325"/>
                  <a:chOff x="1099" y="1361"/>
                  <a:chExt cx="230" cy="509"/>
                </a:xfrm>
              </p:grpSpPr>
              <p:sp>
                <p:nvSpPr>
                  <p:cNvPr id="166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1099" y="1361"/>
                    <a:ext cx="230" cy="2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167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1134" y="1396"/>
                    <a:ext cx="158" cy="15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168" name="Line 3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11" y="1504"/>
                    <a:ext cx="2" cy="366"/>
                  </a:xfrm>
                  <a:prstGeom prst="line">
                    <a:avLst/>
                  </a:prstGeom>
                  <a:noFill/>
                  <a:ln w="28575">
                    <a:solidFill>
                      <a:srgbClr val="4D4D4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1182" y="1441"/>
                    <a:ext cx="62" cy="62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pic>
              <p:nvPicPr>
                <p:cNvPr id="165" name="Picture 36" descr="Rackmount_Hub01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6" y="2304"/>
                  <a:ext cx="359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54" name="그룹 60"/>
              <p:cNvGrpSpPr>
                <a:grpSpLocks/>
              </p:cNvGrpSpPr>
              <p:nvPr/>
            </p:nvGrpSpPr>
            <p:grpSpPr bwMode="auto">
              <a:xfrm rot="8962289">
                <a:off x="8879211" y="3208165"/>
                <a:ext cx="329077" cy="238418"/>
                <a:chOff x="3086100" y="2882900"/>
                <a:chExt cx="1217613" cy="782638"/>
              </a:xfrm>
            </p:grpSpPr>
            <p:sp>
              <p:nvSpPr>
                <p:cNvPr id="155" name="Freeform 1042"/>
                <p:cNvSpPr>
                  <a:spLocks/>
                </p:cNvSpPr>
                <p:nvPr/>
              </p:nvSpPr>
              <p:spPr bwMode="auto">
                <a:xfrm>
                  <a:off x="4251325" y="3270250"/>
                  <a:ext cx="52388" cy="49213"/>
                </a:xfrm>
                <a:custGeom>
                  <a:avLst/>
                  <a:gdLst>
                    <a:gd name="T0" fmla="*/ 2147483647 w 32"/>
                    <a:gd name="T1" fmla="*/ 0 h 31"/>
                    <a:gd name="T2" fmla="*/ 2147483647 w 32"/>
                    <a:gd name="T3" fmla="*/ 0 h 31"/>
                    <a:gd name="T4" fmla="*/ 2147483647 w 32"/>
                    <a:gd name="T5" fmla="*/ 2147483647 h 31"/>
                    <a:gd name="T6" fmla="*/ 2147483647 w 32"/>
                    <a:gd name="T7" fmla="*/ 2147483647 h 31"/>
                    <a:gd name="T8" fmla="*/ 2147483647 w 32"/>
                    <a:gd name="T9" fmla="*/ 2147483647 h 31"/>
                    <a:gd name="T10" fmla="*/ 2147483647 w 32"/>
                    <a:gd name="T11" fmla="*/ 2147483647 h 31"/>
                    <a:gd name="T12" fmla="*/ 2147483647 w 32"/>
                    <a:gd name="T13" fmla="*/ 2147483647 h 31"/>
                    <a:gd name="T14" fmla="*/ 2147483647 w 32"/>
                    <a:gd name="T15" fmla="*/ 2147483647 h 31"/>
                    <a:gd name="T16" fmla="*/ 2147483647 w 32"/>
                    <a:gd name="T17" fmla="*/ 2147483647 h 31"/>
                    <a:gd name="T18" fmla="*/ 2147483647 w 32"/>
                    <a:gd name="T19" fmla="*/ 2147483647 h 31"/>
                    <a:gd name="T20" fmla="*/ 2147483647 w 32"/>
                    <a:gd name="T21" fmla="*/ 2147483647 h 31"/>
                    <a:gd name="T22" fmla="*/ 2147483647 w 32"/>
                    <a:gd name="T23" fmla="*/ 2147483647 h 31"/>
                    <a:gd name="T24" fmla="*/ 2147483647 w 32"/>
                    <a:gd name="T25" fmla="*/ 2147483647 h 31"/>
                    <a:gd name="T26" fmla="*/ 2147483647 w 32"/>
                    <a:gd name="T27" fmla="*/ 2147483647 h 31"/>
                    <a:gd name="T28" fmla="*/ 2147483647 w 32"/>
                    <a:gd name="T29" fmla="*/ 2147483647 h 31"/>
                    <a:gd name="T30" fmla="*/ 2147483647 w 32"/>
                    <a:gd name="T31" fmla="*/ 2147483647 h 31"/>
                    <a:gd name="T32" fmla="*/ 0 w 32"/>
                    <a:gd name="T33" fmla="*/ 2147483647 h 31"/>
                    <a:gd name="T34" fmla="*/ 0 w 32"/>
                    <a:gd name="T35" fmla="*/ 2147483647 h 31"/>
                    <a:gd name="T36" fmla="*/ 2147483647 w 32"/>
                    <a:gd name="T37" fmla="*/ 2147483647 h 31"/>
                    <a:gd name="T38" fmla="*/ 2147483647 w 32"/>
                    <a:gd name="T39" fmla="*/ 2147483647 h 31"/>
                    <a:gd name="T40" fmla="*/ 2147483647 w 32"/>
                    <a:gd name="T41" fmla="*/ 2147483647 h 31"/>
                    <a:gd name="T42" fmla="*/ 2147483647 w 32"/>
                    <a:gd name="T43" fmla="*/ 0 h 31"/>
                    <a:gd name="T44" fmla="*/ 2147483647 w 32"/>
                    <a:gd name="T45" fmla="*/ 0 h 31"/>
                    <a:gd name="T46" fmla="*/ 2147483647 w 32"/>
                    <a:gd name="T47" fmla="*/ 0 h 3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2"/>
                    <a:gd name="T73" fmla="*/ 0 h 31"/>
                    <a:gd name="T74" fmla="*/ 32 w 32"/>
                    <a:gd name="T75" fmla="*/ 31 h 31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2" h="31">
                      <a:moveTo>
                        <a:pt x="15" y="0"/>
                      </a:moveTo>
                      <a:lnTo>
                        <a:pt x="20" y="0"/>
                      </a:lnTo>
                      <a:lnTo>
                        <a:pt x="25" y="2"/>
                      </a:lnTo>
                      <a:lnTo>
                        <a:pt x="28" y="5"/>
                      </a:lnTo>
                      <a:lnTo>
                        <a:pt x="31" y="8"/>
                      </a:lnTo>
                      <a:lnTo>
                        <a:pt x="32" y="13"/>
                      </a:lnTo>
                      <a:lnTo>
                        <a:pt x="32" y="18"/>
                      </a:lnTo>
                      <a:lnTo>
                        <a:pt x="31" y="22"/>
                      </a:lnTo>
                      <a:lnTo>
                        <a:pt x="28" y="26"/>
                      </a:lnTo>
                      <a:lnTo>
                        <a:pt x="25" y="30"/>
                      </a:lnTo>
                      <a:lnTo>
                        <a:pt x="20" y="31"/>
                      </a:lnTo>
                      <a:lnTo>
                        <a:pt x="15" y="31"/>
                      </a:lnTo>
                      <a:lnTo>
                        <a:pt x="12" y="31"/>
                      </a:lnTo>
                      <a:lnTo>
                        <a:pt x="7" y="30"/>
                      </a:lnTo>
                      <a:lnTo>
                        <a:pt x="4" y="26"/>
                      </a:lnTo>
                      <a:lnTo>
                        <a:pt x="1" y="22"/>
                      </a:lnTo>
                      <a:lnTo>
                        <a:pt x="0" y="18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5" y="3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6" name="Freeform 1043"/>
                <p:cNvSpPr>
                  <a:spLocks/>
                </p:cNvSpPr>
                <p:nvPr/>
              </p:nvSpPr>
              <p:spPr bwMode="auto">
                <a:xfrm>
                  <a:off x="4138613" y="3228975"/>
                  <a:ext cx="68263" cy="131763"/>
                </a:xfrm>
                <a:custGeom>
                  <a:avLst/>
                  <a:gdLst>
                    <a:gd name="T0" fmla="*/ 2147483647 w 39"/>
                    <a:gd name="T1" fmla="*/ 0 h 80"/>
                    <a:gd name="T2" fmla="*/ 2147483647 w 39"/>
                    <a:gd name="T3" fmla="*/ 0 h 80"/>
                    <a:gd name="T4" fmla="*/ 2147483647 w 39"/>
                    <a:gd name="T5" fmla="*/ 2147483647 h 80"/>
                    <a:gd name="T6" fmla="*/ 2147483647 w 39"/>
                    <a:gd name="T7" fmla="*/ 2147483647 h 80"/>
                    <a:gd name="T8" fmla="*/ 2147483647 w 39"/>
                    <a:gd name="T9" fmla="*/ 2147483647 h 80"/>
                    <a:gd name="T10" fmla="*/ 2147483647 w 39"/>
                    <a:gd name="T11" fmla="*/ 2147483647 h 80"/>
                    <a:gd name="T12" fmla="*/ 2147483647 w 39"/>
                    <a:gd name="T13" fmla="*/ 2147483647 h 80"/>
                    <a:gd name="T14" fmla="*/ 2147483647 w 39"/>
                    <a:gd name="T15" fmla="*/ 2147483647 h 80"/>
                    <a:gd name="T16" fmla="*/ 2147483647 w 39"/>
                    <a:gd name="T17" fmla="*/ 2147483647 h 80"/>
                    <a:gd name="T18" fmla="*/ 2147483647 w 39"/>
                    <a:gd name="T19" fmla="*/ 2147483647 h 80"/>
                    <a:gd name="T20" fmla="*/ 0 w 39"/>
                    <a:gd name="T21" fmla="*/ 2147483647 h 80"/>
                    <a:gd name="T22" fmla="*/ 0 w 39"/>
                    <a:gd name="T23" fmla="*/ 2147483647 h 80"/>
                    <a:gd name="T24" fmla="*/ 2147483647 w 39"/>
                    <a:gd name="T25" fmla="*/ 2147483647 h 80"/>
                    <a:gd name="T26" fmla="*/ 2147483647 w 39"/>
                    <a:gd name="T27" fmla="*/ 2147483647 h 80"/>
                    <a:gd name="T28" fmla="*/ 2147483647 w 39"/>
                    <a:gd name="T29" fmla="*/ 2147483647 h 80"/>
                    <a:gd name="T30" fmla="*/ 2147483647 w 39"/>
                    <a:gd name="T31" fmla="*/ 2147483647 h 80"/>
                    <a:gd name="T32" fmla="*/ 2147483647 w 39"/>
                    <a:gd name="T33" fmla="*/ 2147483647 h 80"/>
                    <a:gd name="T34" fmla="*/ 2147483647 w 39"/>
                    <a:gd name="T35" fmla="*/ 2147483647 h 80"/>
                    <a:gd name="T36" fmla="*/ 2147483647 w 39"/>
                    <a:gd name="T37" fmla="*/ 2147483647 h 80"/>
                    <a:gd name="T38" fmla="*/ 2147483647 w 39"/>
                    <a:gd name="T39" fmla="*/ 2147483647 h 80"/>
                    <a:gd name="T40" fmla="*/ 2147483647 w 39"/>
                    <a:gd name="T41" fmla="*/ 2147483647 h 80"/>
                    <a:gd name="T42" fmla="*/ 2147483647 w 39"/>
                    <a:gd name="T43" fmla="*/ 2147483647 h 80"/>
                    <a:gd name="T44" fmla="*/ 2147483647 w 39"/>
                    <a:gd name="T45" fmla="*/ 2147483647 h 80"/>
                    <a:gd name="T46" fmla="*/ 2147483647 w 39"/>
                    <a:gd name="T47" fmla="*/ 2147483647 h 80"/>
                    <a:gd name="T48" fmla="*/ 2147483647 w 39"/>
                    <a:gd name="T49" fmla="*/ 2147483647 h 80"/>
                    <a:gd name="T50" fmla="*/ 2147483647 w 39"/>
                    <a:gd name="T51" fmla="*/ 2147483647 h 80"/>
                    <a:gd name="T52" fmla="*/ 2147483647 w 39"/>
                    <a:gd name="T53" fmla="*/ 2147483647 h 80"/>
                    <a:gd name="T54" fmla="*/ 2147483647 w 39"/>
                    <a:gd name="T55" fmla="*/ 2147483647 h 80"/>
                    <a:gd name="T56" fmla="*/ 2147483647 w 39"/>
                    <a:gd name="T57" fmla="*/ 2147483647 h 80"/>
                    <a:gd name="T58" fmla="*/ 2147483647 w 39"/>
                    <a:gd name="T59" fmla="*/ 2147483647 h 80"/>
                    <a:gd name="T60" fmla="*/ 2147483647 w 39"/>
                    <a:gd name="T61" fmla="*/ 2147483647 h 80"/>
                    <a:gd name="T62" fmla="*/ 2147483647 w 39"/>
                    <a:gd name="T63" fmla="*/ 2147483647 h 80"/>
                    <a:gd name="T64" fmla="*/ 2147483647 w 39"/>
                    <a:gd name="T65" fmla="*/ 2147483647 h 80"/>
                    <a:gd name="T66" fmla="*/ 2147483647 w 39"/>
                    <a:gd name="T67" fmla="*/ 2147483647 h 80"/>
                    <a:gd name="T68" fmla="*/ 2147483647 w 39"/>
                    <a:gd name="T69" fmla="*/ 2147483647 h 80"/>
                    <a:gd name="T70" fmla="*/ 2147483647 w 39"/>
                    <a:gd name="T71" fmla="*/ 2147483647 h 80"/>
                    <a:gd name="T72" fmla="*/ 2147483647 w 39"/>
                    <a:gd name="T73" fmla="*/ 2147483647 h 80"/>
                    <a:gd name="T74" fmla="*/ 2147483647 w 39"/>
                    <a:gd name="T75" fmla="*/ 0 h 80"/>
                    <a:gd name="T76" fmla="*/ 2147483647 w 39"/>
                    <a:gd name="T77" fmla="*/ 0 h 80"/>
                    <a:gd name="T78" fmla="*/ 2147483647 w 39"/>
                    <a:gd name="T79" fmla="*/ 0 h 80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39"/>
                    <a:gd name="T121" fmla="*/ 0 h 80"/>
                    <a:gd name="T122" fmla="*/ 39 w 39"/>
                    <a:gd name="T123" fmla="*/ 80 h 80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39" h="80">
                      <a:moveTo>
                        <a:pt x="34" y="0"/>
                      </a:moveTo>
                      <a:lnTo>
                        <a:pt x="33" y="0"/>
                      </a:lnTo>
                      <a:lnTo>
                        <a:pt x="29" y="1"/>
                      </a:lnTo>
                      <a:lnTo>
                        <a:pt x="26" y="4"/>
                      </a:lnTo>
                      <a:lnTo>
                        <a:pt x="22" y="6"/>
                      </a:lnTo>
                      <a:lnTo>
                        <a:pt x="16" y="10"/>
                      </a:lnTo>
                      <a:lnTo>
                        <a:pt x="13" y="14"/>
                      </a:lnTo>
                      <a:lnTo>
                        <a:pt x="8" y="19"/>
                      </a:lnTo>
                      <a:lnTo>
                        <a:pt x="5" y="25"/>
                      </a:lnTo>
                      <a:lnTo>
                        <a:pt x="1" y="31"/>
                      </a:lnTo>
                      <a:lnTo>
                        <a:pt x="0" y="37"/>
                      </a:lnTo>
                      <a:lnTo>
                        <a:pt x="0" y="43"/>
                      </a:lnTo>
                      <a:lnTo>
                        <a:pt x="2" y="50"/>
                      </a:lnTo>
                      <a:lnTo>
                        <a:pt x="3" y="54"/>
                      </a:lnTo>
                      <a:lnTo>
                        <a:pt x="7" y="57"/>
                      </a:lnTo>
                      <a:lnTo>
                        <a:pt x="11" y="61"/>
                      </a:lnTo>
                      <a:lnTo>
                        <a:pt x="15" y="65"/>
                      </a:lnTo>
                      <a:lnTo>
                        <a:pt x="19" y="69"/>
                      </a:lnTo>
                      <a:lnTo>
                        <a:pt x="25" y="71"/>
                      </a:lnTo>
                      <a:lnTo>
                        <a:pt x="28" y="74"/>
                      </a:lnTo>
                      <a:lnTo>
                        <a:pt x="32" y="76"/>
                      </a:lnTo>
                      <a:lnTo>
                        <a:pt x="35" y="78"/>
                      </a:lnTo>
                      <a:lnTo>
                        <a:pt x="39" y="80"/>
                      </a:lnTo>
                      <a:lnTo>
                        <a:pt x="38" y="78"/>
                      </a:lnTo>
                      <a:lnTo>
                        <a:pt x="37" y="75"/>
                      </a:lnTo>
                      <a:lnTo>
                        <a:pt x="32" y="70"/>
                      </a:lnTo>
                      <a:lnTo>
                        <a:pt x="28" y="64"/>
                      </a:lnTo>
                      <a:lnTo>
                        <a:pt x="25" y="57"/>
                      </a:lnTo>
                      <a:lnTo>
                        <a:pt x="21" y="50"/>
                      </a:lnTo>
                      <a:lnTo>
                        <a:pt x="20" y="43"/>
                      </a:lnTo>
                      <a:lnTo>
                        <a:pt x="21" y="37"/>
                      </a:lnTo>
                      <a:lnTo>
                        <a:pt x="22" y="30"/>
                      </a:lnTo>
                      <a:lnTo>
                        <a:pt x="25" y="24"/>
                      </a:lnTo>
                      <a:lnTo>
                        <a:pt x="26" y="18"/>
                      </a:lnTo>
                      <a:lnTo>
                        <a:pt x="29" y="12"/>
                      </a:lnTo>
                      <a:lnTo>
                        <a:pt x="31" y="6"/>
                      </a:lnTo>
                      <a:lnTo>
                        <a:pt x="33" y="3"/>
                      </a:lnTo>
                      <a:lnTo>
                        <a:pt x="33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7" name="Freeform 1044"/>
                <p:cNvSpPr>
                  <a:spLocks/>
                </p:cNvSpPr>
                <p:nvPr/>
              </p:nvSpPr>
              <p:spPr bwMode="auto">
                <a:xfrm>
                  <a:off x="3935413" y="3163888"/>
                  <a:ext cx="103188" cy="261938"/>
                </a:xfrm>
                <a:custGeom>
                  <a:avLst/>
                  <a:gdLst>
                    <a:gd name="T0" fmla="*/ 2147483647 w 61"/>
                    <a:gd name="T1" fmla="*/ 2147483647 h 157"/>
                    <a:gd name="T2" fmla="*/ 2147483647 w 61"/>
                    <a:gd name="T3" fmla="*/ 2147483647 h 157"/>
                    <a:gd name="T4" fmla="*/ 2147483647 w 61"/>
                    <a:gd name="T5" fmla="*/ 2147483647 h 157"/>
                    <a:gd name="T6" fmla="*/ 2147483647 w 61"/>
                    <a:gd name="T7" fmla="*/ 2147483647 h 157"/>
                    <a:gd name="T8" fmla="*/ 2147483647 w 61"/>
                    <a:gd name="T9" fmla="*/ 2147483647 h 157"/>
                    <a:gd name="T10" fmla="*/ 2147483647 w 61"/>
                    <a:gd name="T11" fmla="*/ 2147483647 h 157"/>
                    <a:gd name="T12" fmla="*/ 2147483647 w 61"/>
                    <a:gd name="T13" fmla="*/ 2147483647 h 157"/>
                    <a:gd name="T14" fmla="*/ 2147483647 w 61"/>
                    <a:gd name="T15" fmla="*/ 2147483647 h 157"/>
                    <a:gd name="T16" fmla="*/ 0 w 61"/>
                    <a:gd name="T17" fmla="*/ 2147483647 h 157"/>
                    <a:gd name="T18" fmla="*/ 2147483647 w 61"/>
                    <a:gd name="T19" fmla="*/ 2147483647 h 157"/>
                    <a:gd name="T20" fmla="*/ 2147483647 w 61"/>
                    <a:gd name="T21" fmla="*/ 2147483647 h 157"/>
                    <a:gd name="T22" fmla="*/ 2147483647 w 61"/>
                    <a:gd name="T23" fmla="*/ 2147483647 h 157"/>
                    <a:gd name="T24" fmla="*/ 2147483647 w 61"/>
                    <a:gd name="T25" fmla="*/ 2147483647 h 157"/>
                    <a:gd name="T26" fmla="*/ 2147483647 w 61"/>
                    <a:gd name="T27" fmla="*/ 2147483647 h 157"/>
                    <a:gd name="T28" fmla="*/ 2147483647 w 61"/>
                    <a:gd name="T29" fmla="*/ 2147483647 h 157"/>
                    <a:gd name="T30" fmla="*/ 2147483647 w 61"/>
                    <a:gd name="T31" fmla="*/ 2147483647 h 157"/>
                    <a:gd name="T32" fmla="*/ 2147483647 w 61"/>
                    <a:gd name="T33" fmla="*/ 2147483647 h 157"/>
                    <a:gd name="T34" fmla="*/ 2147483647 w 61"/>
                    <a:gd name="T35" fmla="*/ 2147483647 h 157"/>
                    <a:gd name="T36" fmla="*/ 2147483647 w 61"/>
                    <a:gd name="T37" fmla="*/ 2147483647 h 157"/>
                    <a:gd name="T38" fmla="*/ 2147483647 w 61"/>
                    <a:gd name="T39" fmla="*/ 2147483647 h 157"/>
                    <a:gd name="T40" fmla="*/ 2147483647 w 61"/>
                    <a:gd name="T41" fmla="*/ 2147483647 h 157"/>
                    <a:gd name="T42" fmla="*/ 2147483647 w 61"/>
                    <a:gd name="T43" fmla="*/ 2147483647 h 157"/>
                    <a:gd name="T44" fmla="*/ 2147483647 w 61"/>
                    <a:gd name="T45" fmla="*/ 2147483647 h 157"/>
                    <a:gd name="T46" fmla="*/ 2147483647 w 61"/>
                    <a:gd name="T47" fmla="*/ 2147483647 h 157"/>
                    <a:gd name="T48" fmla="*/ 2147483647 w 61"/>
                    <a:gd name="T49" fmla="*/ 2147483647 h 157"/>
                    <a:gd name="T50" fmla="*/ 2147483647 w 61"/>
                    <a:gd name="T51" fmla="*/ 2147483647 h 157"/>
                    <a:gd name="T52" fmla="*/ 2147483647 w 61"/>
                    <a:gd name="T53" fmla="*/ 2147483647 h 157"/>
                    <a:gd name="T54" fmla="*/ 2147483647 w 61"/>
                    <a:gd name="T55" fmla="*/ 2147483647 h 157"/>
                    <a:gd name="T56" fmla="*/ 2147483647 w 61"/>
                    <a:gd name="T57" fmla="*/ 2147483647 h 157"/>
                    <a:gd name="T58" fmla="*/ 2147483647 w 61"/>
                    <a:gd name="T59" fmla="*/ 2147483647 h 157"/>
                    <a:gd name="T60" fmla="*/ 2147483647 w 61"/>
                    <a:gd name="T61" fmla="*/ 2147483647 h 157"/>
                    <a:gd name="T62" fmla="*/ 2147483647 w 61"/>
                    <a:gd name="T63" fmla="*/ 0 h 15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61"/>
                    <a:gd name="T97" fmla="*/ 0 h 157"/>
                    <a:gd name="T98" fmla="*/ 61 w 61"/>
                    <a:gd name="T99" fmla="*/ 157 h 157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61" h="157">
                      <a:moveTo>
                        <a:pt x="52" y="0"/>
                      </a:moveTo>
                      <a:lnTo>
                        <a:pt x="51" y="1"/>
                      </a:lnTo>
                      <a:lnTo>
                        <a:pt x="48" y="4"/>
                      </a:lnTo>
                      <a:lnTo>
                        <a:pt x="42" y="7"/>
                      </a:lnTo>
                      <a:lnTo>
                        <a:pt x="36" y="13"/>
                      </a:lnTo>
                      <a:lnTo>
                        <a:pt x="31" y="17"/>
                      </a:lnTo>
                      <a:lnTo>
                        <a:pt x="29" y="20"/>
                      </a:lnTo>
                      <a:lnTo>
                        <a:pt x="24" y="25"/>
                      </a:lnTo>
                      <a:lnTo>
                        <a:pt x="20" y="30"/>
                      </a:lnTo>
                      <a:lnTo>
                        <a:pt x="17" y="33"/>
                      </a:lnTo>
                      <a:lnTo>
                        <a:pt x="13" y="39"/>
                      </a:lnTo>
                      <a:lnTo>
                        <a:pt x="11" y="44"/>
                      </a:lnTo>
                      <a:lnTo>
                        <a:pt x="8" y="50"/>
                      </a:lnTo>
                      <a:lnTo>
                        <a:pt x="5" y="55"/>
                      </a:lnTo>
                      <a:lnTo>
                        <a:pt x="2" y="61"/>
                      </a:lnTo>
                      <a:lnTo>
                        <a:pt x="1" y="66"/>
                      </a:lnTo>
                      <a:lnTo>
                        <a:pt x="1" y="74"/>
                      </a:lnTo>
                      <a:lnTo>
                        <a:pt x="0" y="80"/>
                      </a:lnTo>
                      <a:lnTo>
                        <a:pt x="1" y="85"/>
                      </a:lnTo>
                      <a:lnTo>
                        <a:pt x="2" y="93"/>
                      </a:lnTo>
                      <a:lnTo>
                        <a:pt x="5" y="100"/>
                      </a:lnTo>
                      <a:lnTo>
                        <a:pt x="7" y="106"/>
                      </a:lnTo>
                      <a:lnTo>
                        <a:pt x="12" y="113"/>
                      </a:lnTo>
                      <a:lnTo>
                        <a:pt x="16" y="120"/>
                      </a:lnTo>
                      <a:lnTo>
                        <a:pt x="23" y="127"/>
                      </a:lnTo>
                      <a:lnTo>
                        <a:pt x="26" y="131"/>
                      </a:lnTo>
                      <a:lnTo>
                        <a:pt x="30" y="134"/>
                      </a:lnTo>
                      <a:lnTo>
                        <a:pt x="34" y="138"/>
                      </a:lnTo>
                      <a:lnTo>
                        <a:pt x="39" y="141"/>
                      </a:lnTo>
                      <a:lnTo>
                        <a:pt x="43" y="145"/>
                      </a:lnTo>
                      <a:lnTo>
                        <a:pt x="49" y="149"/>
                      </a:lnTo>
                      <a:lnTo>
                        <a:pt x="55" y="153"/>
                      </a:lnTo>
                      <a:lnTo>
                        <a:pt x="61" y="157"/>
                      </a:lnTo>
                      <a:lnTo>
                        <a:pt x="61" y="155"/>
                      </a:lnTo>
                      <a:lnTo>
                        <a:pt x="59" y="154"/>
                      </a:lnTo>
                      <a:lnTo>
                        <a:pt x="56" y="151"/>
                      </a:lnTo>
                      <a:lnTo>
                        <a:pt x="55" y="147"/>
                      </a:lnTo>
                      <a:lnTo>
                        <a:pt x="51" y="142"/>
                      </a:lnTo>
                      <a:lnTo>
                        <a:pt x="48" y="138"/>
                      </a:lnTo>
                      <a:lnTo>
                        <a:pt x="44" y="132"/>
                      </a:lnTo>
                      <a:lnTo>
                        <a:pt x="40" y="126"/>
                      </a:lnTo>
                      <a:lnTo>
                        <a:pt x="37" y="119"/>
                      </a:lnTo>
                      <a:lnTo>
                        <a:pt x="33" y="112"/>
                      </a:lnTo>
                      <a:lnTo>
                        <a:pt x="30" y="104"/>
                      </a:lnTo>
                      <a:lnTo>
                        <a:pt x="27" y="97"/>
                      </a:lnTo>
                      <a:lnTo>
                        <a:pt x="25" y="90"/>
                      </a:lnTo>
                      <a:lnTo>
                        <a:pt x="24" y="84"/>
                      </a:lnTo>
                      <a:lnTo>
                        <a:pt x="24" y="77"/>
                      </a:lnTo>
                      <a:lnTo>
                        <a:pt x="25" y="71"/>
                      </a:lnTo>
                      <a:lnTo>
                        <a:pt x="26" y="65"/>
                      </a:lnTo>
                      <a:lnTo>
                        <a:pt x="29" y="59"/>
                      </a:lnTo>
                      <a:lnTo>
                        <a:pt x="30" y="53"/>
                      </a:lnTo>
                      <a:lnTo>
                        <a:pt x="32" y="48"/>
                      </a:lnTo>
                      <a:lnTo>
                        <a:pt x="34" y="40"/>
                      </a:lnTo>
                      <a:lnTo>
                        <a:pt x="37" y="34"/>
                      </a:lnTo>
                      <a:lnTo>
                        <a:pt x="39" y="29"/>
                      </a:lnTo>
                      <a:lnTo>
                        <a:pt x="42" y="24"/>
                      </a:lnTo>
                      <a:lnTo>
                        <a:pt x="43" y="18"/>
                      </a:lnTo>
                      <a:lnTo>
                        <a:pt x="45" y="14"/>
                      </a:lnTo>
                      <a:lnTo>
                        <a:pt x="48" y="10"/>
                      </a:lnTo>
                      <a:lnTo>
                        <a:pt x="49" y="7"/>
                      </a:lnTo>
                      <a:lnTo>
                        <a:pt x="51" y="1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8" name="Freeform 1045"/>
                <p:cNvSpPr>
                  <a:spLocks/>
                </p:cNvSpPr>
                <p:nvPr/>
              </p:nvSpPr>
              <p:spPr bwMode="auto">
                <a:xfrm>
                  <a:off x="3829050" y="3122613"/>
                  <a:ext cx="138113" cy="339725"/>
                </a:xfrm>
                <a:custGeom>
                  <a:avLst/>
                  <a:gdLst>
                    <a:gd name="T0" fmla="*/ 2147483647 w 80"/>
                    <a:gd name="T1" fmla="*/ 2147483647 h 201"/>
                    <a:gd name="T2" fmla="*/ 2147483647 w 80"/>
                    <a:gd name="T3" fmla="*/ 2147483647 h 201"/>
                    <a:gd name="T4" fmla="*/ 2147483647 w 80"/>
                    <a:gd name="T5" fmla="*/ 2147483647 h 201"/>
                    <a:gd name="T6" fmla="*/ 2147483647 w 80"/>
                    <a:gd name="T7" fmla="*/ 2147483647 h 201"/>
                    <a:gd name="T8" fmla="*/ 2147483647 w 80"/>
                    <a:gd name="T9" fmla="*/ 2147483647 h 201"/>
                    <a:gd name="T10" fmla="*/ 2147483647 w 80"/>
                    <a:gd name="T11" fmla="*/ 2147483647 h 201"/>
                    <a:gd name="T12" fmla="*/ 2147483647 w 80"/>
                    <a:gd name="T13" fmla="*/ 2147483647 h 201"/>
                    <a:gd name="T14" fmla="*/ 2147483647 w 80"/>
                    <a:gd name="T15" fmla="*/ 2147483647 h 201"/>
                    <a:gd name="T16" fmla="*/ 2147483647 w 80"/>
                    <a:gd name="T17" fmla="*/ 2147483647 h 201"/>
                    <a:gd name="T18" fmla="*/ 0 w 80"/>
                    <a:gd name="T19" fmla="*/ 2147483647 h 201"/>
                    <a:gd name="T20" fmla="*/ 0 w 80"/>
                    <a:gd name="T21" fmla="*/ 2147483647 h 201"/>
                    <a:gd name="T22" fmla="*/ 2147483647 w 80"/>
                    <a:gd name="T23" fmla="*/ 2147483647 h 201"/>
                    <a:gd name="T24" fmla="*/ 2147483647 w 80"/>
                    <a:gd name="T25" fmla="*/ 2147483647 h 201"/>
                    <a:gd name="T26" fmla="*/ 2147483647 w 80"/>
                    <a:gd name="T27" fmla="*/ 2147483647 h 201"/>
                    <a:gd name="T28" fmla="*/ 2147483647 w 80"/>
                    <a:gd name="T29" fmla="*/ 2147483647 h 201"/>
                    <a:gd name="T30" fmla="*/ 2147483647 w 80"/>
                    <a:gd name="T31" fmla="*/ 2147483647 h 201"/>
                    <a:gd name="T32" fmla="*/ 2147483647 w 80"/>
                    <a:gd name="T33" fmla="*/ 2147483647 h 201"/>
                    <a:gd name="T34" fmla="*/ 2147483647 w 80"/>
                    <a:gd name="T35" fmla="*/ 2147483647 h 201"/>
                    <a:gd name="T36" fmla="*/ 2147483647 w 80"/>
                    <a:gd name="T37" fmla="*/ 2147483647 h 201"/>
                    <a:gd name="T38" fmla="*/ 2147483647 w 80"/>
                    <a:gd name="T39" fmla="*/ 2147483647 h 201"/>
                    <a:gd name="T40" fmla="*/ 2147483647 w 80"/>
                    <a:gd name="T41" fmla="*/ 2147483647 h 201"/>
                    <a:gd name="T42" fmla="*/ 2147483647 w 80"/>
                    <a:gd name="T43" fmla="*/ 2147483647 h 201"/>
                    <a:gd name="T44" fmla="*/ 2147483647 w 80"/>
                    <a:gd name="T45" fmla="*/ 2147483647 h 201"/>
                    <a:gd name="T46" fmla="*/ 2147483647 w 80"/>
                    <a:gd name="T47" fmla="*/ 2147483647 h 201"/>
                    <a:gd name="T48" fmla="*/ 2147483647 w 80"/>
                    <a:gd name="T49" fmla="*/ 2147483647 h 201"/>
                    <a:gd name="T50" fmla="*/ 2147483647 w 80"/>
                    <a:gd name="T51" fmla="*/ 2147483647 h 201"/>
                    <a:gd name="T52" fmla="*/ 2147483647 w 80"/>
                    <a:gd name="T53" fmla="*/ 2147483647 h 201"/>
                    <a:gd name="T54" fmla="*/ 2147483647 w 80"/>
                    <a:gd name="T55" fmla="*/ 2147483647 h 201"/>
                    <a:gd name="T56" fmla="*/ 2147483647 w 80"/>
                    <a:gd name="T57" fmla="*/ 2147483647 h 201"/>
                    <a:gd name="T58" fmla="*/ 2147483647 w 80"/>
                    <a:gd name="T59" fmla="*/ 2147483647 h 201"/>
                    <a:gd name="T60" fmla="*/ 2147483647 w 80"/>
                    <a:gd name="T61" fmla="*/ 2147483647 h 201"/>
                    <a:gd name="T62" fmla="*/ 2147483647 w 80"/>
                    <a:gd name="T63" fmla="*/ 2147483647 h 201"/>
                    <a:gd name="T64" fmla="*/ 2147483647 w 80"/>
                    <a:gd name="T65" fmla="*/ 2147483647 h 201"/>
                    <a:gd name="T66" fmla="*/ 2147483647 w 80"/>
                    <a:gd name="T67" fmla="*/ 2147483647 h 201"/>
                    <a:gd name="T68" fmla="*/ 2147483647 w 80"/>
                    <a:gd name="T69" fmla="*/ 2147483647 h 201"/>
                    <a:gd name="T70" fmla="*/ 2147483647 w 80"/>
                    <a:gd name="T71" fmla="*/ 2147483647 h 201"/>
                    <a:gd name="T72" fmla="*/ 2147483647 w 80"/>
                    <a:gd name="T73" fmla="*/ 2147483647 h 201"/>
                    <a:gd name="T74" fmla="*/ 2147483647 w 80"/>
                    <a:gd name="T75" fmla="*/ 2147483647 h 201"/>
                    <a:gd name="T76" fmla="*/ 2147483647 w 80"/>
                    <a:gd name="T77" fmla="*/ 2147483647 h 201"/>
                    <a:gd name="T78" fmla="*/ 2147483647 w 80"/>
                    <a:gd name="T79" fmla="*/ 2147483647 h 201"/>
                    <a:gd name="T80" fmla="*/ 2147483647 w 80"/>
                    <a:gd name="T81" fmla="*/ 2147483647 h 201"/>
                    <a:gd name="T82" fmla="*/ 2147483647 w 80"/>
                    <a:gd name="T83" fmla="*/ 2147483647 h 201"/>
                    <a:gd name="T84" fmla="*/ 2147483647 w 80"/>
                    <a:gd name="T85" fmla="*/ 2147483647 h 201"/>
                    <a:gd name="T86" fmla="*/ 2147483647 w 80"/>
                    <a:gd name="T87" fmla="*/ 2147483647 h 201"/>
                    <a:gd name="T88" fmla="*/ 2147483647 w 80"/>
                    <a:gd name="T89" fmla="*/ 0 h 201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80"/>
                    <a:gd name="T136" fmla="*/ 0 h 201"/>
                    <a:gd name="T137" fmla="*/ 80 w 80"/>
                    <a:gd name="T138" fmla="*/ 201 h 201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80" h="201">
                      <a:moveTo>
                        <a:pt x="64" y="0"/>
                      </a:moveTo>
                      <a:lnTo>
                        <a:pt x="58" y="3"/>
                      </a:lnTo>
                      <a:lnTo>
                        <a:pt x="55" y="5"/>
                      </a:lnTo>
                      <a:lnTo>
                        <a:pt x="51" y="9"/>
                      </a:lnTo>
                      <a:lnTo>
                        <a:pt x="48" y="13"/>
                      </a:lnTo>
                      <a:lnTo>
                        <a:pt x="44" y="16"/>
                      </a:lnTo>
                      <a:lnTo>
                        <a:pt x="39" y="21"/>
                      </a:lnTo>
                      <a:lnTo>
                        <a:pt x="35" y="26"/>
                      </a:lnTo>
                      <a:lnTo>
                        <a:pt x="30" y="30"/>
                      </a:lnTo>
                      <a:lnTo>
                        <a:pt x="25" y="36"/>
                      </a:lnTo>
                      <a:lnTo>
                        <a:pt x="20" y="42"/>
                      </a:lnTo>
                      <a:lnTo>
                        <a:pt x="17" y="48"/>
                      </a:lnTo>
                      <a:lnTo>
                        <a:pt x="12" y="55"/>
                      </a:lnTo>
                      <a:lnTo>
                        <a:pt x="10" y="62"/>
                      </a:lnTo>
                      <a:lnTo>
                        <a:pt x="5" y="70"/>
                      </a:lnTo>
                      <a:lnTo>
                        <a:pt x="4" y="78"/>
                      </a:lnTo>
                      <a:lnTo>
                        <a:pt x="3" y="80"/>
                      </a:lnTo>
                      <a:lnTo>
                        <a:pt x="1" y="85"/>
                      </a:lnTo>
                      <a:lnTo>
                        <a:pt x="0" y="88"/>
                      </a:lnTo>
                      <a:lnTo>
                        <a:pt x="0" y="93"/>
                      </a:lnTo>
                      <a:lnTo>
                        <a:pt x="0" y="97"/>
                      </a:lnTo>
                      <a:lnTo>
                        <a:pt x="0" y="102"/>
                      </a:lnTo>
                      <a:lnTo>
                        <a:pt x="0" y="105"/>
                      </a:lnTo>
                      <a:lnTo>
                        <a:pt x="1" y="110"/>
                      </a:lnTo>
                      <a:lnTo>
                        <a:pt x="1" y="113"/>
                      </a:lnTo>
                      <a:lnTo>
                        <a:pt x="3" y="118"/>
                      </a:lnTo>
                      <a:lnTo>
                        <a:pt x="4" y="123"/>
                      </a:lnTo>
                      <a:lnTo>
                        <a:pt x="6" y="128"/>
                      </a:lnTo>
                      <a:lnTo>
                        <a:pt x="7" y="131"/>
                      </a:lnTo>
                      <a:lnTo>
                        <a:pt x="10" y="136"/>
                      </a:lnTo>
                      <a:lnTo>
                        <a:pt x="12" y="141"/>
                      </a:lnTo>
                      <a:lnTo>
                        <a:pt x="16" y="145"/>
                      </a:lnTo>
                      <a:lnTo>
                        <a:pt x="18" y="149"/>
                      </a:lnTo>
                      <a:lnTo>
                        <a:pt x="22" y="154"/>
                      </a:lnTo>
                      <a:lnTo>
                        <a:pt x="26" y="158"/>
                      </a:lnTo>
                      <a:lnTo>
                        <a:pt x="31" y="163"/>
                      </a:lnTo>
                      <a:lnTo>
                        <a:pt x="35" y="168"/>
                      </a:lnTo>
                      <a:lnTo>
                        <a:pt x="39" y="173"/>
                      </a:lnTo>
                      <a:lnTo>
                        <a:pt x="45" y="177"/>
                      </a:lnTo>
                      <a:lnTo>
                        <a:pt x="51" y="182"/>
                      </a:lnTo>
                      <a:lnTo>
                        <a:pt x="57" y="186"/>
                      </a:lnTo>
                      <a:lnTo>
                        <a:pt x="64" y="192"/>
                      </a:lnTo>
                      <a:lnTo>
                        <a:pt x="73" y="196"/>
                      </a:lnTo>
                      <a:lnTo>
                        <a:pt x="80" y="201"/>
                      </a:lnTo>
                      <a:lnTo>
                        <a:pt x="79" y="199"/>
                      </a:lnTo>
                      <a:lnTo>
                        <a:pt x="77" y="198"/>
                      </a:lnTo>
                      <a:lnTo>
                        <a:pt x="75" y="194"/>
                      </a:lnTo>
                      <a:lnTo>
                        <a:pt x="73" y="189"/>
                      </a:lnTo>
                      <a:lnTo>
                        <a:pt x="68" y="183"/>
                      </a:lnTo>
                      <a:lnTo>
                        <a:pt x="64" y="177"/>
                      </a:lnTo>
                      <a:lnTo>
                        <a:pt x="58" y="170"/>
                      </a:lnTo>
                      <a:lnTo>
                        <a:pt x="55" y="163"/>
                      </a:lnTo>
                      <a:lnTo>
                        <a:pt x="52" y="158"/>
                      </a:lnTo>
                      <a:lnTo>
                        <a:pt x="50" y="154"/>
                      </a:lnTo>
                      <a:lnTo>
                        <a:pt x="48" y="150"/>
                      </a:lnTo>
                      <a:lnTo>
                        <a:pt x="45" y="145"/>
                      </a:lnTo>
                      <a:lnTo>
                        <a:pt x="43" y="141"/>
                      </a:lnTo>
                      <a:lnTo>
                        <a:pt x="41" y="137"/>
                      </a:lnTo>
                      <a:lnTo>
                        <a:pt x="39" y="132"/>
                      </a:lnTo>
                      <a:lnTo>
                        <a:pt x="38" y="128"/>
                      </a:lnTo>
                      <a:lnTo>
                        <a:pt x="36" y="123"/>
                      </a:lnTo>
                      <a:lnTo>
                        <a:pt x="33" y="118"/>
                      </a:lnTo>
                      <a:lnTo>
                        <a:pt x="32" y="113"/>
                      </a:lnTo>
                      <a:lnTo>
                        <a:pt x="31" y="110"/>
                      </a:lnTo>
                      <a:lnTo>
                        <a:pt x="30" y="105"/>
                      </a:lnTo>
                      <a:lnTo>
                        <a:pt x="30" y="102"/>
                      </a:lnTo>
                      <a:lnTo>
                        <a:pt x="30" y="97"/>
                      </a:lnTo>
                      <a:lnTo>
                        <a:pt x="30" y="93"/>
                      </a:lnTo>
                      <a:lnTo>
                        <a:pt x="30" y="86"/>
                      </a:lnTo>
                      <a:lnTo>
                        <a:pt x="31" y="79"/>
                      </a:lnTo>
                      <a:lnTo>
                        <a:pt x="31" y="75"/>
                      </a:lnTo>
                      <a:lnTo>
                        <a:pt x="32" y="72"/>
                      </a:lnTo>
                      <a:lnTo>
                        <a:pt x="33" y="67"/>
                      </a:lnTo>
                      <a:lnTo>
                        <a:pt x="35" y="65"/>
                      </a:lnTo>
                      <a:lnTo>
                        <a:pt x="36" y="60"/>
                      </a:lnTo>
                      <a:lnTo>
                        <a:pt x="37" y="56"/>
                      </a:lnTo>
                      <a:lnTo>
                        <a:pt x="38" y="52"/>
                      </a:lnTo>
                      <a:lnTo>
                        <a:pt x="41" y="48"/>
                      </a:lnTo>
                      <a:lnTo>
                        <a:pt x="42" y="45"/>
                      </a:lnTo>
                      <a:lnTo>
                        <a:pt x="43" y="40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26"/>
                      </a:lnTo>
                      <a:lnTo>
                        <a:pt x="54" y="20"/>
                      </a:lnTo>
                      <a:lnTo>
                        <a:pt x="56" y="14"/>
                      </a:lnTo>
                      <a:lnTo>
                        <a:pt x="60" y="9"/>
                      </a:lnTo>
                      <a:lnTo>
                        <a:pt x="62" y="4"/>
                      </a:lnTo>
                      <a:lnTo>
                        <a:pt x="64" y="1"/>
                      </a:lnTo>
                      <a:lnTo>
                        <a:pt x="6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59" name="Freeform 1046"/>
                <p:cNvSpPr>
                  <a:spLocks/>
                </p:cNvSpPr>
                <p:nvPr/>
              </p:nvSpPr>
              <p:spPr bwMode="auto">
                <a:xfrm>
                  <a:off x="3686175" y="3079750"/>
                  <a:ext cx="174625" cy="398463"/>
                </a:xfrm>
                <a:custGeom>
                  <a:avLst/>
                  <a:gdLst>
                    <a:gd name="T0" fmla="*/ 2147483647 w 101"/>
                    <a:gd name="T1" fmla="*/ 2147483647 h 234"/>
                    <a:gd name="T2" fmla="*/ 2147483647 w 101"/>
                    <a:gd name="T3" fmla="*/ 2147483647 h 234"/>
                    <a:gd name="T4" fmla="*/ 2147483647 w 101"/>
                    <a:gd name="T5" fmla="*/ 2147483647 h 234"/>
                    <a:gd name="T6" fmla="*/ 2147483647 w 101"/>
                    <a:gd name="T7" fmla="*/ 2147483647 h 234"/>
                    <a:gd name="T8" fmla="*/ 2147483647 w 101"/>
                    <a:gd name="T9" fmla="*/ 2147483647 h 234"/>
                    <a:gd name="T10" fmla="*/ 2147483647 w 101"/>
                    <a:gd name="T11" fmla="*/ 2147483647 h 234"/>
                    <a:gd name="T12" fmla="*/ 2147483647 w 101"/>
                    <a:gd name="T13" fmla="*/ 2147483647 h 234"/>
                    <a:gd name="T14" fmla="*/ 2147483647 w 101"/>
                    <a:gd name="T15" fmla="*/ 2147483647 h 234"/>
                    <a:gd name="T16" fmla="*/ 2147483647 w 101"/>
                    <a:gd name="T17" fmla="*/ 2147483647 h 234"/>
                    <a:gd name="T18" fmla="*/ 2147483647 w 101"/>
                    <a:gd name="T19" fmla="*/ 2147483647 h 234"/>
                    <a:gd name="T20" fmla="*/ 2147483647 w 101"/>
                    <a:gd name="T21" fmla="*/ 2147483647 h 234"/>
                    <a:gd name="T22" fmla="*/ 2147483647 w 101"/>
                    <a:gd name="T23" fmla="*/ 2147483647 h 234"/>
                    <a:gd name="T24" fmla="*/ 0 w 101"/>
                    <a:gd name="T25" fmla="*/ 2147483647 h 234"/>
                    <a:gd name="T26" fmla="*/ 2147483647 w 101"/>
                    <a:gd name="T27" fmla="*/ 2147483647 h 234"/>
                    <a:gd name="T28" fmla="*/ 2147483647 w 101"/>
                    <a:gd name="T29" fmla="*/ 2147483647 h 234"/>
                    <a:gd name="T30" fmla="*/ 2147483647 w 101"/>
                    <a:gd name="T31" fmla="*/ 2147483647 h 234"/>
                    <a:gd name="T32" fmla="*/ 2147483647 w 101"/>
                    <a:gd name="T33" fmla="*/ 2147483647 h 234"/>
                    <a:gd name="T34" fmla="*/ 2147483647 w 101"/>
                    <a:gd name="T35" fmla="*/ 2147483647 h 234"/>
                    <a:gd name="T36" fmla="*/ 2147483647 w 101"/>
                    <a:gd name="T37" fmla="*/ 2147483647 h 234"/>
                    <a:gd name="T38" fmla="*/ 2147483647 w 101"/>
                    <a:gd name="T39" fmla="*/ 2147483647 h 234"/>
                    <a:gd name="T40" fmla="*/ 2147483647 w 101"/>
                    <a:gd name="T41" fmla="*/ 2147483647 h 234"/>
                    <a:gd name="T42" fmla="*/ 2147483647 w 101"/>
                    <a:gd name="T43" fmla="*/ 2147483647 h 234"/>
                    <a:gd name="T44" fmla="*/ 2147483647 w 101"/>
                    <a:gd name="T45" fmla="*/ 2147483647 h 234"/>
                    <a:gd name="T46" fmla="*/ 2147483647 w 101"/>
                    <a:gd name="T47" fmla="*/ 2147483647 h 234"/>
                    <a:gd name="T48" fmla="*/ 2147483647 w 101"/>
                    <a:gd name="T49" fmla="*/ 2147483647 h 234"/>
                    <a:gd name="T50" fmla="*/ 2147483647 w 101"/>
                    <a:gd name="T51" fmla="*/ 2147483647 h 234"/>
                    <a:gd name="T52" fmla="*/ 2147483647 w 101"/>
                    <a:gd name="T53" fmla="*/ 2147483647 h 234"/>
                    <a:gd name="T54" fmla="*/ 2147483647 w 101"/>
                    <a:gd name="T55" fmla="*/ 2147483647 h 234"/>
                    <a:gd name="T56" fmla="*/ 2147483647 w 101"/>
                    <a:gd name="T57" fmla="*/ 2147483647 h 234"/>
                    <a:gd name="T58" fmla="*/ 2147483647 w 101"/>
                    <a:gd name="T59" fmla="*/ 2147483647 h 234"/>
                    <a:gd name="T60" fmla="*/ 2147483647 w 101"/>
                    <a:gd name="T61" fmla="*/ 2147483647 h 234"/>
                    <a:gd name="T62" fmla="*/ 2147483647 w 101"/>
                    <a:gd name="T63" fmla="*/ 2147483647 h 234"/>
                    <a:gd name="T64" fmla="*/ 2147483647 w 101"/>
                    <a:gd name="T65" fmla="*/ 2147483647 h 234"/>
                    <a:gd name="T66" fmla="*/ 2147483647 w 101"/>
                    <a:gd name="T67" fmla="*/ 2147483647 h 234"/>
                    <a:gd name="T68" fmla="*/ 2147483647 w 101"/>
                    <a:gd name="T69" fmla="*/ 2147483647 h 234"/>
                    <a:gd name="T70" fmla="*/ 2147483647 w 101"/>
                    <a:gd name="T71" fmla="*/ 2147483647 h 234"/>
                    <a:gd name="T72" fmla="*/ 2147483647 w 101"/>
                    <a:gd name="T73" fmla="*/ 2147483647 h 234"/>
                    <a:gd name="T74" fmla="*/ 2147483647 w 101"/>
                    <a:gd name="T75" fmla="*/ 2147483647 h 234"/>
                    <a:gd name="T76" fmla="*/ 2147483647 w 101"/>
                    <a:gd name="T77" fmla="*/ 2147483647 h 234"/>
                    <a:gd name="T78" fmla="*/ 2147483647 w 101"/>
                    <a:gd name="T79" fmla="*/ 2147483647 h 234"/>
                    <a:gd name="T80" fmla="*/ 2147483647 w 101"/>
                    <a:gd name="T81" fmla="*/ 2147483647 h 234"/>
                    <a:gd name="T82" fmla="*/ 2147483647 w 101"/>
                    <a:gd name="T83" fmla="*/ 2147483647 h 234"/>
                    <a:gd name="T84" fmla="*/ 2147483647 w 101"/>
                    <a:gd name="T85" fmla="*/ 2147483647 h 234"/>
                    <a:gd name="T86" fmla="*/ 2147483647 w 101"/>
                    <a:gd name="T87" fmla="*/ 2147483647 h 234"/>
                    <a:gd name="T88" fmla="*/ 2147483647 w 101"/>
                    <a:gd name="T89" fmla="*/ 2147483647 h 234"/>
                    <a:gd name="T90" fmla="*/ 2147483647 w 101"/>
                    <a:gd name="T91" fmla="*/ 2147483647 h 234"/>
                    <a:gd name="T92" fmla="*/ 2147483647 w 101"/>
                    <a:gd name="T93" fmla="*/ 2147483647 h 234"/>
                    <a:gd name="T94" fmla="*/ 2147483647 w 101"/>
                    <a:gd name="T95" fmla="*/ 2147483647 h 234"/>
                    <a:gd name="T96" fmla="*/ 2147483647 w 101"/>
                    <a:gd name="T97" fmla="*/ 2147483647 h 234"/>
                    <a:gd name="T98" fmla="*/ 2147483647 w 101"/>
                    <a:gd name="T99" fmla="*/ 2147483647 h 234"/>
                    <a:gd name="T100" fmla="*/ 2147483647 w 101"/>
                    <a:gd name="T101" fmla="*/ 0 h 23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1"/>
                    <a:gd name="T154" fmla="*/ 0 h 234"/>
                    <a:gd name="T155" fmla="*/ 101 w 101"/>
                    <a:gd name="T156" fmla="*/ 234 h 234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1" h="234">
                      <a:moveTo>
                        <a:pt x="82" y="0"/>
                      </a:moveTo>
                      <a:lnTo>
                        <a:pt x="77" y="4"/>
                      </a:lnTo>
                      <a:lnTo>
                        <a:pt x="73" y="7"/>
                      </a:lnTo>
                      <a:lnTo>
                        <a:pt x="68" y="12"/>
                      </a:lnTo>
                      <a:lnTo>
                        <a:pt x="62" y="15"/>
                      </a:lnTo>
                      <a:lnTo>
                        <a:pt x="57" y="20"/>
                      </a:lnTo>
                      <a:lnTo>
                        <a:pt x="51" y="25"/>
                      </a:lnTo>
                      <a:lnTo>
                        <a:pt x="45" y="30"/>
                      </a:lnTo>
                      <a:lnTo>
                        <a:pt x="38" y="36"/>
                      </a:lnTo>
                      <a:lnTo>
                        <a:pt x="34" y="44"/>
                      </a:lnTo>
                      <a:lnTo>
                        <a:pt x="28" y="49"/>
                      </a:lnTo>
                      <a:lnTo>
                        <a:pt x="22" y="57"/>
                      </a:lnTo>
                      <a:lnTo>
                        <a:pt x="19" y="61"/>
                      </a:lnTo>
                      <a:lnTo>
                        <a:pt x="17" y="65"/>
                      </a:lnTo>
                      <a:lnTo>
                        <a:pt x="15" y="70"/>
                      </a:lnTo>
                      <a:lnTo>
                        <a:pt x="12" y="73"/>
                      </a:lnTo>
                      <a:lnTo>
                        <a:pt x="10" y="78"/>
                      </a:lnTo>
                      <a:lnTo>
                        <a:pt x="7" y="81"/>
                      </a:lnTo>
                      <a:lnTo>
                        <a:pt x="6" y="86"/>
                      </a:lnTo>
                      <a:lnTo>
                        <a:pt x="5" y="90"/>
                      </a:lnTo>
                      <a:lnTo>
                        <a:pt x="3" y="95"/>
                      </a:lnTo>
                      <a:lnTo>
                        <a:pt x="3" y="99"/>
                      </a:lnTo>
                      <a:lnTo>
                        <a:pt x="2" y="104"/>
                      </a:lnTo>
                      <a:lnTo>
                        <a:pt x="2" y="109"/>
                      </a:lnTo>
                      <a:lnTo>
                        <a:pt x="0" y="113"/>
                      </a:lnTo>
                      <a:lnTo>
                        <a:pt x="0" y="118"/>
                      </a:lnTo>
                      <a:lnTo>
                        <a:pt x="0" y="123"/>
                      </a:lnTo>
                      <a:lnTo>
                        <a:pt x="2" y="129"/>
                      </a:lnTo>
                      <a:lnTo>
                        <a:pt x="2" y="134"/>
                      </a:lnTo>
                      <a:lnTo>
                        <a:pt x="4" y="138"/>
                      </a:lnTo>
                      <a:lnTo>
                        <a:pt x="5" y="143"/>
                      </a:lnTo>
                      <a:lnTo>
                        <a:pt x="7" y="149"/>
                      </a:lnTo>
                      <a:lnTo>
                        <a:pt x="10" y="154"/>
                      </a:lnTo>
                      <a:lnTo>
                        <a:pt x="12" y="160"/>
                      </a:lnTo>
                      <a:lnTo>
                        <a:pt x="16" y="164"/>
                      </a:lnTo>
                      <a:lnTo>
                        <a:pt x="19" y="169"/>
                      </a:lnTo>
                      <a:lnTo>
                        <a:pt x="23" y="174"/>
                      </a:lnTo>
                      <a:lnTo>
                        <a:pt x="28" y="180"/>
                      </a:lnTo>
                      <a:lnTo>
                        <a:pt x="32" y="185"/>
                      </a:lnTo>
                      <a:lnTo>
                        <a:pt x="38" y="191"/>
                      </a:lnTo>
                      <a:lnTo>
                        <a:pt x="44" y="195"/>
                      </a:lnTo>
                      <a:lnTo>
                        <a:pt x="51" y="201"/>
                      </a:lnTo>
                      <a:lnTo>
                        <a:pt x="57" y="206"/>
                      </a:lnTo>
                      <a:lnTo>
                        <a:pt x="66" y="212"/>
                      </a:lnTo>
                      <a:lnTo>
                        <a:pt x="73" y="217"/>
                      </a:lnTo>
                      <a:lnTo>
                        <a:pt x="82" y="223"/>
                      </a:lnTo>
                      <a:lnTo>
                        <a:pt x="90" y="227"/>
                      </a:lnTo>
                      <a:lnTo>
                        <a:pt x="101" y="234"/>
                      </a:lnTo>
                      <a:lnTo>
                        <a:pt x="100" y="232"/>
                      </a:lnTo>
                      <a:lnTo>
                        <a:pt x="99" y="231"/>
                      </a:lnTo>
                      <a:lnTo>
                        <a:pt x="95" y="226"/>
                      </a:lnTo>
                      <a:lnTo>
                        <a:pt x="92" y="223"/>
                      </a:lnTo>
                      <a:lnTo>
                        <a:pt x="88" y="219"/>
                      </a:lnTo>
                      <a:lnTo>
                        <a:pt x="87" y="215"/>
                      </a:lnTo>
                      <a:lnTo>
                        <a:pt x="84" y="212"/>
                      </a:lnTo>
                      <a:lnTo>
                        <a:pt x="82" y="208"/>
                      </a:lnTo>
                      <a:lnTo>
                        <a:pt x="80" y="205"/>
                      </a:lnTo>
                      <a:lnTo>
                        <a:pt x="77" y="200"/>
                      </a:lnTo>
                      <a:lnTo>
                        <a:pt x="74" y="196"/>
                      </a:lnTo>
                      <a:lnTo>
                        <a:pt x="73" y="193"/>
                      </a:lnTo>
                      <a:lnTo>
                        <a:pt x="69" y="188"/>
                      </a:lnTo>
                      <a:lnTo>
                        <a:pt x="67" y="183"/>
                      </a:lnTo>
                      <a:lnTo>
                        <a:pt x="64" y="179"/>
                      </a:lnTo>
                      <a:lnTo>
                        <a:pt x="62" y="174"/>
                      </a:lnTo>
                      <a:lnTo>
                        <a:pt x="60" y="168"/>
                      </a:lnTo>
                      <a:lnTo>
                        <a:pt x="57" y="163"/>
                      </a:lnTo>
                      <a:lnTo>
                        <a:pt x="55" y="157"/>
                      </a:lnTo>
                      <a:lnTo>
                        <a:pt x="52" y="153"/>
                      </a:lnTo>
                      <a:lnTo>
                        <a:pt x="51" y="148"/>
                      </a:lnTo>
                      <a:lnTo>
                        <a:pt x="49" y="142"/>
                      </a:lnTo>
                      <a:lnTo>
                        <a:pt x="48" y="136"/>
                      </a:lnTo>
                      <a:lnTo>
                        <a:pt x="48" y="131"/>
                      </a:lnTo>
                      <a:lnTo>
                        <a:pt x="47" y="127"/>
                      </a:lnTo>
                      <a:lnTo>
                        <a:pt x="45" y="122"/>
                      </a:lnTo>
                      <a:lnTo>
                        <a:pt x="45" y="116"/>
                      </a:lnTo>
                      <a:lnTo>
                        <a:pt x="47" y="112"/>
                      </a:lnTo>
                      <a:lnTo>
                        <a:pt x="47" y="106"/>
                      </a:lnTo>
                      <a:lnTo>
                        <a:pt x="47" y="102"/>
                      </a:lnTo>
                      <a:lnTo>
                        <a:pt x="47" y="96"/>
                      </a:lnTo>
                      <a:lnTo>
                        <a:pt x="48" y="91"/>
                      </a:lnTo>
                      <a:lnTo>
                        <a:pt x="49" y="86"/>
                      </a:lnTo>
                      <a:lnTo>
                        <a:pt x="50" y="81"/>
                      </a:lnTo>
                      <a:lnTo>
                        <a:pt x="51" y="76"/>
                      </a:lnTo>
                      <a:lnTo>
                        <a:pt x="52" y="72"/>
                      </a:lnTo>
                      <a:lnTo>
                        <a:pt x="55" y="66"/>
                      </a:lnTo>
                      <a:lnTo>
                        <a:pt x="56" y="61"/>
                      </a:lnTo>
                      <a:lnTo>
                        <a:pt x="57" y="57"/>
                      </a:lnTo>
                      <a:lnTo>
                        <a:pt x="60" y="52"/>
                      </a:lnTo>
                      <a:lnTo>
                        <a:pt x="61" y="47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7" y="35"/>
                      </a:lnTo>
                      <a:lnTo>
                        <a:pt x="68" y="30"/>
                      </a:lnTo>
                      <a:lnTo>
                        <a:pt x="69" y="27"/>
                      </a:lnTo>
                      <a:lnTo>
                        <a:pt x="70" y="23"/>
                      </a:lnTo>
                      <a:lnTo>
                        <a:pt x="73" y="20"/>
                      </a:lnTo>
                      <a:lnTo>
                        <a:pt x="76" y="14"/>
                      </a:lnTo>
                      <a:lnTo>
                        <a:pt x="79" y="9"/>
                      </a:lnTo>
                      <a:lnTo>
                        <a:pt x="81" y="4"/>
                      </a:lnTo>
                      <a:lnTo>
                        <a:pt x="83" y="2"/>
                      </a:lnTo>
                      <a:lnTo>
                        <a:pt x="84" y="0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0" name="Freeform 1047"/>
                <p:cNvSpPr>
                  <a:spLocks/>
                </p:cNvSpPr>
                <p:nvPr/>
              </p:nvSpPr>
              <p:spPr bwMode="auto">
                <a:xfrm>
                  <a:off x="3525838" y="3032125"/>
                  <a:ext cx="222250" cy="514350"/>
                </a:xfrm>
                <a:custGeom>
                  <a:avLst/>
                  <a:gdLst>
                    <a:gd name="T0" fmla="*/ 2147483647 w 131"/>
                    <a:gd name="T1" fmla="*/ 0 h 302"/>
                    <a:gd name="T2" fmla="*/ 2147483647 w 131"/>
                    <a:gd name="T3" fmla="*/ 2147483647 h 302"/>
                    <a:gd name="T4" fmla="*/ 2147483647 w 131"/>
                    <a:gd name="T5" fmla="*/ 2147483647 h 302"/>
                    <a:gd name="T6" fmla="*/ 2147483647 w 131"/>
                    <a:gd name="T7" fmla="*/ 2147483647 h 302"/>
                    <a:gd name="T8" fmla="*/ 2147483647 w 131"/>
                    <a:gd name="T9" fmla="*/ 2147483647 h 302"/>
                    <a:gd name="T10" fmla="*/ 2147483647 w 131"/>
                    <a:gd name="T11" fmla="*/ 2147483647 h 302"/>
                    <a:gd name="T12" fmla="*/ 2147483647 w 131"/>
                    <a:gd name="T13" fmla="*/ 2147483647 h 302"/>
                    <a:gd name="T14" fmla="*/ 2147483647 w 131"/>
                    <a:gd name="T15" fmla="*/ 2147483647 h 302"/>
                    <a:gd name="T16" fmla="*/ 2147483647 w 131"/>
                    <a:gd name="T17" fmla="*/ 2147483647 h 302"/>
                    <a:gd name="T18" fmla="*/ 2147483647 w 131"/>
                    <a:gd name="T19" fmla="*/ 2147483647 h 302"/>
                    <a:gd name="T20" fmla="*/ 2147483647 w 131"/>
                    <a:gd name="T21" fmla="*/ 2147483647 h 302"/>
                    <a:gd name="T22" fmla="*/ 2147483647 w 131"/>
                    <a:gd name="T23" fmla="*/ 2147483647 h 302"/>
                    <a:gd name="T24" fmla="*/ 2147483647 w 131"/>
                    <a:gd name="T25" fmla="*/ 2147483647 h 302"/>
                    <a:gd name="T26" fmla="*/ 2147483647 w 131"/>
                    <a:gd name="T27" fmla="*/ 2147483647 h 302"/>
                    <a:gd name="T28" fmla="*/ 2147483647 w 131"/>
                    <a:gd name="T29" fmla="*/ 2147483647 h 302"/>
                    <a:gd name="T30" fmla="*/ 2147483647 w 131"/>
                    <a:gd name="T31" fmla="*/ 2147483647 h 302"/>
                    <a:gd name="T32" fmla="*/ 0 w 131"/>
                    <a:gd name="T33" fmla="*/ 2147483647 h 302"/>
                    <a:gd name="T34" fmla="*/ 0 w 131"/>
                    <a:gd name="T35" fmla="*/ 2147483647 h 302"/>
                    <a:gd name="T36" fmla="*/ 2147483647 w 131"/>
                    <a:gd name="T37" fmla="*/ 2147483647 h 302"/>
                    <a:gd name="T38" fmla="*/ 2147483647 w 131"/>
                    <a:gd name="T39" fmla="*/ 2147483647 h 302"/>
                    <a:gd name="T40" fmla="*/ 2147483647 w 131"/>
                    <a:gd name="T41" fmla="*/ 2147483647 h 302"/>
                    <a:gd name="T42" fmla="*/ 2147483647 w 131"/>
                    <a:gd name="T43" fmla="*/ 2147483647 h 302"/>
                    <a:gd name="T44" fmla="*/ 2147483647 w 131"/>
                    <a:gd name="T45" fmla="*/ 2147483647 h 302"/>
                    <a:gd name="T46" fmla="*/ 2147483647 w 131"/>
                    <a:gd name="T47" fmla="*/ 2147483647 h 302"/>
                    <a:gd name="T48" fmla="*/ 2147483647 w 131"/>
                    <a:gd name="T49" fmla="*/ 2147483647 h 302"/>
                    <a:gd name="T50" fmla="*/ 2147483647 w 131"/>
                    <a:gd name="T51" fmla="*/ 2147483647 h 302"/>
                    <a:gd name="T52" fmla="*/ 2147483647 w 131"/>
                    <a:gd name="T53" fmla="*/ 2147483647 h 302"/>
                    <a:gd name="T54" fmla="*/ 2147483647 w 131"/>
                    <a:gd name="T55" fmla="*/ 2147483647 h 302"/>
                    <a:gd name="T56" fmla="*/ 2147483647 w 131"/>
                    <a:gd name="T57" fmla="*/ 2147483647 h 302"/>
                    <a:gd name="T58" fmla="*/ 2147483647 w 131"/>
                    <a:gd name="T59" fmla="*/ 2147483647 h 302"/>
                    <a:gd name="T60" fmla="*/ 2147483647 w 131"/>
                    <a:gd name="T61" fmla="*/ 2147483647 h 302"/>
                    <a:gd name="T62" fmla="*/ 2147483647 w 131"/>
                    <a:gd name="T63" fmla="*/ 2147483647 h 302"/>
                    <a:gd name="T64" fmla="*/ 2147483647 w 131"/>
                    <a:gd name="T65" fmla="*/ 2147483647 h 302"/>
                    <a:gd name="T66" fmla="*/ 2147483647 w 131"/>
                    <a:gd name="T67" fmla="*/ 2147483647 h 302"/>
                    <a:gd name="T68" fmla="*/ 2147483647 w 131"/>
                    <a:gd name="T69" fmla="*/ 2147483647 h 302"/>
                    <a:gd name="T70" fmla="*/ 2147483647 w 131"/>
                    <a:gd name="T71" fmla="*/ 2147483647 h 302"/>
                    <a:gd name="T72" fmla="*/ 2147483647 w 131"/>
                    <a:gd name="T73" fmla="*/ 2147483647 h 302"/>
                    <a:gd name="T74" fmla="*/ 2147483647 w 131"/>
                    <a:gd name="T75" fmla="*/ 2147483647 h 302"/>
                    <a:gd name="T76" fmla="*/ 2147483647 w 131"/>
                    <a:gd name="T77" fmla="*/ 2147483647 h 302"/>
                    <a:gd name="T78" fmla="*/ 2147483647 w 131"/>
                    <a:gd name="T79" fmla="*/ 2147483647 h 302"/>
                    <a:gd name="T80" fmla="*/ 2147483647 w 131"/>
                    <a:gd name="T81" fmla="*/ 2147483647 h 302"/>
                    <a:gd name="T82" fmla="*/ 2147483647 w 131"/>
                    <a:gd name="T83" fmla="*/ 2147483647 h 302"/>
                    <a:gd name="T84" fmla="*/ 2147483647 w 131"/>
                    <a:gd name="T85" fmla="*/ 2147483647 h 302"/>
                    <a:gd name="T86" fmla="*/ 2147483647 w 131"/>
                    <a:gd name="T87" fmla="*/ 2147483647 h 302"/>
                    <a:gd name="T88" fmla="*/ 2147483647 w 131"/>
                    <a:gd name="T89" fmla="*/ 2147483647 h 302"/>
                    <a:gd name="T90" fmla="*/ 2147483647 w 131"/>
                    <a:gd name="T91" fmla="*/ 2147483647 h 302"/>
                    <a:gd name="T92" fmla="*/ 2147483647 w 131"/>
                    <a:gd name="T93" fmla="*/ 2147483647 h 302"/>
                    <a:gd name="T94" fmla="*/ 2147483647 w 131"/>
                    <a:gd name="T95" fmla="*/ 2147483647 h 302"/>
                    <a:gd name="T96" fmla="*/ 2147483647 w 131"/>
                    <a:gd name="T97" fmla="*/ 2147483647 h 302"/>
                    <a:gd name="T98" fmla="*/ 2147483647 w 131"/>
                    <a:gd name="T99" fmla="*/ 2147483647 h 302"/>
                    <a:gd name="T100" fmla="*/ 2147483647 w 131"/>
                    <a:gd name="T101" fmla="*/ 2147483647 h 302"/>
                    <a:gd name="T102" fmla="*/ 2147483647 w 131"/>
                    <a:gd name="T103" fmla="*/ 2147483647 h 302"/>
                    <a:gd name="T104" fmla="*/ 2147483647 w 131"/>
                    <a:gd name="T105" fmla="*/ 2147483647 h 302"/>
                    <a:gd name="T106" fmla="*/ 2147483647 w 131"/>
                    <a:gd name="T107" fmla="*/ 2147483647 h 302"/>
                    <a:gd name="T108" fmla="*/ 2147483647 w 131"/>
                    <a:gd name="T109" fmla="*/ 2147483647 h 302"/>
                    <a:gd name="T110" fmla="*/ 2147483647 w 131"/>
                    <a:gd name="T111" fmla="*/ 0 h 302"/>
                    <a:gd name="T112" fmla="*/ 2147483647 w 131"/>
                    <a:gd name="T113" fmla="*/ 0 h 30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31"/>
                    <a:gd name="T172" fmla="*/ 0 h 302"/>
                    <a:gd name="T173" fmla="*/ 131 w 131"/>
                    <a:gd name="T174" fmla="*/ 302 h 30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31" h="302">
                      <a:moveTo>
                        <a:pt x="112" y="0"/>
                      </a:moveTo>
                      <a:lnTo>
                        <a:pt x="109" y="0"/>
                      </a:lnTo>
                      <a:lnTo>
                        <a:pt x="108" y="1"/>
                      </a:lnTo>
                      <a:lnTo>
                        <a:pt x="104" y="2"/>
                      </a:lnTo>
                      <a:lnTo>
                        <a:pt x="100" y="6"/>
                      </a:lnTo>
                      <a:lnTo>
                        <a:pt x="94" y="9"/>
                      </a:lnTo>
                      <a:lnTo>
                        <a:pt x="88" y="14"/>
                      </a:lnTo>
                      <a:lnTo>
                        <a:pt x="81" y="19"/>
                      </a:lnTo>
                      <a:lnTo>
                        <a:pt x="74" y="25"/>
                      </a:lnTo>
                      <a:lnTo>
                        <a:pt x="70" y="28"/>
                      </a:lnTo>
                      <a:lnTo>
                        <a:pt x="66" y="32"/>
                      </a:lnTo>
                      <a:lnTo>
                        <a:pt x="62" y="34"/>
                      </a:lnTo>
                      <a:lnTo>
                        <a:pt x="58" y="38"/>
                      </a:lnTo>
                      <a:lnTo>
                        <a:pt x="55" y="42"/>
                      </a:lnTo>
                      <a:lnTo>
                        <a:pt x="50" y="46"/>
                      </a:lnTo>
                      <a:lnTo>
                        <a:pt x="46" y="50"/>
                      </a:lnTo>
                      <a:lnTo>
                        <a:pt x="43" y="55"/>
                      </a:lnTo>
                      <a:lnTo>
                        <a:pt x="38" y="59"/>
                      </a:lnTo>
                      <a:lnTo>
                        <a:pt x="34" y="63"/>
                      </a:lnTo>
                      <a:lnTo>
                        <a:pt x="31" y="68"/>
                      </a:lnTo>
                      <a:lnTo>
                        <a:pt x="27" y="74"/>
                      </a:lnTo>
                      <a:lnTo>
                        <a:pt x="24" y="78"/>
                      </a:lnTo>
                      <a:lnTo>
                        <a:pt x="20" y="84"/>
                      </a:lnTo>
                      <a:lnTo>
                        <a:pt x="18" y="89"/>
                      </a:lnTo>
                      <a:lnTo>
                        <a:pt x="16" y="95"/>
                      </a:lnTo>
                      <a:lnTo>
                        <a:pt x="12" y="100"/>
                      </a:lnTo>
                      <a:lnTo>
                        <a:pt x="10" y="104"/>
                      </a:lnTo>
                      <a:lnTo>
                        <a:pt x="7" y="110"/>
                      </a:lnTo>
                      <a:lnTo>
                        <a:pt x="6" y="116"/>
                      </a:lnTo>
                      <a:lnTo>
                        <a:pt x="4" y="122"/>
                      </a:lnTo>
                      <a:lnTo>
                        <a:pt x="2" y="128"/>
                      </a:lnTo>
                      <a:lnTo>
                        <a:pt x="1" y="134"/>
                      </a:lnTo>
                      <a:lnTo>
                        <a:pt x="1" y="141"/>
                      </a:lnTo>
                      <a:lnTo>
                        <a:pt x="0" y="147"/>
                      </a:lnTo>
                      <a:lnTo>
                        <a:pt x="0" y="153"/>
                      </a:lnTo>
                      <a:lnTo>
                        <a:pt x="0" y="159"/>
                      </a:lnTo>
                      <a:lnTo>
                        <a:pt x="1" y="165"/>
                      </a:lnTo>
                      <a:lnTo>
                        <a:pt x="1" y="171"/>
                      </a:lnTo>
                      <a:lnTo>
                        <a:pt x="4" y="178"/>
                      </a:lnTo>
                      <a:lnTo>
                        <a:pt x="6" y="185"/>
                      </a:lnTo>
                      <a:lnTo>
                        <a:pt x="10" y="192"/>
                      </a:lnTo>
                      <a:lnTo>
                        <a:pt x="11" y="198"/>
                      </a:lnTo>
                      <a:lnTo>
                        <a:pt x="16" y="204"/>
                      </a:lnTo>
                      <a:lnTo>
                        <a:pt x="19" y="211"/>
                      </a:lnTo>
                      <a:lnTo>
                        <a:pt x="24" y="218"/>
                      </a:lnTo>
                      <a:lnTo>
                        <a:pt x="29" y="225"/>
                      </a:lnTo>
                      <a:lnTo>
                        <a:pt x="34" y="231"/>
                      </a:lnTo>
                      <a:lnTo>
                        <a:pt x="40" y="238"/>
                      </a:lnTo>
                      <a:lnTo>
                        <a:pt x="49" y="247"/>
                      </a:lnTo>
                      <a:lnTo>
                        <a:pt x="56" y="253"/>
                      </a:lnTo>
                      <a:lnTo>
                        <a:pt x="64" y="260"/>
                      </a:lnTo>
                      <a:lnTo>
                        <a:pt x="74" y="266"/>
                      </a:lnTo>
                      <a:lnTo>
                        <a:pt x="84" y="274"/>
                      </a:lnTo>
                      <a:lnTo>
                        <a:pt x="94" y="280"/>
                      </a:lnTo>
                      <a:lnTo>
                        <a:pt x="106" y="288"/>
                      </a:lnTo>
                      <a:lnTo>
                        <a:pt x="117" y="295"/>
                      </a:lnTo>
                      <a:lnTo>
                        <a:pt x="131" y="302"/>
                      </a:lnTo>
                      <a:lnTo>
                        <a:pt x="129" y="301"/>
                      </a:lnTo>
                      <a:lnTo>
                        <a:pt x="127" y="298"/>
                      </a:lnTo>
                      <a:lnTo>
                        <a:pt x="122" y="292"/>
                      </a:lnTo>
                      <a:lnTo>
                        <a:pt x="117" y="286"/>
                      </a:lnTo>
                      <a:lnTo>
                        <a:pt x="114" y="282"/>
                      </a:lnTo>
                      <a:lnTo>
                        <a:pt x="112" y="277"/>
                      </a:lnTo>
                      <a:lnTo>
                        <a:pt x="108" y="273"/>
                      </a:lnTo>
                      <a:lnTo>
                        <a:pt x="106" y="269"/>
                      </a:lnTo>
                      <a:lnTo>
                        <a:pt x="102" y="263"/>
                      </a:lnTo>
                      <a:lnTo>
                        <a:pt x="99" y="257"/>
                      </a:lnTo>
                      <a:lnTo>
                        <a:pt x="95" y="253"/>
                      </a:lnTo>
                      <a:lnTo>
                        <a:pt x="91" y="248"/>
                      </a:lnTo>
                      <a:lnTo>
                        <a:pt x="87" y="241"/>
                      </a:lnTo>
                      <a:lnTo>
                        <a:pt x="84" y="235"/>
                      </a:lnTo>
                      <a:lnTo>
                        <a:pt x="81" y="229"/>
                      </a:lnTo>
                      <a:lnTo>
                        <a:pt x="77" y="223"/>
                      </a:lnTo>
                      <a:lnTo>
                        <a:pt x="74" y="217"/>
                      </a:lnTo>
                      <a:lnTo>
                        <a:pt x="71" y="210"/>
                      </a:lnTo>
                      <a:lnTo>
                        <a:pt x="68" y="204"/>
                      </a:lnTo>
                      <a:lnTo>
                        <a:pt x="65" y="198"/>
                      </a:lnTo>
                      <a:lnTo>
                        <a:pt x="63" y="191"/>
                      </a:lnTo>
                      <a:lnTo>
                        <a:pt x="61" y="185"/>
                      </a:lnTo>
                      <a:lnTo>
                        <a:pt x="58" y="179"/>
                      </a:lnTo>
                      <a:lnTo>
                        <a:pt x="58" y="173"/>
                      </a:lnTo>
                      <a:lnTo>
                        <a:pt x="56" y="166"/>
                      </a:lnTo>
                      <a:lnTo>
                        <a:pt x="56" y="160"/>
                      </a:lnTo>
                      <a:lnTo>
                        <a:pt x="56" y="155"/>
                      </a:lnTo>
                      <a:lnTo>
                        <a:pt x="56" y="151"/>
                      </a:lnTo>
                      <a:lnTo>
                        <a:pt x="56" y="143"/>
                      </a:lnTo>
                      <a:lnTo>
                        <a:pt x="57" y="138"/>
                      </a:lnTo>
                      <a:lnTo>
                        <a:pt x="58" y="132"/>
                      </a:lnTo>
                      <a:lnTo>
                        <a:pt x="59" y="126"/>
                      </a:lnTo>
                      <a:lnTo>
                        <a:pt x="61" y="120"/>
                      </a:lnTo>
                      <a:lnTo>
                        <a:pt x="63" y="114"/>
                      </a:lnTo>
                      <a:lnTo>
                        <a:pt x="64" y="108"/>
                      </a:lnTo>
                      <a:lnTo>
                        <a:pt x="66" y="102"/>
                      </a:lnTo>
                      <a:lnTo>
                        <a:pt x="68" y="95"/>
                      </a:lnTo>
                      <a:lnTo>
                        <a:pt x="70" y="89"/>
                      </a:lnTo>
                      <a:lnTo>
                        <a:pt x="72" y="82"/>
                      </a:lnTo>
                      <a:lnTo>
                        <a:pt x="75" y="76"/>
                      </a:lnTo>
                      <a:lnTo>
                        <a:pt x="77" y="69"/>
                      </a:lnTo>
                      <a:lnTo>
                        <a:pt x="80" y="63"/>
                      </a:lnTo>
                      <a:lnTo>
                        <a:pt x="82" y="58"/>
                      </a:lnTo>
                      <a:lnTo>
                        <a:pt x="85" y="52"/>
                      </a:lnTo>
                      <a:lnTo>
                        <a:pt x="87" y="46"/>
                      </a:lnTo>
                      <a:lnTo>
                        <a:pt x="89" y="40"/>
                      </a:lnTo>
                      <a:lnTo>
                        <a:pt x="91" y="36"/>
                      </a:lnTo>
                      <a:lnTo>
                        <a:pt x="94" y="31"/>
                      </a:lnTo>
                      <a:lnTo>
                        <a:pt x="96" y="25"/>
                      </a:lnTo>
                      <a:lnTo>
                        <a:pt x="99" y="21"/>
                      </a:lnTo>
                      <a:lnTo>
                        <a:pt x="100" y="18"/>
                      </a:lnTo>
                      <a:lnTo>
                        <a:pt x="103" y="14"/>
                      </a:lnTo>
                      <a:lnTo>
                        <a:pt x="106" y="7"/>
                      </a:lnTo>
                      <a:lnTo>
                        <a:pt x="108" y="2"/>
                      </a:lnTo>
                      <a:lnTo>
                        <a:pt x="109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1" name="Freeform 1048"/>
                <p:cNvSpPr>
                  <a:spLocks/>
                </p:cNvSpPr>
                <p:nvPr/>
              </p:nvSpPr>
              <p:spPr bwMode="auto">
                <a:xfrm>
                  <a:off x="3314700" y="2960688"/>
                  <a:ext cx="258763" cy="633413"/>
                </a:xfrm>
                <a:custGeom>
                  <a:avLst/>
                  <a:gdLst>
                    <a:gd name="T0" fmla="*/ 2147483647 w 153"/>
                    <a:gd name="T1" fmla="*/ 2147483647 h 374"/>
                    <a:gd name="T2" fmla="*/ 2147483647 w 153"/>
                    <a:gd name="T3" fmla="*/ 2147483647 h 374"/>
                    <a:gd name="T4" fmla="*/ 2147483647 w 153"/>
                    <a:gd name="T5" fmla="*/ 2147483647 h 374"/>
                    <a:gd name="T6" fmla="*/ 2147483647 w 153"/>
                    <a:gd name="T7" fmla="*/ 2147483647 h 374"/>
                    <a:gd name="T8" fmla="*/ 2147483647 w 153"/>
                    <a:gd name="T9" fmla="*/ 2147483647 h 374"/>
                    <a:gd name="T10" fmla="*/ 2147483647 w 153"/>
                    <a:gd name="T11" fmla="*/ 2147483647 h 374"/>
                    <a:gd name="T12" fmla="*/ 2147483647 w 153"/>
                    <a:gd name="T13" fmla="*/ 2147483647 h 374"/>
                    <a:gd name="T14" fmla="*/ 2147483647 w 153"/>
                    <a:gd name="T15" fmla="*/ 2147483647 h 374"/>
                    <a:gd name="T16" fmla="*/ 2147483647 w 153"/>
                    <a:gd name="T17" fmla="*/ 2147483647 h 374"/>
                    <a:gd name="T18" fmla="*/ 2147483647 w 153"/>
                    <a:gd name="T19" fmla="*/ 2147483647 h 374"/>
                    <a:gd name="T20" fmla="*/ 2147483647 w 153"/>
                    <a:gd name="T21" fmla="*/ 2147483647 h 374"/>
                    <a:gd name="T22" fmla="*/ 0 w 153"/>
                    <a:gd name="T23" fmla="*/ 2147483647 h 374"/>
                    <a:gd name="T24" fmla="*/ 2147483647 w 153"/>
                    <a:gd name="T25" fmla="*/ 2147483647 h 374"/>
                    <a:gd name="T26" fmla="*/ 2147483647 w 153"/>
                    <a:gd name="T27" fmla="*/ 2147483647 h 374"/>
                    <a:gd name="T28" fmla="*/ 2147483647 w 153"/>
                    <a:gd name="T29" fmla="*/ 2147483647 h 374"/>
                    <a:gd name="T30" fmla="*/ 2147483647 w 153"/>
                    <a:gd name="T31" fmla="*/ 2147483647 h 374"/>
                    <a:gd name="T32" fmla="*/ 2147483647 w 153"/>
                    <a:gd name="T33" fmla="*/ 2147483647 h 374"/>
                    <a:gd name="T34" fmla="*/ 2147483647 w 153"/>
                    <a:gd name="T35" fmla="*/ 2147483647 h 374"/>
                    <a:gd name="T36" fmla="*/ 2147483647 w 153"/>
                    <a:gd name="T37" fmla="*/ 2147483647 h 374"/>
                    <a:gd name="T38" fmla="*/ 2147483647 w 153"/>
                    <a:gd name="T39" fmla="*/ 2147483647 h 374"/>
                    <a:gd name="T40" fmla="*/ 2147483647 w 153"/>
                    <a:gd name="T41" fmla="*/ 2147483647 h 374"/>
                    <a:gd name="T42" fmla="*/ 2147483647 w 153"/>
                    <a:gd name="T43" fmla="*/ 2147483647 h 374"/>
                    <a:gd name="T44" fmla="*/ 2147483647 w 153"/>
                    <a:gd name="T45" fmla="*/ 2147483647 h 374"/>
                    <a:gd name="T46" fmla="*/ 2147483647 w 153"/>
                    <a:gd name="T47" fmla="*/ 2147483647 h 374"/>
                    <a:gd name="T48" fmla="*/ 2147483647 w 153"/>
                    <a:gd name="T49" fmla="*/ 2147483647 h 374"/>
                    <a:gd name="T50" fmla="*/ 2147483647 w 153"/>
                    <a:gd name="T51" fmla="*/ 2147483647 h 374"/>
                    <a:gd name="T52" fmla="*/ 2147483647 w 153"/>
                    <a:gd name="T53" fmla="*/ 2147483647 h 374"/>
                    <a:gd name="T54" fmla="*/ 2147483647 w 153"/>
                    <a:gd name="T55" fmla="*/ 2147483647 h 374"/>
                    <a:gd name="T56" fmla="*/ 2147483647 w 153"/>
                    <a:gd name="T57" fmla="*/ 2147483647 h 374"/>
                    <a:gd name="T58" fmla="*/ 2147483647 w 153"/>
                    <a:gd name="T59" fmla="*/ 2147483647 h 374"/>
                    <a:gd name="T60" fmla="*/ 2147483647 w 153"/>
                    <a:gd name="T61" fmla="*/ 2147483647 h 374"/>
                    <a:gd name="T62" fmla="*/ 2147483647 w 153"/>
                    <a:gd name="T63" fmla="*/ 2147483647 h 374"/>
                    <a:gd name="T64" fmla="*/ 2147483647 w 153"/>
                    <a:gd name="T65" fmla="*/ 2147483647 h 374"/>
                    <a:gd name="T66" fmla="*/ 2147483647 w 153"/>
                    <a:gd name="T67" fmla="*/ 2147483647 h 374"/>
                    <a:gd name="T68" fmla="*/ 2147483647 w 153"/>
                    <a:gd name="T69" fmla="*/ 2147483647 h 374"/>
                    <a:gd name="T70" fmla="*/ 2147483647 w 153"/>
                    <a:gd name="T71" fmla="*/ 2147483647 h 374"/>
                    <a:gd name="T72" fmla="*/ 2147483647 w 153"/>
                    <a:gd name="T73" fmla="*/ 2147483647 h 374"/>
                    <a:gd name="T74" fmla="*/ 2147483647 w 153"/>
                    <a:gd name="T75" fmla="*/ 2147483647 h 374"/>
                    <a:gd name="T76" fmla="*/ 2147483647 w 153"/>
                    <a:gd name="T77" fmla="*/ 2147483647 h 374"/>
                    <a:gd name="T78" fmla="*/ 2147483647 w 153"/>
                    <a:gd name="T79" fmla="*/ 2147483647 h 374"/>
                    <a:gd name="T80" fmla="*/ 2147483647 w 153"/>
                    <a:gd name="T81" fmla="*/ 2147483647 h 374"/>
                    <a:gd name="T82" fmla="*/ 2147483647 w 153"/>
                    <a:gd name="T83" fmla="*/ 2147483647 h 374"/>
                    <a:gd name="T84" fmla="*/ 2147483647 w 153"/>
                    <a:gd name="T85" fmla="*/ 2147483647 h 374"/>
                    <a:gd name="T86" fmla="*/ 2147483647 w 153"/>
                    <a:gd name="T87" fmla="*/ 2147483647 h 374"/>
                    <a:gd name="T88" fmla="*/ 2147483647 w 153"/>
                    <a:gd name="T89" fmla="*/ 2147483647 h 374"/>
                    <a:gd name="T90" fmla="*/ 2147483647 w 153"/>
                    <a:gd name="T91" fmla="*/ 2147483647 h 374"/>
                    <a:gd name="T92" fmla="*/ 2147483647 w 153"/>
                    <a:gd name="T93" fmla="*/ 0 h 374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153"/>
                    <a:gd name="T142" fmla="*/ 0 h 374"/>
                    <a:gd name="T143" fmla="*/ 153 w 153"/>
                    <a:gd name="T144" fmla="*/ 374 h 374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153" h="374">
                      <a:moveTo>
                        <a:pt x="130" y="0"/>
                      </a:moveTo>
                      <a:lnTo>
                        <a:pt x="129" y="0"/>
                      </a:lnTo>
                      <a:lnTo>
                        <a:pt x="126" y="3"/>
                      </a:lnTo>
                      <a:lnTo>
                        <a:pt x="122" y="4"/>
                      </a:lnTo>
                      <a:lnTo>
                        <a:pt x="117" y="9"/>
                      </a:lnTo>
                      <a:lnTo>
                        <a:pt x="110" y="12"/>
                      </a:lnTo>
                      <a:lnTo>
                        <a:pt x="103" y="18"/>
                      </a:lnTo>
                      <a:lnTo>
                        <a:pt x="99" y="21"/>
                      </a:lnTo>
                      <a:lnTo>
                        <a:pt x="94" y="24"/>
                      </a:lnTo>
                      <a:lnTo>
                        <a:pt x="91" y="28"/>
                      </a:lnTo>
                      <a:lnTo>
                        <a:pt x="86" y="33"/>
                      </a:lnTo>
                      <a:lnTo>
                        <a:pt x="81" y="36"/>
                      </a:lnTo>
                      <a:lnTo>
                        <a:pt x="77" y="40"/>
                      </a:lnTo>
                      <a:lnTo>
                        <a:pt x="72" y="44"/>
                      </a:lnTo>
                      <a:lnTo>
                        <a:pt x="68" y="49"/>
                      </a:lnTo>
                      <a:lnTo>
                        <a:pt x="64" y="53"/>
                      </a:lnTo>
                      <a:lnTo>
                        <a:pt x="59" y="59"/>
                      </a:lnTo>
                      <a:lnTo>
                        <a:pt x="54" y="63"/>
                      </a:lnTo>
                      <a:lnTo>
                        <a:pt x="49" y="69"/>
                      </a:lnTo>
                      <a:lnTo>
                        <a:pt x="45" y="74"/>
                      </a:lnTo>
                      <a:lnTo>
                        <a:pt x="41" y="80"/>
                      </a:lnTo>
                      <a:lnTo>
                        <a:pt x="36" y="86"/>
                      </a:lnTo>
                      <a:lnTo>
                        <a:pt x="33" y="92"/>
                      </a:lnTo>
                      <a:lnTo>
                        <a:pt x="28" y="98"/>
                      </a:lnTo>
                      <a:lnTo>
                        <a:pt x="25" y="105"/>
                      </a:lnTo>
                      <a:lnTo>
                        <a:pt x="21" y="111"/>
                      </a:lnTo>
                      <a:lnTo>
                        <a:pt x="19" y="118"/>
                      </a:lnTo>
                      <a:lnTo>
                        <a:pt x="14" y="124"/>
                      </a:lnTo>
                      <a:lnTo>
                        <a:pt x="12" y="131"/>
                      </a:lnTo>
                      <a:lnTo>
                        <a:pt x="9" y="137"/>
                      </a:lnTo>
                      <a:lnTo>
                        <a:pt x="7" y="145"/>
                      </a:lnTo>
                      <a:lnTo>
                        <a:pt x="4" y="152"/>
                      </a:lnTo>
                      <a:lnTo>
                        <a:pt x="2" y="159"/>
                      </a:lnTo>
                      <a:lnTo>
                        <a:pt x="1" y="167"/>
                      </a:lnTo>
                      <a:lnTo>
                        <a:pt x="1" y="175"/>
                      </a:lnTo>
                      <a:lnTo>
                        <a:pt x="0" y="181"/>
                      </a:lnTo>
                      <a:lnTo>
                        <a:pt x="0" y="189"/>
                      </a:lnTo>
                      <a:lnTo>
                        <a:pt x="0" y="196"/>
                      </a:lnTo>
                      <a:lnTo>
                        <a:pt x="2" y="204"/>
                      </a:lnTo>
                      <a:lnTo>
                        <a:pt x="2" y="213"/>
                      </a:lnTo>
                      <a:lnTo>
                        <a:pt x="4" y="221"/>
                      </a:lnTo>
                      <a:lnTo>
                        <a:pt x="7" y="229"/>
                      </a:lnTo>
                      <a:lnTo>
                        <a:pt x="10" y="238"/>
                      </a:lnTo>
                      <a:lnTo>
                        <a:pt x="14" y="246"/>
                      </a:lnTo>
                      <a:lnTo>
                        <a:pt x="17" y="254"/>
                      </a:lnTo>
                      <a:lnTo>
                        <a:pt x="22" y="263"/>
                      </a:lnTo>
                      <a:lnTo>
                        <a:pt x="28" y="271"/>
                      </a:lnTo>
                      <a:lnTo>
                        <a:pt x="34" y="278"/>
                      </a:lnTo>
                      <a:lnTo>
                        <a:pt x="41" y="287"/>
                      </a:lnTo>
                      <a:lnTo>
                        <a:pt x="48" y="296"/>
                      </a:lnTo>
                      <a:lnTo>
                        <a:pt x="58" y="304"/>
                      </a:lnTo>
                      <a:lnTo>
                        <a:pt x="65" y="312"/>
                      </a:lnTo>
                      <a:lnTo>
                        <a:pt x="76" y="321"/>
                      </a:lnTo>
                      <a:lnTo>
                        <a:pt x="86" y="330"/>
                      </a:lnTo>
                      <a:lnTo>
                        <a:pt x="98" y="338"/>
                      </a:lnTo>
                      <a:lnTo>
                        <a:pt x="110" y="347"/>
                      </a:lnTo>
                      <a:lnTo>
                        <a:pt x="124" y="356"/>
                      </a:lnTo>
                      <a:lnTo>
                        <a:pt x="137" y="365"/>
                      </a:lnTo>
                      <a:lnTo>
                        <a:pt x="153" y="374"/>
                      </a:lnTo>
                      <a:lnTo>
                        <a:pt x="151" y="372"/>
                      </a:lnTo>
                      <a:lnTo>
                        <a:pt x="148" y="368"/>
                      </a:lnTo>
                      <a:lnTo>
                        <a:pt x="144" y="365"/>
                      </a:lnTo>
                      <a:lnTo>
                        <a:pt x="142" y="362"/>
                      </a:lnTo>
                      <a:lnTo>
                        <a:pt x="138" y="357"/>
                      </a:lnTo>
                      <a:lnTo>
                        <a:pt x="136" y="354"/>
                      </a:lnTo>
                      <a:lnTo>
                        <a:pt x="131" y="348"/>
                      </a:lnTo>
                      <a:lnTo>
                        <a:pt x="128" y="343"/>
                      </a:lnTo>
                      <a:lnTo>
                        <a:pt x="124" y="337"/>
                      </a:lnTo>
                      <a:lnTo>
                        <a:pt x="119" y="331"/>
                      </a:lnTo>
                      <a:lnTo>
                        <a:pt x="115" y="325"/>
                      </a:lnTo>
                      <a:lnTo>
                        <a:pt x="110" y="318"/>
                      </a:lnTo>
                      <a:lnTo>
                        <a:pt x="105" y="311"/>
                      </a:lnTo>
                      <a:lnTo>
                        <a:pt x="100" y="304"/>
                      </a:lnTo>
                      <a:lnTo>
                        <a:pt x="98" y="301"/>
                      </a:lnTo>
                      <a:lnTo>
                        <a:pt x="96" y="296"/>
                      </a:lnTo>
                      <a:lnTo>
                        <a:pt x="93" y="292"/>
                      </a:lnTo>
                      <a:lnTo>
                        <a:pt x="91" y="289"/>
                      </a:lnTo>
                      <a:lnTo>
                        <a:pt x="89" y="285"/>
                      </a:lnTo>
                      <a:lnTo>
                        <a:pt x="86" y="280"/>
                      </a:lnTo>
                      <a:lnTo>
                        <a:pt x="84" y="277"/>
                      </a:lnTo>
                      <a:lnTo>
                        <a:pt x="81" y="273"/>
                      </a:lnTo>
                      <a:lnTo>
                        <a:pt x="80" y="268"/>
                      </a:lnTo>
                      <a:lnTo>
                        <a:pt x="78" y="264"/>
                      </a:lnTo>
                      <a:lnTo>
                        <a:pt x="76" y="260"/>
                      </a:lnTo>
                      <a:lnTo>
                        <a:pt x="73" y="255"/>
                      </a:lnTo>
                      <a:lnTo>
                        <a:pt x="72" y="252"/>
                      </a:lnTo>
                      <a:lnTo>
                        <a:pt x="71" y="247"/>
                      </a:lnTo>
                      <a:lnTo>
                        <a:pt x="68" y="244"/>
                      </a:lnTo>
                      <a:lnTo>
                        <a:pt x="67" y="239"/>
                      </a:lnTo>
                      <a:lnTo>
                        <a:pt x="65" y="234"/>
                      </a:lnTo>
                      <a:lnTo>
                        <a:pt x="64" y="231"/>
                      </a:lnTo>
                      <a:lnTo>
                        <a:pt x="62" y="226"/>
                      </a:lnTo>
                      <a:lnTo>
                        <a:pt x="62" y="221"/>
                      </a:lnTo>
                      <a:lnTo>
                        <a:pt x="60" y="217"/>
                      </a:lnTo>
                      <a:lnTo>
                        <a:pt x="60" y="213"/>
                      </a:lnTo>
                      <a:lnTo>
                        <a:pt x="59" y="209"/>
                      </a:lnTo>
                      <a:lnTo>
                        <a:pt x="59" y="206"/>
                      </a:lnTo>
                      <a:lnTo>
                        <a:pt x="58" y="201"/>
                      </a:lnTo>
                      <a:lnTo>
                        <a:pt x="58" y="196"/>
                      </a:lnTo>
                      <a:lnTo>
                        <a:pt x="58" y="193"/>
                      </a:lnTo>
                      <a:lnTo>
                        <a:pt x="58" y="188"/>
                      </a:lnTo>
                      <a:lnTo>
                        <a:pt x="58" y="184"/>
                      </a:lnTo>
                      <a:lnTo>
                        <a:pt x="58" y="180"/>
                      </a:lnTo>
                      <a:lnTo>
                        <a:pt x="58" y="176"/>
                      </a:lnTo>
                      <a:lnTo>
                        <a:pt x="59" y="172"/>
                      </a:lnTo>
                      <a:lnTo>
                        <a:pt x="59" y="168"/>
                      </a:lnTo>
                      <a:lnTo>
                        <a:pt x="60" y="164"/>
                      </a:lnTo>
                      <a:lnTo>
                        <a:pt x="60" y="159"/>
                      </a:lnTo>
                      <a:lnTo>
                        <a:pt x="61" y="156"/>
                      </a:lnTo>
                      <a:lnTo>
                        <a:pt x="62" y="152"/>
                      </a:lnTo>
                      <a:lnTo>
                        <a:pt x="64" y="148"/>
                      </a:lnTo>
                      <a:lnTo>
                        <a:pt x="64" y="144"/>
                      </a:lnTo>
                      <a:lnTo>
                        <a:pt x="65" y="140"/>
                      </a:lnTo>
                      <a:lnTo>
                        <a:pt x="66" y="136"/>
                      </a:lnTo>
                      <a:lnTo>
                        <a:pt x="67" y="132"/>
                      </a:lnTo>
                      <a:lnTo>
                        <a:pt x="68" y="127"/>
                      </a:lnTo>
                      <a:lnTo>
                        <a:pt x="70" y="124"/>
                      </a:lnTo>
                      <a:lnTo>
                        <a:pt x="72" y="116"/>
                      </a:lnTo>
                      <a:lnTo>
                        <a:pt x="76" y="110"/>
                      </a:lnTo>
                      <a:lnTo>
                        <a:pt x="76" y="105"/>
                      </a:lnTo>
                      <a:lnTo>
                        <a:pt x="77" y="101"/>
                      </a:lnTo>
                      <a:lnTo>
                        <a:pt x="78" y="98"/>
                      </a:lnTo>
                      <a:lnTo>
                        <a:pt x="80" y="94"/>
                      </a:lnTo>
                      <a:lnTo>
                        <a:pt x="83" y="87"/>
                      </a:lnTo>
                      <a:lnTo>
                        <a:pt x="86" y="80"/>
                      </a:lnTo>
                      <a:lnTo>
                        <a:pt x="90" y="73"/>
                      </a:lnTo>
                      <a:lnTo>
                        <a:pt x="93" y="66"/>
                      </a:lnTo>
                      <a:lnTo>
                        <a:pt x="96" y="60"/>
                      </a:lnTo>
                      <a:lnTo>
                        <a:pt x="99" y="54"/>
                      </a:lnTo>
                      <a:lnTo>
                        <a:pt x="102" y="48"/>
                      </a:lnTo>
                      <a:lnTo>
                        <a:pt x="104" y="42"/>
                      </a:lnTo>
                      <a:lnTo>
                        <a:pt x="108" y="36"/>
                      </a:lnTo>
                      <a:lnTo>
                        <a:pt x="111" y="31"/>
                      </a:lnTo>
                      <a:lnTo>
                        <a:pt x="112" y="27"/>
                      </a:lnTo>
                      <a:lnTo>
                        <a:pt x="116" y="22"/>
                      </a:lnTo>
                      <a:lnTo>
                        <a:pt x="117" y="18"/>
                      </a:lnTo>
                      <a:lnTo>
                        <a:pt x="121" y="15"/>
                      </a:lnTo>
                      <a:lnTo>
                        <a:pt x="124" y="8"/>
                      </a:lnTo>
                      <a:lnTo>
                        <a:pt x="126" y="4"/>
                      </a:lnTo>
                      <a:lnTo>
                        <a:pt x="129" y="0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2" name="Freeform 1049"/>
                <p:cNvSpPr>
                  <a:spLocks/>
                </p:cNvSpPr>
                <p:nvPr/>
              </p:nvSpPr>
              <p:spPr bwMode="auto">
                <a:xfrm>
                  <a:off x="4041775" y="3194050"/>
                  <a:ext cx="80963" cy="203200"/>
                </a:xfrm>
                <a:custGeom>
                  <a:avLst/>
                  <a:gdLst>
                    <a:gd name="T0" fmla="*/ 2147483647 w 46"/>
                    <a:gd name="T1" fmla="*/ 0 h 119"/>
                    <a:gd name="T2" fmla="*/ 2147483647 w 46"/>
                    <a:gd name="T3" fmla="*/ 0 h 119"/>
                    <a:gd name="T4" fmla="*/ 2147483647 w 46"/>
                    <a:gd name="T5" fmla="*/ 2147483647 h 119"/>
                    <a:gd name="T6" fmla="*/ 2147483647 w 46"/>
                    <a:gd name="T7" fmla="*/ 2147483647 h 119"/>
                    <a:gd name="T8" fmla="*/ 2147483647 w 46"/>
                    <a:gd name="T9" fmla="*/ 2147483647 h 119"/>
                    <a:gd name="T10" fmla="*/ 2147483647 w 46"/>
                    <a:gd name="T11" fmla="*/ 2147483647 h 119"/>
                    <a:gd name="T12" fmla="*/ 2147483647 w 46"/>
                    <a:gd name="T13" fmla="*/ 2147483647 h 119"/>
                    <a:gd name="T14" fmla="*/ 2147483647 w 46"/>
                    <a:gd name="T15" fmla="*/ 2147483647 h 119"/>
                    <a:gd name="T16" fmla="*/ 2147483647 w 46"/>
                    <a:gd name="T17" fmla="*/ 2147483647 h 119"/>
                    <a:gd name="T18" fmla="*/ 2147483647 w 46"/>
                    <a:gd name="T19" fmla="*/ 2147483647 h 119"/>
                    <a:gd name="T20" fmla="*/ 2147483647 w 46"/>
                    <a:gd name="T21" fmla="*/ 2147483647 h 119"/>
                    <a:gd name="T22" fmla="*/ 2147483647 w 46"/>
                    <a:gd name="T23" fmla="*/ 2147483647 h 119"/>
                    <a:gd name="T24" fmla="*/ 2147483647 w 46"/>
                    <a:gd name="T25" fmla="*/ 2147483647 h 119"/>
                    <a:gd name="T26" fmla="*/ 2147483647 w 46"/>
                    <a:gd name="T27" fmla="*/ 2147483647 h 119"/>
                    <a:gd name="T28" fmla="*/ 2147483647 w 46"/>
                    <a:gd name="T29" fmla="*/ 2147483647 h 119"/>
                    <a:gd name="T30" fmla="*/ 0 w 46"/>
                    <a:gd name="T31" fmla="*/ 2147483647 h 119"/>
                    <a:gd name="T32" fmla="*/ 2147483647 w 46"/>
                    <a:gd name="T33" fmla="*/ 2147483647 h 119"/>
                    <a:gd name="T34" fmla="*/ 2147483647 w 46"/>
                    <a:gd name="T35" fmla="*/ 2147483647 h 119"/>
                    <a:gd name="T36" fmla="*/ 2147483647 w 46"/>
                    <a:gd name="T37" fmla="*/ 2147483647 h 119"/>
                    <a:gd name="T38" fmla="*/ 2147483647 w 46"/>
                    <a:gd name="T39" fmla="*/ 2147483647 h 119"/>
                    <a:gd name="T40" fmla="*/ 2147483647 w 46"/>
                    <a:gd name="T41" fmla="*/ 2147483647 h 119"/>
                    <a:gd name="T42" fmla="*/ 2147483647 w 46"/>
                    <a:gd name="T43" fmla="*/ 2147483647 h 119"/>
                    <a:gd name="T44" fmla="*/ 2147483647 w 46"/>
                    <a:gd name="T45" fmla="*/ 2147483647 h 119"/>
                    <a:gd name="T46" fmla="*/ 2147483647 w 46"/>
                    <a:gd name="T47" fmla="*/ 2147483647 h 119"/>
                    <a:gd name="T48" fmla="*/ 2147483647 w 46"/>
                    <a:gd name="T49" fmla="*/ 2147483647 h 119"/>
                    <a:gd name="T50" fmla="*/ 2147483647 w 46"/>
                    <a:gd name="T51" fmla="*/ 2147483647 h 119"/>
                    <a:gd name="T52" fmla="*/ 2147483647 w 46"/>
                    <a:gd name="T53" fmla="*/ 2147483647 h 119"/>
                    <a:gd name="T54" fmla="*/ 2147483647 w 46"/>
                    <a:gd name="T55" fmla="*/ 2147483647 h 119"/>
                    <a:gd name="T56" fmla="*/ 2147483647 w 46"/>
                    <a:gd name="T57" fmla="*/ 2147483647 h 119"/>
                    <a:gd name="T58" fmla="*/ 2147483647 w 46"/>
                    <a:gd name="T59" fmla="*/ 2147483647 h 119"/>
                    <a:gd name="T60" fmla="*/ 2147483647 w 46"/>
                    <a:gd name="T61" fmla="*/ 2147483647 h 119"/>
                    <a:gd name="T62" fmla="*/ 2147483647 w 46"/>
                    <a:gd name="T63" fmla="*/ 2147483647 h 119"/>
                    <a:gd name="T64" fmla="*/ 2147483647 w 46"/>
                    <a:gd name="T65" fmla="*/ 2147483647 h 119"/>
                    <a:gd name="T66" fmla="*/ 2147483647 w 46"/>
                    <a:gd name="T67" fmla="*/ 2147483647 h 119"/>
                    <a:gd name="T68" fmla="*/ 2147483647 w 46"/>
                    <a:gd name="T69" fmla="*/ 2147483647 h 119"/>
                    <a:gd name="T70" fmla="*/ 2147483647 w 46"/>
                    <a:gd name="T71" fmla="*/ 2147483647 h 119"/>
                    <a:gd name="T72" fmla="*/ 2147483647 w 46"/>
                    <a:gd name="T73" fmla="*/ 2147483647 h 119"/>
                    <a:gd name="T74" fmla="*/ 2147483647 w 46"/>
                    <a:gd name="T75" fmla="*/ 2147483647 h 119"/>
                    <a:gd name="T76" fmla="*/ 2147483647 w 46"/>
                    <a:gd name="T77" fmla="*/ 2147483647 h 119"/>
                    <a:gd name="T78" fmla="*/ 2147483647 w 46"/>
                    <a:gd name="T79" fmla="*/ 2147483647 h 119"/>
                    <a:gd name="T80" fmla="*/ 2147483647 w 46"/>
                    <a:gd name="T81" fmla="*/ 2147483647 h 119"/>
                    <a:gd name="T82" fmla="*/ 2147483647 w 46"/>
                    <a:gd name="T83" fmla="*/ 2147483647 h 119"/>
                    <a:gd name="T84" fmla="*/ 2147483647 w 46"/>
                    <a:gd name="T85" fmla="*/ 2147483647 h 119"/>
                    <a:gd name="T86" fmla="*/ 2147483647 w 46"/>
                    <a:gd name="T87" fmla="*/ 2147483647 h 119"/>
                    <a:gd name="T88" fmla="*/ 2147483647 w 46"/>
                    <a:gd name="T89" fmla="*/ 2147483647 h 119"/>
                    <a:gd name="T90" fmla="*/ 2147483647 w 46"/>
                    <a:gd name="T91" fmla="*/ 2147483647 h 119"/>
                    <a:gd name="T92" fmla="*/ 2147483647 w 46"/>
                    <a:gd name="T93" fmla="*/ 2147483647 h 119"/>
                    <a:gd name="T94" fmla="*/ 2147483647 w 46"/>
                    <a:gd name="T95" fmla="*/ 2147483647 h 119"/>
                    <a:gd name="T96" fmla="*/ 2147483647 w 46"/>
                    <a:gd name="T97" fmla="*/ 2147483647 h 119"/>
                    <a:gd name="T98" fmla="*/ 2147483647 w 46"/>
                    <a:gd name="T99" fmla="*/ 2147483647 h 119"/>
                    <a:gd name="T100" fmla="*/ 2147483647 w 46"/>
                    <a:gd name="T101" fmla="*/ 2147483647 h 119"/>
                    <a:gd name="T102" fmla="*/ 2147483647 w 46"/>
                    <a:gd name="T103" fmla="*/ 2147483647 h 119"/>
                    <a:gd name="T104" fmla="*/ 2147483647 w 46"/>
                    <a:gd name="T105" fmla="*/ 2147483647 h 119"/>
                    <a:gd name="T106" fmla="*/ 2147483647 w 46"/>
                    <a:gd name="T107" fmla="*/ 2147483647 h 119"/>
                    <a:gd name="T108" fmla="*/ 2147483647 w 46"/>
                    <a:gd name="T109" fmla="*/ 2147483647 h 119"/>
                    <a:gd name="T110" fmla="*/ 2147483647 w 46"/>
                    <a:gd name="T111" fmla="*/ 2147483647 h 119"/>
                    <a:gd name="T112" fmla="*/ 2147483647 w 46"/>
                    <a:gd name="T113" fmla="*/ 0 h 119"/>
                    <a:gd name="T114" fmla="*/ 2147483647 w 46"/>
                    <a:gd name="T115" fmla="*/ 0 h 11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46"/>
                    <a:gd name="T175" fmla="*/ 0 h 119"/>
                    <a:gd name="T176" fmla="*/ 46 w 46"/>
                    <a:gd name="T177" fmla="*/ 119 h 119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46" h="119">
                      <a:moveTo>
                        <a:pt x="40" y="0"/>
                      </a:moveTo>
                      <a:lnTo>
                        <a:pt x="39" y="0"/>
                      </a:lnTo>
                      <a:lnTo>
                        <a:pt x="36" y="3"/>
                      </a:lnTo>
                      <a:lnTo>
                        <a:pt x="31" y="6"/>
                      </a:lnTo>
                      <a:lnTo>
                        <a:pt x="27" y="11"/>
                      </a:lnTo>
                      <a:lnTo>
                        <a:pt x="21" y="16"/>
                      </a:lnTo>
                      <a:lnTo>
                        <a:pt x="16" y="23"/>
                      </a:lnTo>
                      <a:lnTo>
                        <a:pt x="13" y="25"/>
                      </a:lnTo>
                      <a:lnTo>
                        <a:pt x="10" y="29"/>
                      </a:lnTo>
                      <a:lnTo>
                        <a:pt x="8" y="33"/>
                      </a:lnTo>
                      <a:lnTo>
                        <a:pt x="6" y="38"/>
                      </a:lnTo>
                      <a:lnTo>
                        <a:pt x="5" y="42"/>
                      </a:lnTo>
                      <a:lnTo>
                        <a:pt x="2" y="46"/>
                      </a:lnTo>
                      <a:lnTo>
                        <a:pt x="1" y="50"/>
                      </a:lnTo>
                      <a:lnTo>
                        <a:pt x="1" y="56"/>
                      </a:lnTo>
                      <a:lnTo>
                        <a:pt x="0" y="60"/>
                      </a:lnTo>
                      <a:lnTo>
                        <a:pt x="1" y="65"/>
                      </a:lnTo>
                      <a:lnTo>
                        <a:pt x="1" y="70"/>
                      </a:lnTo>
                      <a:lnTo>
                        <a:pt x="4" y="76"/>
                      </a:lnTo>
                      <a:lnTo>
                        <a:pt x="6" y="81"/>
                      </a:lnTo>
                      <a:lnTo>
                        <a:pt x="8" y="86"/>
                      </a:lnTo>
                      <a:lnTo>
                        <a:pt x="13" y="90"/>
                      </a:lnTo>
                      <a:lnTo>
                        <a:pt x="18" y="97"/>
                      </a:lnTo>
                      <a:lnTo>
                        <a:pt x="24" y="102"/>
                      </a:lnTo>
                      <a:lnTo>
                        <a:pt x="31" y="107"/>
                      </a:lnTo>
                      <a:lnTo>
                        <a:pt x="35" y="111"/>
                      </a:lnTo>
                      <a:lnTo>
                        <a:pt x="38" y="113"/>
                      </a:lnTo>
                      <a:lnTo>
                        <a:pt x="42" y="115"/>
                      </a:lnTo>
                      <a:lnTo>
                        <a:pt x="46" y="119"/>
                      </a:lnTo>
                      <a:lnTo>
                        <a:pt x="45" y="116"/>
                      </a:lnTo>
                      <a:lnTo>
                        <a:pt x="42" y="112"/>
                      </a:lnTo>
                      <a:lnTo>
                        <a:pt x="39" y="108"/>
                      </a:lnTo>
                      <a:lnTo>
                        <a:pt x="36" y="105"/>
                      </a:lnTo>
                      <a:lnTo>
                        <a:pt x="33" y="100"/>
                      </a:lnTo>
                      <a:lnTo>
                        <a:pt x="31" y="95"/>
                      </a:lnTo>
                      <a:lnTo>
                        <a:pt x="27" y="90"/>
                      </a:lnTo>
                      <a:lnTo>
                        <a:pt x="25" y="84"/>
                      </a:lnTo>
                      <a:lnTo>
                        <a:pt x="23" y="80"/>
                      </a:lnTo>
                      <a:lnTo>
                        <a:pt x="21" y="74"/>
                      </a:lnTo>
                      <a:lnTo>
                        <a:pt x="19" y="69"/>
                      </a:lnTo>
                      <a:lnTo>
                        <a:pt x="19" y="64"/>
                      </a:lnTo>
                      <a:lnTo>
                        <a:pt x="18" y="58"/>
                      </a:lnTo>
                      <a:lnTo>
                        <a:pt x="19" y="55"/>
                      </a:lnTo>
                      <a:lnTo>
                        <a:pt x="20" y="49"/>
                      </a:lnTo>
                      <a:lnTo>
                        <a:pt x="21" y="45"/>
                      </a:lnTo>
                      <a:lnTo>
                        <a:pt x="23" y="39"/>
                      </a:lnTo>
                      <a:lnTo>
                        <a:pt x="25" y="36"/>
                      </a:lnTo>
                      <a:lnTo>
                        <a:pt x="26" y="31"/>
                      </a:lnTo>
                      <a:lnTo>
                        <a:pt x="29" y="25"/>
                      </a:lnTo>
                      <a:lnTo>
                        <a:pt x="30" y="22"/>
                      </a:lnTo>
                      <a:lnTo>
                        <a:pt x="32" y="18"/>
                      </a:lnTo>
                      <a:lnTo>
                        <a:pt x="33" y="14"/>
                      </a:lnTo>
                      <a:lnTo>
                        <a:pt x="35" y="11"/>
                      </a:lnTo>
                      <a:lnTo>
                        <a:pt x="36" y="7"/>
                      </a:lnTo>
                      <a:lnTo>
                        <a:pt x="37" y="5"/>
                      </a:lnTo>
                      <a:lnTo>
                        <a:pt x="39" y="1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3" name="Freeform 1050"/>
                <p:cNvSpPr>
                  <a:spLocks/>
                </p:cNvSpPr>
                <p:nvPr/>
              </p:nvSpPr>
              <p:spPr bwMode="auto">
                <a:xfrm>
                  <a:off x="3086100" y="2882900"/>
                  <a:ext cx="319088" cy="782638"/>
                </a:xfrm>
                <a:custGeom>
                  <a:avLst/>
                  <a:gdLst>
                    <a:gd name="T0" fmla="*/ 2147483647 w 189"/>
                    <a:gd name="T1" fmla="*/ 2147483647 h 463"/>
                    <a:gd name="T2" fmla="*/ 2147483647 w 189"/>
                    <a:gd name="T3" fmla="*/ 2147483647 h 463"/>
                    <a:gd name="T4" fmla="*/ 2147483647 w 189"/>
                    <a:gd name="T5" fmla="*/ 2147483647 h 463"/>
                    <a:gd name="T6" fmla="*/ 2147483647 w 189"/>
                    <a:gd name="T7" fmla="*/ 2147483647 h 463"/>
                    <a:gd name="T8" fmla="*/ 2147483647 w 189"/>
                    <a:gd name="T9" fmla="*/ 2147483647 h 463"/>
                    <a:gd name="T10" fmla="*/ 2147483647 w 189"/>
                    <a:gd name="T11" fmla="*/ 2147483647 h 463"/>
                    <a:gd name="T12" fmla="*/ 2147483647 w 189"/>
                    <a:gd name="T13" fmla="*/ 2147483647 h 463"/>
                    <a:gd name="T14" fmla="*/ 2147483647 w 189"/>
                    <a:gd name="T15" fmla="*/ 2147483647 h 463"/>
                    <a:gd name="T16" fmla="*/ 2147483647 w 189"/>
                    <a:gd name="T17" fmla="*/ 2147483647 h 463"/>
                    <a:gd name="T18" fmla="*/ 2147483647 w 189"/>
                    <a:gd name="T19" fmla="*/ 2147483647 h 463"/>
                    <a:gd name="T20" fmla="*/ 2147483647 w 189"/>
                    <a:gd name="T21" fmla="*/ 2147483647 h 463"/>
                    <a:gd name="T22" fmla="*/ 2147483647 w 189"/>
                    <a:gd name="T23" fmla="*/ 2147483647 h 463"/>
                    <a:gd name="T24" fmla="*/ 0 w 189"/>
                    <a:gd name="T25" fmla="*/ 2147483647 h 463"/>
                    <a:gd name="T26" fmla="*/ 2147483647 w 189"/>
                    <a:gd name="T27" fmla="*/ 2147483647 h 463"/>
                    <a:gd name="T28" fmla="*/ 2147483647 w 189"/>
                    <a:gd name="T29" fmla="*/ 2147483647 h 463"/>
                    <a:gd name="T30" fmla="*/ 2147483647 w 189"/>
                    <a:gd name="T31" fmla="*/ 2147483647 h 463"/>
                    <a:gd name="T32" fmla="*/ 2147483647 w 189"/>
                    <a:gd name="T33" fmla="*/ 2147483647 h 463"/>
                    <a:gd name="T34" fmla="*/ 2147483647 w 189"/>
                    <a:gd name="T35" fmla="*/ 2147483647 h 463"/>
                    <a:gd name="T36" fmla="*/ 2147483647 w 189"/>
                    <a:gd name="T37" fmla="*/ 2147483647 h 463"/>
                    <a:gd name="T38" fmla="*/ 2147483647 w 189"/>
                    <a:gd name="T39" fmla="*/ 2147483647 h 463"/>
                    <a:gd name="T40" fmla="*/ 2147483647 w 189"/>
                    <a:gd name="T41" fmla="*/ 2147483647 h 463"/>
                    <a:gd name="T42" fmla="*/ 2147483647 w 189"/>
                    <a:gd name="T43" fmla="*/ 2147483647 h 463"/>
                    <a:gd name="T44" fmla="*/ 2147483647 w 189"/>
                    <a:gd name="T45" fmla="*/ 2147483647 h 463"/>
                    <a:gd name="T46" fmla="*/ 2147483647 w 189"/>
                    <a:gd name="T47" fmla="*/ 2147483647 h 463"/>
                    <a:gd name="T48" fmla="*/ 2147483647 w 189"/>
                    <a:gd name="T49" fmla="*/ 2147483647 h 463"/>
                    <a:gd name="T50" fmla="*/ 2147483647 w 189"/>
                    <a:gd name="T51" fmla="*/ 2147483647 h 463"/>
                    <a:gd name="T52" fmla="*/ 2147483647 w 189"/>
                    <a:gd name="T53" fmla="*/ 2147483647 h 463"/>
                    <a:gd name="T54" fmla="*/ 2147483647 w 189"/>
                    <a:gd name="T55" fmla="*/ 2147483647 h 463"/>
                    <a:gd name="T56" fmla="*/ 2147483647 w 189"/>
                    <a:gd name="T57" fmla="*/ 2147483647 h 463"/>
                    <a:gd name="T58" fmla="*/ 2147483647 w 189"/>
                    <a:gd name="T59" fmla="*/ 2147483647 h 463"/>
                    <a:gd name="T60" fmla="*/ 2147483647 w 189"/>
                    <a:gd name="T61" fmla="*/ 2147483647 h 463"/>
                    <a:gd name="T62" fmla="*/ 2147483647 w 189"/>
                    <a:gd name="T63" fmla="*/ 2147483647 h 463"/>
                    <a:gd name="T64" fmla="*/ 2147483647 w 189"/>
                    <a:gd name="T65" fmla="*/ 2147483647 h 463"/>
                    <a:gd name="T66" fmla="*/ 2147483647 w 189"/>
                    <a:gd name="T67" fmla="*/ 2147483647 h 463"/>
                    <a:gd name="T68" fmla="*/ 2147483647 w 189"/>
                    <a:gd name="T69" fmla="*/ 2147483647 h 463"/>
                    <a:gd name="T70" fmla="*/ 2147483647 w 189"/>
                    <a:gd name="T71" fmla="*/ 2147483647 h 463"/>
                    <a:gd name="T72" fmla="*/ 2147483647 w 189"/>
                    <a:gd name="T73" fmla="*/ 2147483647 h 463"/>
                    <a:gd name="T74" fmla="*/ 2147483647 w 189"/>
                    <a:gd name="T75" fmla="*/ 2147483647 h 463"/>
                    <a:gd name="T76" fmla="*/ 2147483647 w 189"/>
                    <a:gd name="T77" fmla="*/ 2147483647 h 463"/>
                    <a:gd name="T78" fmla="*/ 2147483647 w 189"/>
                    <a:gd name="T79" fmla="*/ 2147483647 h 463"/>
                    <a:gd name="T80" fmla="*/ 2147483647 w 189"/>
                    <a:gd name="T81" fmla="*/ 2147483647 h 463"/>
                    <a:gd name="T82" fmla="*/ 2147483647 w 189"/>
                    <a:gd name="T83" fmla="*/ 2147483647 h 463"/>
                    <a:gd name="T84" fmla="*/ 2147483647 w 189"/>
                    <a:gd name="T85" fmla="*/ 2147483647 h 463"/>
                    <a:gd name="T86" fmla="*/ 2147483647 w 189"/>
                    <a:gd name="T87" fmla="*/ 2147483647 h 463"/>
                    <a:gd name="T88" fmla="*/ 2147483647 w 189"/>
                    <a:gd name="T89" fmla="*/ 2147483647 h 463"/>
                    <a:gd name="T90" fmla="*/ 2147483647 w 189"/>
                    <a:gd name="T91" fmla="*/ 2147483647 h 463"/>
                    <a:gd name="T92" fmla="*/ 2147483647 w 189"/>
                    <a:gd name="T93" fmla="*/ 2147483647 h 463"/>
                    <a:gd name="T94" fmla="*/ 2147483647 w 189"/>
                    <a:gd name="T95" fmla="*/ 2147483647 h 463"/>
                    <a:gd name="T96" fmla="*/ 2147483647 w 189"/>
                    <a:gd name="T97" fmla="*/ 2147483647 h 463"/>
                    <a:gd name="T98" fmla="*/ 2147483647 w 189"/>
                    <a:gd name="T99" fmla="*/ 2147483647 h 463"/>
                    <a:gd name="T100" fmla="*/ 2147483647 w 189"/>
                    <a:gd name="T101" fmla="*/ 2147483647 h 463"/>
                    <a:gd name="T102" fmla="*/ 2147483647 w 189"/>
                    <a:gd name="T103" fmla="*/ 2147483647 h 463"/>
                    <a:gd name="T104" fmla="*/ 2147483647 w 189"/>
                    <a:gd name="T105" fmla="*/ 0 h 463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89"/>
                    <a:gd name="T160" fmla="*/ 0 h 463"/>
                    <a:gd name="T161" fmla="*/ 189 w 189"/>
                    <a:gd name="T162" fmla="*/ 463 h 463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89" h="463">
                      <a:moveTo>
                        <a:pt x="161" y="0"/>
                      </a:moveTo>
                      <a:lnTo>
                        <a:pt x="159" y="0"/>
                      </a:lnTo>
                      <a:lnTo>
                        <a:pt x="156" y="3"/>
                      </a:lnTo>
                      <a:lnTo>
                        <a:pt x="151" y="6"/>
                      </a:lnTo>
                      <a:lnTo>
                        <a:pt x="144" y="11"/>
                      </a:lnTo>
                      <a:lnTo>
                        <a:pt x="141" y="13"/>
                      </a:lnTo>
                      <a:lnTo>
                        <a:pt x="136" y="17"/>
                      </a:lnTo>
                      <a:lnTo>
                        <a:pt x="131" y="19"/>
                      </a:lnTo>
                      <a:lnTo>
                        <a:pt x="128" y="23"/>
                      </a:lnTo>
                      <a:lnTo>
                        <a:pt x="122" y="27"/>
                      </a:lnTo>
                      <a:lnTo>
                        <a:pt x="117" y="31"/>
                      </a:lnTo>
                      <a:lnTo>
                        <a:pt x="112" y="35"/>
                      </a:lnTo>
                      <a:lnTo>
                        <a:pt x="108" y="41"/>
                      </a:lnTo>
                      <a:lnTo>
                        <a:pt x="102" y="44"/>
                      </a:lnTo>
                      <a:lnTo>
                        <a:pt x="96" y="50"/>
                      </a:lnTo>
                      <a:lnTo>
                        <a:pt x="90" y="55"/>
                      </a:lnTo>
                      <a:lnTo>
                        <a:pt x="84" y="61"/>
                      </a:lnTo>
                      <a:lnTo>
                        <a:pt x="78" y="67"/>
                      </a:lnTo>
                      <a:lnTo>
                        <a:pt x="73" y="73"/>
                      </a:lnTo>
                      <a:lnTo>
                        <a:pt x="67" y="80"/>
                      </a:lnTo>
                      <a:lnTo>
                        <a:pt x="63" y="87"/>
                      </a:lnTo>
                      <a:lnTo>
                        <a:pt x="55" y="93"/>
                      </a:lnTo>
                      <a:lnTo>
                        <a:pt x="51" y="100"/>
                      </a:lnTo>
                      <a:lnTo>
                        <a:pt x="45" y="107"/>
                      </a:lnTo>
                      <a:lnTo>
                        <a:pt x="40" y="114"/>
                      </a:lnTo>
                      <a:lnTo>
                        <a:pt x="35" y="123"/>
                      </a:lnTo>
                      <a:lnTo>
                        <a:pt x="31" y="130"/>
                      </a:lnTo>
                      <a:lnTo>
                        <a:pt x="26" y="138"/>
                      </a:lnTo>
                      <a:lnTo>
                        <a:pt x="22" y="146"/>
                      </a:lnTo>
                      <a:lnTo>
                        <a:pt x="19" y="155"/>
                      </a:lnTo>
                      <a:lnTo>
                        <a:pt x="14" y="163"/>
                      </a:lnTo>
                      <a:lnTo>
                        <a:pt x="10" y="171"/>
                      </a:lnTo>
                      <a:lnTo>
                        <a:pt x="8" y="181"/>
                      </a:lnTo>
                      <a:lnTo>
                        <a:pt x="6" y="189"/>
                      </a:lnTo>
                      <a:lnTo>
                        <a:pt x="3" y="198"/>
                      </a:lnTo>
                      <a:lnTo>
                        <a:pt x="1" y="207"/>
                      </a:lnTo>
                      <a:lnTo>
                        <a:pt x="1" y="216"/>
                      </a:lnTo>
                      <a:lnTo>
                        <a:pt x="0" y="226"/>
                      </a:lnTo>
                      <a:lnTo>
                        <a:pt x="0" y="235"/>
                      </a:lnTo>
                      <a:lnTo>
                        <a:pt x="0" y="245"/>
                      </a:lnTo>
                      <a:lnTo>
                        <a:pt x="2" y="255"/>
                      </a:lnTo>
                      <a:lnTo>
                        <a:pt x="3" y="265"/>
                      </a:lnTo>
                      <a:lnTo>
                        <a:pt x="6" y="274"/>
                      </a:lnTo>
                      <a:lnTo>
                        <a:pt x="8" y="284"/>
                      </a:lnTo>
                      <a:lnTo>
                        <a:pt x="13" y="295"/>
                      </a:lnTo>
                      <a:lnTo>
                        <a:pt x="16" y="304"/>
                      </a:lnTo>
                      <a:lnTo>
                        <a:pt x="21" y="315"/>
                      </a:lnTo>
                      <a:lnTo>
                        <a:pt x="28" y="325"/>
                      </a:lnTo>
                      <a:lnTo>
                        <a:pt x="34" y="335"/>
                      </a:lnTo>
                      <a:lnTo>
                        <a:pt x="42" y="346"/>
                      </a:lnTo>
                      <a:lnTo>
                        <a:pt x="51" y="356"/>
                      </a:lnTo>
                      <a:lnTo>
                        <a:pt x="60" y="367"/>
                      </a:lnTo>
                      <a:lnTo>
                        <a:pt x="71" y="378"/>
                      </a:lnTo>
                      <a:lnTo>
                        <a:pt x="81" y="388"/>
                      </a:lnTo>
                      <a:lnTo>
                        <a:pt x="95" y="398"/>
                      </a:lnTo>
                      <a:lnTo>
                        <a:pt x="106" y="408"/>
                      </a:lnTo>
                      <a:lnTo>
                        <a:pt x="122" y="419"/>
                      </a:lnTo>
                      <a:lnTo>
                        <a:pt x="136" y="430"/>
                      </a:lnTo>
                      <a:lnTo>
                        <a:pt x="153" y="440"/>
                      </a:lnTo>
                      <a:lnTo>
                        <a:pt x="170" y="451"/>
                      </a:lnTo>
                      <a:lnTo>
                        <a:pt x="189" y="463"/>
                      </a:lnTo>
                      <a:lnTo>
                        <a:pt x="188" y="461"/>
                      </a:lnTo>
                      <a:lnTo>
                        <a:pt x="183" y="456"/>
                      </a:lnTo>
                      <a:lnTo>
                        <a:pt x="180" y="451"/>
                      </a:lnTo>
                      <a:lnTo>
                        <a:pt x="178" y="447"/>
                      </a:lnTo>
                      <a:lnTo>
                        <a:pt x="174" y="443"/>
                      </a:lnTo>
                      <a:lnTo>
                        <a:pt x="170" y="438"/>
                      </a:lnTo>
                      <a:lnTo>
                        <a:pt x="164" y="432"/>
                      </a:lnTo>
                      <a:lnTo>
                        <a:pt x="160" y="426"/>
                      </a:lnTo>
                      <a:lnTo>
                        <a:pt x="154" y="418"/>
                      </a:lnTo>
                      <a:lnTo>
                        <a:pt x="149" y="411"/>
                      </a:lnTo>
                      <a:lnTo>
                        <a:pt x="146" y="407"/>
                      </a:lnTo>
                      <a:lnTo>
                        <a:pt x="144" y="402"/>
                      </a:lnTo>
                      <a:lnTo>
                        <a:pt x="141" y="399"/>
                      </a:lnTo>
                      <a:lnTo>
                        <a:pt x="138" y="394"/>
                      </a:lnTo>
                      <a:lnTo>
                        <a:pt x="135" y="391"/>
                      </a:lnTo>
                      <a:lnTo>
                        <a:pt x="134" y="387"/>
                      </a:lnTo>
                      <a:lnTo>
                        <a:pt x="130" y="382"/>
                      </a:lnTo>
                      <a:lnTo>
                        <a:pt x="128" y="379"/>
                      </a:lnTo>
                      <a:lnTo>
                        <a:pt x="124" y="373"/>
                      </a:lnTo>
                      <a:lnTo>
                        <a:pt x="122" y="369"/>
                      </a:lnTo>
                      <a:lnTo>
                        <a:pt x="118" y="363"/>
                      </a:lnTo>
                      <a:lnTo>
                        <a:pt x="116" y="359"/>
                      </a:lnTo>
                      <a:lnTo>
                        <a:pt x="112" y="354"/>
                      </a:lnTo>
                      <a:lnTo>
                        <a:pt x="110" y="349"/>
                      </a:lnTo>
                      <a:lnTo>
                        <a:pt x="108" y="344"/>
                      </a:lnTo>
                      <a:lnTo>
                        <a:pt x="105" y="340"/>
                      </a:lnTo>
                      <a:lnTo>
                        <a:pt x="102" y="335"/>
                      </a:lnTo>
                      <a:lnTo>
                        <a:pt x="99" y="330"/>
                      </a:lnTo>
                      <a:lnTo>
                        <a:pt x="97" y="324"/>
                      </a:lnTo>
                      <a:lnTo>
                        <a:pt x="95" y="321"/>
                      </a:lnTo>
                      <a:lnTo>
                        <a:pt x="92" y="315"/>
                      </a:lnTo>
                      <a:lnTo>
                        <a:pt x="91" y="310"/>
                      </a:lnTo>
                      <a:lnTo>
                        <a:pt x="89" y="304"/>
                      </a:lnTo>
                      <a:lnTo>
                        <a:pt x="86" y="300"/>
                      </a:lnTo>
                      <a:lnTo>
                        <a:pt x="84" y="295"/>
                      </a:lnTo>
                      <a:lnTo>
                        <a:pt x="83" y="290"/>
                      </a:lnTo>
                      <a:lnTo>
                        <a:pt x="80" y="284"/>
                      </a:lnTo>
                      <a:lnTo>
                        <a:pt x="79" y="279"/>
                      </a:lnTo>
                      <a:lnTo>
                        <a:pt x="77" y="274"/>
                      </a:lnTo>
                      <a:lnTo>
                        <a:pt x="77" y="270"/>
                      </a:lnTo>
                      <a:lnTo>
                        <a:pt x="74" y="265"/>
                      </a:lnTo>
                      <a:lnTo>
                        <a:pt x="74" y="260"/>
                      </a:lnTo>
                      <a:lnTo>
                        <a:pt x="73" y="255"/>
                      </a:lnTo>
                      <a:lnTo>
                        <a:pt x="72" y="251"/>
                      </a:lnTo>
                      <a:lnTo>
                        <a:pt x="72" y="246"/>
                      </a:lnTo>
                      <a:lnTo>
                        <a:pt x="72" y="241"/>
                      </a:lnTo>
                      <a:lnTo>
                        <a:pt x="72" y="236"/>
                      </a:lnTo>
                      <a:lnTo>
                        <a:pt x="72" y="232"/>
                      </a:lnTo>
                      <a:lnTo>
                        <a:pt x="72" y="228"/>
                      </a:lnTo>
                      <a:lnTo>
                        <a:pt x="73" y="223"/>
                      </a:lnTo>
                      <a:lnTo>
                        <a:pt x="73" y="217"/>
                      </a:lnTo>
                      <a:lnTo>
                        <a:pt x="73" y="213"/>
                      </a:lnTo>
                      <a:lnTo>
                        <a:pt x="73" y="208"/>
                      </a:lnTo>
                      <a:lnTo>
                        <a:pt x="74" y="203"/>
                      </a:lnTo>
                      <a:lnTo>
                        <a:pt x="74" y="198"/>
                      </a:lnTo>
                      <a:lnTo>
                        <a:pt x="77" y="194"/>
                      </a:lnTo>
                      <a:lnTo>
                        <a:pt x="77" y="189"/>
                      </a:lnTo>
                      <a:lnTo>
                        <a:pt x="79" y="184"/>
                      </a:lnTo>
                      <a:lnTo>
                        <a:pt x="80" y="179"/>
                      </a:lnTo>
                      <a:lnTo>
                        <a:pt x="81" y="174"/>
                      </a:lnTo>
                      <a:lnTo>
                        <a:pt x="81" y="169"/>
                      </a:lnTo>
                      <a:lnTo>
                        <a:pt x="84" y="164"/>
                      </a:lnTo>
                      <a:lnTo>
                        <a:pt x="85" y="159"/>
                      </a:lnTo>
                      <a:lnTo>
                        <a:pt x="86" y="155"/>
                      </a:lnTo>
                      <a:lnTo>
                        <a:pt x="87" y="150"/>
                      </a:lnTo>
                      <a:lnTo>
                        <a:pt x="90" y="146"/>
                      </a:lnTo>
                      <a:lnTo>
                        <a:pt x="91" y="140"/>
                      </a:lnTo>
                      <a:lnTo>
                        <a:pt x="92" y="136"/>
                      </a:lnTo>
                      <a:lnTo>
                        <a:pt x="95" y="131"/>
                      </a:lnTo>
                      <a:lnTo>
                        <a:pt x="96" y="126"/>
                      </a:lnTo>
                      <a:lnTo>
                        <a:pt x="98" y="121"/>
                      </a:lnTo>
                      <a:lnTo>
                        <a:pt x="100" y="117"/>
                      </a:lnTo>
                      <a:lnTo>
                        <a:pt x="102" y="112"/>
                      </a:lnTo>
                      <a:lnTo>
                        <a:pt x="104" y="107"/>
                      </a:lnTo>
                      <a:lnTo>
                        <a:pt x="105" y="102"/>
                      </a:lnTo>
                      <a:lnTo>
                        <a:pt x="108" y="99"/>
                      </a:lnTo>
                      <a:lnTo>
                        <a:pt x="110" y="94"/>
                      </a:lnTo>
                      <a:lnTo>
                        <a:pt x="112" y="89"/>
                      </a:lnTo>
                      <a:lnTo>
                        <a:pt x="114" y="86"/>
                      </a:lnTo>
                      <a:lnTo>
                        <a:pt x="116" y="81"/>
                      </a:lnTo>
                      <a:lnTo>
                        <a:pt x="118" y="78"/>
                      </a:lnTo>
                      <a:lnTo>
                        <a:pt x="121" y="74"/>
                      </a:lnTo>
                      <a:lnTo>
                        <a:pt x="122" y="70"/>
                      </a:lnTo>
                      <a:lnTo>
                        <a:pt x="123" y="66"/>
                      </a:lnTo>
                      <a:lnTo>
                        <a:pt x="125" y="62"/>
                      </a:lnTo>
                      <a:lnTo>
                        <a:pt x="127" y="57"/>
                      </a:lnTo>
                      <a:lnTo>
                        <a:pt x="130" y="50"/>
                      </a:lnTo>
                      <a:lnTo>
                        <a:pt x="135" y="44"/>
                      </a:lnTo>
                      <a:lnTo>
                        <a:pt x="137" y="37"/>
                      </a:lnTo>
                      <a:lnTo>
                        <a:pt x="141" y="31"/>
                      </a:lnTo>
                      <a:lnTo>
                        <a:pt x="144" y="25"/>
                      </a:lnTo>
                      <a:lnTo>
                        <a:pt x="148" y="21"/>
                      </a:lnTo>
                      <a:lnTo>
                        <a:pt x="149" y="16"/>
                      </a:lnTo>
                      <a:lnTo>
                        <a:pt x="153" y="11"/>
                      </a:lnTo>
                      <a:lnTo>
                        <a:pt x="154" y="8"/>
                      </a:lnTo>
                      <a:lnTo>
                        <a:pt x="156" y="5"/>
                      </a:lnTo>
                      <a:lnTo>
                        <a:pt x="159" y="2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52" name="Picture 22"/>
            <p:cNvPicPr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673" y="6125666"/>
              <a:ext cx="261938" cy="214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3" name="직선 연결선 7"/>
            <p:cNvCxnSpPr>
              <a:cxnSpLocks noChangeShapeType="1"/>
              <a:stCxn id="165" idx="2"/>
              <a:endCxn id="52" idx="0"/>
            </p:cNvCxnSpPr>
            <p:nvPr/>
          </p:nvCxnSpPr>
          <p:spPr bwMode="auto">
            <a:xfrm>
              <a:off x="3503583" y="5873640"/>
              <a:ext cx="5059" cy="252026"/>
            </a:xfrm>
            <a:prstGeom prst="straightConnector1">
              <a:avLst/>
            </a:prstGeom>
            <a:noFill/>
            <a:ln w="19050" algn="ctr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직선 연결선 53"/>
            <p:cNvCxnSpPr>
              <a:stCxn id="168" idx="1"/>
              <a:endCxn id="17" idx="2"/>
            </p:cNvCxnSpPr>
            <p:nvPr/>
          </p:nvCxnSpPr>
          <p:spPr bwMode="auto">
            <a:xfrm flipV="1">
              <a:off x="3559406" y="4507663"/>
              <a:ext cx="61181" cy="1095834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5" name="그룹 363"/>
            <p:cNvGrpSpPr>
              <a:grpSpLocks/>
            </p:cNvGrpSpPr>
            <p:nvPr/>
          </p:nvGrpSpPr>
          <p:grpSpPr bwMode="auto">
            <a:xfrm>
              <a:off x="5805397" y="5383326"/>
              <a:ext cx="587763" cy="483036"/>
              <a:chOff x="8620525" y="3208165"/>
              <a:chExt cx="587763" cy="483036"/>
            </a:xfrm>
          </p:grpSpPr>
          <p:grpSp>
            <p:nvGrpSpPr>
              <p:cNvPr id="136" name="Group 30"/>
              <p:cNvGrpSpPr>
                <a:grpSpLocks noChangeAspect="1"/>
              </p:cNvGrpSpPr>
              <p:nvPr/>
            </p:nvGrpSpPr>
            <p:grpSpPr bwMode="auto">
              <a:xfrm>
                <a:off x="8620525" y="3356992"/>
                <a:ext cx="292915" cy="334209"/>
                <a:chOff x="786" y="2064"/>
                <a:chExt cx="359" cy="469"/>
              </a:xfrm>
            </p:grpSpPr>
            <p:grpSp>
              <p:nvGrpSpPr>
                <p:cNvPr id="147" name="Group 31"/>
                <p:cNvGrpSpPr>
                  <a:grpSpLocks/>
                </p:cNvGrpSpPr>
                <p:nvPr/>
              </p:nvGrpSpPr>
              <p:grpSpPr bwMode="auto">
                <a:xfrm>
                  <a:off x="960" y="2064"/>
                  <a:ext cx="148" cy="325"/>
                  <a:chOff x="1099" y="1361"/>
                  <a:chExt cx="230" cy="509"/>
                </a:xfrm>
              </p:grpSpPr>
              <p:sp>
                <p:nvSpPr>
                  <p:cNvPr id="149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1099" y="1361"/>
                    <a:ext cx="230" cy="2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150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1134" y="1396"/>
                    <a:ext cx="158" cy="15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151" name="Line 3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11" y="1504"/>
                    <a:ext cx="2" cy="366"/>
                  </a:xfrm>
                  <a:prstGeom prst="line">
                    <a:avLst/>
                  </a:prstGeom>
                  <a:noFill/>
                  <a:ln w="28575">
                    <a:solidFill>
                      <a:srgbClr val="4D4D4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1182" y="1441"/>
                    <a:ext cx="62" cy="62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pic>
              <p:nvPicPr>
                <p:cNvPr id="148" name="Picture 36" descr="Rackmount_Hub01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6" y="2304"/>
                  <a:ext cx="359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37" name="그룹 60"/>
              <p:cNvGrpSpPr>
                <a:grpSpLocks/>
              </p:cNvGrpSpPr>
              <p:nvPr/>
            </p:nvGrpSpPr>
            <p:grpSpPr bwMode="auto">
              <a:xfrm rot="8962289">
                <a:off x="8879211" y="3208165"/>
                <a:ext cx="329077" cy="238418"/>
                <a:chOff x="3086100" y="2882900"/>
                <a:chExt cx="1217613" cy="782638"/>
              </a:xfrm>
            </p:grpSpPr>
            <p:sp>
              <p:nvSpPr>
                <p:cNvPr id="138" name="Freeform 1042"/>
                <p:cNvSpPr>
                  <a:spLocks/>
                </p:cNvSpPr>
                <p:nvPr/>
              </p:nvSpPr>
              <p:spPr bwMode="auto">
                <a:xfrm>
                  <a:off x="4251325" y="3270250"/>
                  <a:ext cx="52388" cy="49213"/>
                </a:xfrm>
                <a:custGeom>
                  <a:avLst/>
                  <a:gdLst>
                    <a:gd name="T0" fmla="*/ 2147483647 w 32"/>
                    <a:gd name="T1" fmla="*/ 0 h 31"/>
                    <a:gd name="T2" fmla="*/ 2147483647 w 32"/>
                    <a:gd name="T3" fmla="*/ 0 h 31"/>
                    <a:gd name="T4" fmla="*/ 2147483647 w 32"/>
                    <a:gd name="T5" fmla="*/ 2147483647 h 31"/>
                    <a:gd name="T6" fmla="*/ 2147483647 w 32"/>
                    <a:gd name="T7" fmla="*/ 2147483647 h 31"/>
                    <a:gd name="T8" fmla="*/ 2147483647 w 32"/>
                    <a:gd name="T9" fmla="*/ 2147483647 h 31"/>
                    <a:gd name="T10" fmla="*/ 2147483647 w 32"/>
                    <a:gd name="T11" fmla="*/ 2147483647 h 31"/>
                    <a:gd name="T12" fmla="*/ 2147483647 w 32"/>
                    <a:gd name="T13" fmla="*/ 2147483647 h 31"/>
                    <a:gd name="T14" fmla="*/ 2147483647 w 32"/>
                    <a:gd name="T15" fmla="*/ 2147483647 h 31"/>
                    <a:gd name="T16" fmla="*/ 2147483647 w 32"/>
                    <a:gd name="T17" fmla="*/ 2147483647 h 31"/>
                    <a:gd name="T18" fmla="*/ 2147483647 w 32"/>
                    <a:gd name="T19" fmla="*/ 2147483647 h 31"/>
                    <a:gd name="T20" fmla="*/ 2147483647 w 32"/>
                    <a:gd name="T21" fmla="*/ 2147483647 h 31"/>
                    <a:gd name="T22" fmla="*/ 2147483647 w 32"/>
                    <a:gd name="T23" fmla="*/ 2147483647 h 31"/>
                    <a:gd name="T24" fmla="*/ 2147483647 w 32"/>
                    <a:gd name="T25" fmla="*/ 2147483647 h 31"/>
                    <a:gd name="T26" fmla="*/ 2147483647 w 32"/>
                    <a:gd name="T27" fmla="*/ 2147483647 h 31"/>
                    <a:gd name="T28" fmla="*/ 2147483647 w 32"/>
                    <a:gd name="T29" fmla="*/ 2147483647 h 31"/>
                    <a:gd name="T30" fmla="*/ 2147483647 w 32"/>
                    <a:gd name="T31" fmla="*/ 2147483647 h 31"/>
                    <a:gd name="T32" fmla="*/ 0 w 32"/>
                    <a:gd name="T33" fmla="*/ 2147483647 h 31"/>
                    <a:gd name="T34" fmla="*/ 0 w 32"/>
                    <a:gd name="T35" fmla="*/ 2147483647 h 31"/>
                    <a:gd name="T36" fmla="*/ 2147483647 w 32"/>
                    <a:gd name="T37" fmla="*/ 2147483647 h 31"/>
                    <a:gd name="T38" fmla="*/ 2147483647 w 32"/>
                    <a:gd name="T39" fmla="*/ 2147483647 h 31"/>
                    <a:gd name="T40" fmla="*/ 2147483647 w 32"/>
                    <a:gd name="T41" fmla="*/ 2147483647 h 31"/>
                    <a:gd name="T42" fmla="*/ 2147483647 w 32"/>
                    <a:gd name="T43" fmla="*/ 0 h 31"/>
                    <a:gd name="T44" fmla="*/ 2147483647 w 32"/>
                    <a:gd name="T45" fmla="*/ 0 h 31"/>
                    <a:gd name="T46" fmla="*/ 2147483647 w 32"/>
                    <a:gd name="T47" fmla="*/ 0 h 3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2"/>
                    <a:gd name="T73" fmla="*/ 0 h 31"/>
                    <a:gd name="T74" fmla="*/ 32 w 32"/>
                    <a:gd name="T75" fmla="*/ 31 h 31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2" h="31">
                      <a:moveTo>
                        <a:pt x="15" y="0"/>
                      </a:moveTo>
                      <a:lnTo>
                        <a:pt x="20" y="0"/>
                      </a:lnTo>
                      <a:lnTo>
                        <a:pt x="25" y="2"/>
                      </a:lnTo>
                      <a:lnTo>
                        <a:pt x="28" y="5"/>
                      </a:lnTo>
                      <a:lnTo>
                        <a:pt x="31" y="8"/>
                      </a:lnTo>
                      <a:lnTo>
                        <a:pt x="32" y="13"/>
                      </a:lnTo>
                      <a:lnTo>
                        <a:pt x="32" y="18"/>
                      </a:lnTo>
                      <a:lnTo>
                        <a:pt x="31" y="22"/>
                      </a:lnTo>
                      <a:lnTo>
                        <a:pt x="28" y="26"/>
                      </a:lnTo>
                      <a:lnTo>
                        <a:pt x="25" y="30"/>
                      </a:lnTo>
                      <a:lnTo>
                        <a:pt x="20" y="31"/>
                      </a:lnTo>
                      <a:lnTo>
                        <a:pt x="15" y="31"/>
                      </a:lnTo>
                      <a:lnTo>
                        <a:pt x="12" y="31"/>
                      </a:lnTo>
                      <a:lnTo>
                        <a:pt x="7" y="30"/>
                      </a:lnTo>
                      <a:lnTo>
                        <a:pt x="4" y="26"/>
                      </a:lnTo>
                      <a:lnTo>
                        <a:pt x="1" y="22"/>
                      </a:lnTo>
                      <a:lnTo>
                        <a:pt x="0" y="18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5" y="3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9" name="Freeform 1043"/>
                <p:cNvSpPr>
                  <a:spLocks/>
                </p:cNvSpPr>
                <p:nvPr/>
              </p:nvSpPr>
              <p:spPr bwMode="auto">
                <a:xfrm>
                  <a:off x="4138613" y="3228975"/>
                  <a:ext cx="68263" cy="131763"/>
                </a:xfrm>
                <a:custGeom>
                  <a:avLst/>
                  <a:gdLst>
                    <a:gd name="T0" fmla="*/ 2147483647 w 39"/>
                    <a:gd name="T1" fmla="*/ 0 h 80"/>
                    <a:gd name="T2" fmla="*/ 2147483647 w 39"/>
                    <a:gd name="T3" fmla="*/ 0 h 80"/>
                    <a:gd name="T4" fmla="*/ 2147483647 w 39"/>
                    <a:gd name="T5" fmla="*/ 2147483647 h 80"/>
                    <a:gd name="T6" fmla="*/ 2147483647 w 39"/>
                    <a:gd name="T7" fmla="*/ 2147483647 h 80"/>
                    <a:gd name="T8" fmla="*/ 2147483647 w 39"/>
                    <a:gd name="T9" fmla="*/ 2147483647 h 80"/>
                    <a:gd name="T10" fmla="*/ 2147483647 w 39"/>
                    <a:gd name="T11" fmla="*/ 2147483647 h 80"/>
                    <a:gd name="T12" fmla="*/ 2147483647 w 39"/>
                    <a:gd name="T13" fmla="*/ 2147483647 h 80"/>
                    <a:gd name="T14" fmla="*/ 2147483647 w 39"/>
                    <a:gd name="T15" fmla="*/ 2147483647 h 80"/>
                    <a:gd name="T16" fmla="*/ 2147483647 w 39"/>
                    <a:gd name="T17" fmla="*/ 2147483647 h 80"/>
                    <a:gd name="T18" fmla="*/ 2147483647 w 39"/>
                    <a:gd name="T19" fmla="*/ 2147483647 h 80"/>
                    <a:gd name="T20" fmla="*/ 0 w 39"/>
                    <a:gd name="T21" fmla="*/ 2147483647 h 80"/>
                    <a:gd name="T22" fmla="*/ 0 w 39"/>
                    <a:gd name="T23" fmla="*/ 2147483647 h 80"/>
                    <a:gd name="T24" fmla="*/ 2147483647 w 39"/>
                    <a:gd name="T25" fmla="*/ 2147483647 h 80"/>
                    <a:gd name="T26" fmla="*/ 2147483647 w 39"/>
                    <a:gd name="T27" fmla="*/ 2147483647 h 80"/>
                    <a:gd name="T28" fmla="*/ 2147483647 w 39"/>
                    <a:gd name="T29" fmla="*/ 2147483647 h 80"/>
                    <a:gd name="T30" fmla="*/ 2147483647 w 39"/>
                    <a:gd name="T31" fmla="*/ 2147483647 h 80"/>
                    <a:gd name="T32" fmla="*/ 2147483647 w 39"/>
                    <a:gd name="T33" fmla="*/ 2147483647 h 80"/>
                    <a:gd name="T34" fmla="*/ 2147483647 w 39"/>
                    <a:gd name="T35" fmla="*/ 2147483647 h 80"/>
                    <a:gd name="T36" fmla="*/ 2147483647 w 39"/>
                    <a:gd name="T37" fmla="*/ 2147483647 h 80"/>
                    <a:gd name="T38" fmla="*/ 2147483647 w 39"/>
                    <a:gd name="T39" fmla="*/ 2147483647 h 80"/>
                    <a:gd name="T40" fmla="*/ 2147483647 w 39"/>
                    <a:gd name="T41" fmla="*/ 2147483647 h 80"/>
                    <a:gd name="T42" fmla="*/ 2147483647 w 39"/>
                    <a:gd name="T43" fmla="*/ 2147483647 h 80"/>
                    <a:gd name="T44" fmla="*/ 2147483647 w 39"/>
                    <a:gd name="T45" fmla="*/ 2147483647 h 80"/>
                    <a:gd name="T46" fmla="*/ 2147483647 w 39"/>
                    <a:gd name="T47" fmla="*/ 2147483647 h 80"/>
                    <a:gd name="T48" fmla="*/ 2147483647 w 39"/>
                    <a:gd name="T49" fmla="*/ 2147483647 h 80"/>
                    <a:gd name="T50" fmla="*/ 2147483647 w 39"/>
                    <a:gd name="T51" fmla="*/ 2147483647 h 80"/>
                    <a:gd name="T52" fmla="*/ 2147483647 w 39"/>
                    <a:gd name="T53" fmla="*/ 2147483647 h 80"/>
                    <a:gd name="T54" fmla="*/ 2147483647 w 39"/>
                    <a:gd name="T55" fmla="*/ 2147483647 h 80"/>
                    <a:gd name="T56" fmla="*/ 2147483647 w 39"/>
                    <a:gd name="T57" fmla="*/ 2147483647 h 80"/>
                    <a:gd name="T58" fmla="*/ 2147483647 w 39"/>
                    <a:gd name="T59" fmla="*/ 2147483647 h 80"/>
                    <a:gd name="T60" fmla="*/ 2147483647 w 39"/>
                    <a:gd name="T61" fmla="*/ 2147483647 h 80"/>
                    <a:gd name="T62" fmla="*/ 2147483647 w 39"/>
                    <a:gd name="T63" fmla="*/ 2147483647 h 80"/>
                    <a:gd name="T64" fmla="*/ 2147483647 w 39"/>
                    <a:gd name="T65" fmla="*/ 2147483647 h 80"/>
                    <a:gd name="T66" fmla="*/ 2147483647 w 39"/>
                    <a:gd name="T67" fmla="*/ 2147483647 h 80"/>
                    <a:gd name="T68" fmla="*/ 2147483647 w 39"/>
                    <a:gd name="T69" fmla="*/ 2147483647 h 80"/>
                    <a:gd name="T70" fmla="*/ 2147483647 w 39"/>
                    <a:gd name="T71" fmla="*/ 2147483647 h 80"/>
                    <a:gd name="T72" fmla="*/ 2147483647 w 39"/>
                    <a:gd name="T73" fmla="*/ 2147483647 h 80"/>
                    <a:gd name="T74" fmla="*/ 2147483647 w 39"/>
                    <a:gd name="T75" fmla="*/ 0 h 80"/>
                    <a:gd name="T76" fmla="*/ 2147483647 w 39"/>
                    <a:gd name="T77" fmla="*/ 0 h 80"/>
                    <a:gd name="T78" fmla="*/ 2147483647 w 39"/>
                    <a:gd name="T79" fmla="*/ 0 h 80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39"/>
                    <a:gd name="T121" fmla="*/ 0 h 80"/>
                    <a:gd name="T122" fmla="*/ 39 w 39"/>
                    <a:gd name="T123" fmla="*/ 80 h 80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39" h="80">
                      <a:moveTo>
                        <a:pt x="34" y="0"/>
                      </a:moveTo>
                      <a:lnTo>
                        <a:pt x="33" y="0"/>
                      </a:lnTo>
                      <a:lnTo>
                        <a:pt x="29" y="1"/>
                      </a:lnTo>
                      <a:lnTo>
                        <a:pt x="26" y="4"/>
                      </a:lnTo>
                      <a:lnTo>
                        <a:pt x="22" y="6"/>
                      </a:lnTo>
                      <a:lnTo>
                        <a:pt x="16" y="10"/>
                      </a:lnTo>
                      <a:lnTo>
                        <a:pt x="13" y="14"/>
                      </a:lnTo>
                      <a:lnTo>
                        <a:pt x="8" y="19"/>
                      </a:lnTo>
                      <a:lnTo>
                        <a:pt x="5" y="25"/>
                      </a:lnTo>
                      <a:lnTo>
                        <a:pt x="1" y="31"/>
                      </a:lnTo>
                      <a:lnTo>
                        <a:pt x="0" y="37"/>
                      </a:lnTo>
                      <a:lnTo>
                        <a:pt x="0" y="43"/>
                      </a:lnTo>
                      <a:lnTo>
                        <a:pt x="2" y="50"/>
                      </a:lnTo>
                      <a:lnTo>
                        <a:pt x="3" y="54"/>
                      </a:lnTo>
                      <a:lnTo>
                        <a:pt x="7" y="57"/>
                      </a:lnTo>
                      <a:lnTo>
                        <a:pt x="11" y="61"/>
                      </a:lnTo>
                      <a:lnTo>
                        <a:pt x="15" y="65"/>
                      </a:lnTo>
                      <a:lnTo>
                        <a:pt x="19" y="69"/>
                      </a:lnTo>
                      <a:lnTo>
                        <a:pt x="25" y="71"/>
                      </a:lnTo>
                      <a:lnTo>
                        <a:pt x="28" y="74"/>
                      </a:lnTo>
                      <a:lnTo>
                        <a:pt x="32" y="76"/>
                      </a:lnTo>
                      <a:lnTo>
                        <a:pt x="35" y="78"/>
                      </a:lnTo>
                      <a:lnTo>
                        <a:pt x="39" y="80"/>
                      </a:lnTo>
                      <a:lnTo>
                        <a:pt x="38" y="78"/>
                      </a:lnTo>
                      <a:lnTo>
                        <a:pt x="37" y="75"/>
                      </a:lnTo>
                      <a:lnTo>
                        <a:pt x="32" y="70"/>
                      </a:lnTo>
                      <a:lnTo>
                        <a:pt x="28" y="64"/>
                      </a:lnTo>
                      <a:lnTo>
                        <a:pt x="25" y="57"/>
                      </a:lnTo>
                      <a:lnTo>
                        <a:pt x="21" y="50"/>
                      </a:lnTo>
                      <a:lnTo>
                        <a:pt x="20" y="43"/>
                      </a:lnTo>
                      <a:lnTo>
                        <a:pt x="21" y="37"/>
                      </a:lnTo>
                      <a:lnTo>
                        <a:pt x="22" y="30"/>
                      </a:lnTo>
                      <a:lnTo>
                        <a:pt x="25" y="24"/>
                      </a:lnTo>
                      <a:lnTo>
                        <a:pt x="26" y="18"/>
                      </a:lnTo>
                      <a:lnTo>
                        <a:pt x="29" y="12"/>
                      </a:lnTo>
                      <a:lnTo>
                        <a:pt x="31" y="6"/>
                      </a:lnTo>
                      <a:lnTo>
                        <a:pt x="33" y="3"/>
                      </a:lnTo>
                      <a:lnTo>
                        <a:pt x="33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0" name="Freeform 1044"/>
                <p:cNvSpPr>
                  <a:spLocks/>
                </p:cNvSpPr>
                <p:nvPr/>
              </p:nvSpPr>
              <p:spPr bwMode="auto">
                <a:xfrm>
                  <a:off x="3935413" y="3163888"/>
                  <a:ext cx="103188" cy="261938"/>
                </a:xfrm>
                <a:custGeom>
                  <a:avLst/>
                  <a:gdLst>
                    <a:gd name="T0" fmla="*/ 2147483647 w 61"/>
                    <a:gd name="T1" fmla="*/ 2147483647 h 157"/>
                    <a:gd name="T2" fmla="*/ 2147483647 w 61"/>
                    <a:gd name="T3" fmla="*/ 2147483647 h 157"/>
                    <a:gd name="T4" fmla="*/ 2147483647 w 61"/>
                    <a:gd name="T5" fmla="*/ 2147483647 h 157"/>
                    <a:gd name="T6" fmla="*/ 2147483647 w 61"/>
                    <a:gd name="T7" fmla="*/ 2147483647 h 157"/>
                    <a:gd name="T8" fmla="*/ 2147483647 w 61"/>
                    <a:gd name="T9" fmla="*/ 2147483647 h 157"/>
                    <a:gd name="T10" fmla="*/ 2147483647 w 61"/>
                    <a:gd name="T11" fmla="*/ 2147483647 h 157"/>
                    <a:gd name="T12" fmla="*/ 2147483647 w 61"/>
                    <a:gd name="T13" fmla="*/ 2147483647 h 157"/>
                    <a:gd name="T14" fmla="*/ 2147483647 w 61"/>
                    <a:gd name="T15" fmla="*/ 2147483647 h 157"/>
                    <a:gd name="T16" fmla="*/ 0 w 61"/>
                    <a:gd name="T17" fmla="*/ 2147483647 h 157"/>
                    <a:gd name="T18" fmla="*/ 2147483647 w 61"/>
                    <a:gd name="T19" fmla="*/ 2147483647 h 157"/>
                    <a:gd name="T20" fmla="*/ 2147483647 w 61"/>
                    <a:gd name="T21" fmla="*/ 2147483647 h 157"/>
                    <a:gd name="T22" fmla="*/ 2147483647 w 61"/>
                    <a:gd name="T23" fmla="*/ 2147483647 h 157"/>
                    <a:gd name="T24" fmla="*/ 2147483647 w 61"/>
                    <a:gd name="T25" fmla="*/ 2147483647 h 157"/>
                    <a:gd name="T26" fmla="*/ 2147483647 w 61"/>
                    <a:gd name="T27" fmla="*/ 2147483647 h 157"/>
                    <a:gd name="T28" fmla="*/ 2147483647 w 61"/>
                    <a:gd name="T29" fmla="*/ 2147483647 h 157"/>
                    <a:gd name="T30" fmla="*/ 2147483647 w 61"/>
                    <a:gd name="T31" fmla="*/ 2147483647 h 157"/>
                    <a:gd name="T32" fmla="*/ 2147483647 w 61"/>
                    <a:gd name="T33" fmla="*/ 2147483647 h 157"/>
                    <a:gd name="T34" fmla="*/ 2147483647 w 61"/>
                    <a:gd name="T35" fmla="*/ 2147483647 h 157"/>
                    <a:gd name="T36" fmla="*/ 2147483647 w 61"/>
                    <a:gd name="T37" fmla="*/ 2147483647 h 157"/>
                    <a:gd name="T38" fmla="*/ 2147483647 w 61"/>
                    <a:gd name="T39" fmla="*/ 2147483647 h 157"/>
                    <a:gd name="T40" fmla="*/ 2147483647 w 61"/>
                    <a:gd name="T41" fmla="*/ 2147483647 h 157"/>
                    <a:gd name="T42" fmla="*/ 2147483647 w 61"/>
                    <a:gd name="T43" fmla="*/ 2147483647 h 157"/>
                    <a:gd name="T44" fmla="*/ 2147483647 w 61"/>
                    <a:gd name="T45" fmla="*/ 2147483647 h 157"/>
                    <a:gd name="T46" fmla="*/ 2147483647 w 61"/>
                    <a:gd name="T47" fmla="*/ 2147483647 h 157"/>
                    <a:gd name="T48" fmla="*/ 2147483647 w 61"/>
                    <a:gd name="T49" fmla="*/ 2147483647 h 157"/>
                    <a:gd name="T50" fmla="*/ 2147483647 w 61"/>
                    <a:gd name="T51" fmla="*/ 2147483647 h 157"/>
                    <a:gd name="T52" fmla="*/ 2147483647 w 61"/>
                    <a:gd name="T53" fmla="*/ 2147483647 h 157"/>
                    <a:gd name="T54" fmla="*/ 2147483647 w 61"/>
                    <a:gd name="T55" fmla="*/ 2147483647 h 157"/>
                    <a:gd name="T56" fmla="*/ 2147483647 w 61"/>
                    <a:gd name="T57" fmla="*/ 2147483647 h 157"/>
                    <a:gd name="T58" fmla="*/ 2147483647 w 61"/>
                    <a:gd name="T59" fmla="*/ 2147483647 h 157"/>
                    <a:gd name="T60" fmla="*/ 2147483647 w 61"/>
                    <a:gd name="T61" fmla="*/ 2147483647 h 157"/>
                    <a:gd name="T62" fmla="*/ 2147483647 w 61"/>
                    <a:gd name="T63" fmla="*/ 0 h 15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61"/>
                    <a:gd name="T97" fmla="*/ 0 h 157"/>
                    <a:gd name="T98" fmla="*/ 61 w 61"/>
                    <a:gd name="T99" fmla="*/ 157 h 157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61" h="157">
                      <a:moveTo>
                        <a:pt x="52" y="0"/>
                      </a:moveTo>
                      <a:lnTo>
                        <a:pt x="51" y="1"/>
                      </a:lnTo>
                      <a:lnTo>
                        <a:pt x="48" y="4"/>
                      </a:lnTo>
                      <a:lnTo>
                        <a:pt x="42" y="7"/>
                      </a:lnTo>
                      <a:lnTo>
                        <a:pt x="36" y="13"/>
                      </a:lnTo>
                      <a:lnTo>
                        <a:pt x="31" y="17"/>
                      </a:lnTo>
                      <a:lnTo>
                        <a:pt x="29" y="20"/>
                      </a:lnTo>
                      <a:lnTo>
                        <a:pt x="24" y="25"/>
                      </a:lnTo>
                      <a:lnTo>
                        <a:pt x="20" y="30"/>
                      </a:lnTo>
                      <a:lnTo>
                        <a:pt x="17" y="33"/>
                      </a:lnTo>
                      <a:lnTo>
                        <a:pt x="13" y="39"/>
                      </a:lnTo>
                      <a:lnTo>
                        <a:pt x="11" y="44"/>
                      </a:lnTo>
                      <a:lnTo>
                        <a:pt x="8" y="50"/>
                      </a:lnTo>
                      <a:lnTo>
                        <a:pt x="5" y="55"/>
                      </a:lnTo>
                      <a:lnTo>
                        <a:pt x="2" y="61"/>
                      </a:lnTo>
                      <a:lnTo>
                        <a:pt x="1" y="66"/>
                      </a:lnTo>
                      <a:lnTo>
                        <a:pt x="1" y="74"/>
                      </a:lnTo>
                      <a:lnTo>
                        <a:pt x="0" y="80"/>
                      </a:lnTo>
                      <a:lnTo>
                        <a:pt x="1" y="85"/>
                      </a:lnTo>
                      <a:lnTo>
                        <a:pt x="2" y="93"/>
                      </a:lnTo>
                      <a:lnTo>
                        <a:pt x="5" y="100"/>
                      </a:lnTo>
                      <a:lnTo>
                        <a:pt x="7" y="106"/>
                      </a:lnTo>
                      <a:lnTo>
                        <a:pt x="12" y="113"/>
                      </a:lnTo>
                      <a:lnTo>
                        <a:pt x="16" y="120"/>
                      </a:lnTo>
                      <a:lnTo>
                        <a:pt x="23" y="127"/>
                      </a:lnTo>
                      <a:lnTo>
                        <a:pt x="26" y="131"/>
                      </a:lnTo>
                      <a:lnTo>
                        <a:pt x="30" y="134"/>
                      </a:lnTo>
                      <a:lnTo>
                        <a:pt x="34" y="138"/>
                      </a:lnTo>
                      <a:lnTo>
                        <a:pt x="39" y="141"/>
                      </a:lnTo>
                      <a:lnTo>
                        <a:pt x="43" y="145"/>
                      </a:lnTo>
                      <a:lnTo>
                        <a:pt x="49" y="149"/>
                      </a:lnTo>
                      <a:lnTo>
                        <a:pt x="55" y="153"/>
                      </a:lnTo>
                      <a:lnTo>
                        <a:pt x="61" y="157"/>
                      </a:lnTo>
                      <a:lnTo>
                        <a:pt x="61" y="155"/>
                      </a:lnTo>
                      <a:lnTo>
                        <a:pt x="59" y="154"/>
                      </a:lnTo>
                      <a:lnTo>
                        <a:pt x="56" y="151"/>
                      </a:lnTo>
                      <a:lnTo>
                        <a:pt x="55" y="147"/>
                      </a:lnTo>
                      <a:lnTo>
                        <a:pt x="51" y="142"/>
                      </a:lnTo>
                      <a:lnTo>
                        <a:pt x="48" y="138"/>
                      </a:lnTo>
                      <a:lnTo>
                        <a:pt x="44" y="132"/>
                      </a:lnTo>
                      <a:lnTo>
                        <a:pt x="40" y="126"/>
                      </a:lnTo>
                      <a:lnTo>
                        <a:pt x="37" y="119"/>
                      </a:lnTo>
                      <a:lnTo>
                        <a:pt x="33" y="112"/>
                      </a:lnTo>
                      <a:lnTo>
                        <a:pt x="30" y="104"/>
                      </a:lnTo>
                      <a:lnTo>
                        <a:pt x="27" y="97"/>
                      </a:lnTo>
                      <a:lnTo>
                        <a:pt x="25" y="90"/>
                      </a:lnTo>
                      <a:lnTo>
                        <a:pt x="24" y="84"/>
                      </a:lnTo>
                      <a:lnTo>
                        <a:pt x="24" y="77"/>
                      </a:lnTo>
                      <a:lnTo>
                        <a:pt x="25" y="71"/>
                      </a:lnTo>
                      <a:lnTo>
                        <a:pt x="26" y="65"/>
                      </a:lnTo>
                      <a:lnTo>
                        <a:pt x="29" y="59"/>
                      </a:lnTo>
                      <a:lnTo>
                        <a:pt x="30" y="53"/>
                      </a:lnTo>
                      <a:lnTo>
                        <a:pt x="32" y="48"/>
                      </a:lnTo>
                      <a:lnTo>
                        <a:pt x="34" y="40"/>
                      </a:lnTo>
                      <a:lnTo>
                        <a:pt x="37" y="34"/>
                      </a:lnTo>
                      <a:lnTo>
                        <a:pt x="39" y="29"/>
                      </a:lnTo>
                      <a:lnTo>
                        <a:pt x="42" y="24"/>
                      </a:lnTo>
                      <a:lnTo>
                        <a:pt x="43" y="18"/>
                      </a:lnTo>
                      <a:lnTo>
                        <a:pt x="45" y="14"/>
                      </a:lnTo>
                      <a:lnTo>
                        <a:pt x="48" y="10"/>
                      </a:lnTo>
                      <a:lnTo>
                        <a:pt x="49" y="7"/>
                      </a:lnTo>
                      <a:lnTo>
                        <a:pt x="51" y="1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1" name="Freeform 1045"/>
                <p:cNvSpPr>
                  <a:spLocks/>
                </p:cNvSpPr>
                <p:nvPr/>
              </p:nvSpPr>
              <p:spPr bwMode="auto">
                <a:xfrm>
                  <a:off x="3829050" y="3122613"/>
                  <a:ext cx="138113" cy="339725"/>
                </a:xfrm>
                <a:custGeom>
                  <a:avLst/>
                  <a:gdLst>
                    <a:gd name="T0" fmla="*/ 2147483647 w 80"/>
                    <a:gd name="T1" fmla="*/ 2147483647 h 201"/>
                    <a:gd name="T2" fmla="*/ 2147483647 w 80"/>
                    <a:gd name="T3" fmla="*/ 2147483647 h 201"/>
                    <a:gd name="T4" fmla="*/ 2147483647 w 80"/>
                    <a:gd name="T5" fmla="*/ 2147483647 h 201"/>
                    <a:gd name="T6" fmla="*/ 2147483647 w 80"/>
                    <a:gd name="T7" fmla="*/ 2147483647 h 201"/>
                    <a:gd name="T8" fmla="*/ 2147483647 w 80"/>
                    <a:gd name="T9" fmla="*/ 2147483647 h 201"/>
                    <a:gd name="T10" fmla="*/ 2147483647 w 80"/>
                    <a:gd name="T11" fmla="*/ 2147483647 h 201"/>
                    <a:gd name="T12" fmla="*/ 2147483647 w 80"/>
                    <a:gd name="T13" fmla="*/ 2147483647 h 201"/>
                    <a:gd name="T14" fmla="*/ 2147483647 w 80"/>
                    <a:gd name="T15" fmla="*/ 2147483647 h 201"/>
                    <a:gd name="T16" fmla="*/ 2147483647 w 80"/>
                    <a:gd name="T17" fmla="*/ 2147483647 h 201"/>
                    <a:gd name="T18" fmla="*/ 0 w 80"/>
                    <a:gd name="T19" fmla="*/ 2147483647 h 201"/>
                    <a:gd name="T20" fmla="*/ 0 w 80"/>
                    <a:gd name="T21" fmla="*/ 2147483647 h 201"/>
                    <a:gd name="T22" fmla="*/ 2147483647 w 80"/>
                    <a:gd name="T23" fmla="*/ 2147483647 h 201"/>
                    <a:gd name="T24" fmla="*/ 2147483647 w 80"/>
                    <a:gd name="T25" fmla="*/ 2147483647 h 201"/>
                    <a:gd name="T26" fmla="*/ 2147483647 w 80"/>
                    <a:gd name="T27" fmla="*/ 2147483647 h 201"/>
                    <a:gd name="T28" fmla="*/ 2147483647 w 80"/>
                    <a:gd name="T29" fmla="*/ 2147483647 h 201"/>
                    <a:gd name="T30" fmla="*/ 2147483647 w 80"/>
                    <a:gd name="T31" fmla="*/ 2147483647 h 201"/>
                    <a:gd name="T32" fmla="*/ 2147483647 w 80"/>
                    <a:gd name="T33" fmla="*/ 2147483647 h 201"/>
                    <a:gd name="T34" fmla="*/ 2147483647 w 80"/>
                    <a:gd name="T35" fmla="*/ 2147483647 h 201"/>
                    <a:gd name="T36" fmla="*/ 2147483647 w 80"/>
                    <a:gd name="T37" fmla="*/ 2147483647 h 201"/>
                    <a:gd name="T38" fmla="*/ 2147483647 w 80"/>
                    <a:gd name="T39" fmla="*/ 2147483647 h 201"/>
                    <a:gd name="T40" fmla="*/ 2147483647 w 80"/>
                    <a:gd name="T41" fmla="*/ 2147483647 h 201"/>
                    <a:gd name="T42" fmla="*/ 2147483647 w 80"/>
                    <a:gd name="T43" fmla="*/ 2147483647 h 201"/>
                    <a:gd name="T44" fmla="*/ 2147483647 w 80"/>
                    <a:gd name="T45" fmla="*/ 2147483647 h 201"/>
                    <a:gd name="T46" fmla="*/ 2147483647 w 80"/>
                    <a:gd name="T47" fmla="*/ 2147483647 h 201"/>
                    <a:gd name="T48" fmla="*/ 2147483647 w 80"/>
                    <a:gd name="T49" fmla="*/ 2147483647 h 201"/>
                    <a:gd name="T50" fmla="*/ 2147483647 w 80"/>
                    <a:gd name="T51" fmla="*/ 2147483647 h 201"/>
                    <a:gd name="T52" fmla="*/ 2147483647 w 80"/>
                    <a:gd name="T53" fmla="*/ 2147483647 h 201"/>
                    <a:gd name="T54" fmla="*/ 2147483647 w 80"/>
                    <a:gd name="T55" fmla="*/ 2147483647 h 201"/>
                    <a:gd name="T56" fmla="*/ 2147483647 w 80"/>
                    <a:gd name="T57" fmla="*/ 2147483647 h 201"/>
                    <a:gd name="T58" fmla="*/ 2147483647 w 80"/>
                    <a:gd name="T59" fmla="*/ 2147483647 h 201"/>
                    <a:gd name="T60" fmla="*/ 2147483647 w 80"/>
                    <a:gd name="T61" fmla="*/ 2147483647 h 201"/>
                    <a:gd name="T62" fmla="*/ 2147483647 w 80"/>
                    <a:gd name="T63" fmla="*/ 2147483647 h 201"/>
                    <a:gd name="T64" fmla="*/ 2147483647 w 80"/>
                    <a:gd name="T65" fmla="*/ 2147483647 h 201"/>
                    <a:gd name="T66" fmla="*/ 2147483647 w 80"/>
                    <a:gd name="T67" fmla="*/ 2147483647 h 201"/>
                    <a:gd name="T68" fmla="*/ 2147483647 w 80"/>
                    <a:gd name="T69" fmla="*/ 2147483647 h 201"/>
                    <a:gd name="T70" fmla="*/ 2147483647 w 80"/>
                    <a:gd name="T71" fmla="*/ 2147483647 h 201"/>
                    <a:gd name="T72" fmla="*/ 2147483647 w 80"/>
                    <a:gd name="T73" fmla="*/ 2147483647 h 201"/>
                    <a:gd name="T74" fmla="*/ 2147483647 w 80"/>
                    <a:gd name="T75" fmla="*/ 2147483647 h 201"/>
                    <a:gd name="T76" fmla="*/ 2147483647 w 80"/>
                    <a:gd name="T77" fmla="*/ 2147483647 h 201"/>
                    <a:gd name="T78" fmla="*/ 2147483647 w 80"/>
                    <a:gd name="T79" fmla="*/ 2147483647 h 201"/>
                    <a:gd name="T80" fmla="*/ 2147483647 w 80"/>
                    <a:gd name="T81" fmla="*/ 2147483647 h 201"/>
                    <a:gd name="T82" fmla="*/ 2147483647 w 80"/>
                    <a:gd name="T83" fmla="*/ 2147483647 h 201"/>
                    <a:gd name="T84" fmla="*/ 2147483647 w 80"/>
                    <a:gd name="T85" fmla="*/ 2147483647 h 201"/>
                    <a:gd name="T86" fmla="*/ 2147483647 w 80"/>
                    <a:gd name="T87" fmla="*/ 2147483647 h 201"/>
                    <a:gd name="T88" fmla="*/ 2147483647 w 80"/>
                    <a:gd name="T89" fmla="*/ 0 h 201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80"/>
                    <a:gd name="T136" fmla="*/ 0 h 201"/>
                    <a:gd name="T137" fmla="*/ 80 w 80"/>
                    <a:gd name="T138" fmla="*/ 201 h 201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80" h="201">
                      <a:moveTo>
                        <a:pt x="64" y="0"/>
                      </a:moveTo>
                      <a:lnTo>
                        <a:pt x="58" y="3"/>
                      </a:lnTo>
                      <a:lnTo>
                        <a:pt x="55" y="5"/>
                      </a:lnTo>
                      <a:lnTo>
                        <a:pt x="51" y="9"/>
                      </a:lnTo>
                      <a:lnTo>
                        <a:pt x="48" y="13"/>
                      </a:lnTo>
                      <a:lnTo>
                        <a:pt x="44" y="16"/>
                      </a:lnTo>
                      <a:lnTo>
                        <a:pt x="39" y="21"/>
                      </a:lnTo>
                      <a:lnTo>
                        <a:pt x="35" y="26"/>
                      </a:lnTo>
                      <a:lnTo>
                        <a:pt x="30" y="30"/>
                      </a:lnTo>
                      <a:lnTo>
                        <a:pt x="25" y="36"/>
                      </a:lnTo>
                      <a:lnTo>
                        <a:pt x="20" y="42"/>
                      </a:lnTo>
                      <a:lnTo>
                        <a:pt x="17" y="48"/>
                      </a:lnTo>
                      <a:lnTo>
                        <a:pt x="12" y="55"/>
                      </a:lnTo>
                      <a:lnTo>
                        <a:pt x="10" y="62"/>
                      </a:lnTo>
                      <a:lnTo>
                        <a:pt x="5" y="70"/>
                      </a:lnTo>
                      <a:lnTo>
                        <a:pt x="4" y="78"/>
                      </a:lnTo>
                      <a:lnTo>
                        <a:pt x="3" y="80"/>
                      </a:lnTo>
                      <a:lnTo>
                        <a:pt x="1" y="85"/>
                      </a:lnTo>
                      <a:lnTo>
                        <a:pt x="0" y="88"/>
                      </a:lnTo>
                      <a:lnTo>
                        <a:pt x="0" y="93"/>
                      </a:lnTo>
                      <a:lnTo>
                        <a:pt x="0" y="97"/>
                      </a:lnTo>
                      <a:lnTo>
                        <a:pt x="0" y="102"/>
                      </a:lnTo>
                      <a:lnTo>
                        <a:pt x="0" y="105"/>
                      </a:lnTo>
                      <a:lnTo>
                        <a:pt x="1" y="110"/>
                      </a:lnTo>
                      <a:lnTo>
                        <a:pt x="1" y="113"/>
                      </a:lnTo>
                      <a:lnTo>
                        <a:pt x="3" y="118"/>
                      </a:lnTo>
                      <a:lnTo>
                        <a:pt x="4" y="123"/>
                      </a:lnTo>
                      <a:lnTo>
                        <a:pt x="6" y="128"/>
                      </a:lnTo>
                      <a:lnTo>
                        <a:pt x="7" y="131"/>
                      </a:lnTo>
                      <a:lnTo>
                        <a:pt x="10" y="136"/>
                      </a:lnTo>
                      <a:lnTo>
                        <a:pt x="12" y="141"/>
                      </a:lnTo>
                      <a:lnTo>
                        <a:pt x="16" y="145"/>
                      </a:lnTo>
                      <a:lnTo>
                        <a:pt x="18" y="149"/>
                      </a:lnTo>
                      <a:lnTo>
                        <a:pt x="22" y="154"/>
                      </a:lnTo>
                      <a:lnTo>
                        <a:pt x="26" y="158"/>
                      </a:lnTo>
                      <a:lnTo>
                        <a:pt x="31" y="163"/>
                      </a:lnTo>
                      <a:lnTo>
                        <a:pt x="35" y="168"/>
                      </a:lnTo>
                      <a:lnTo>
                        <a:pt x="39" y="173"/>
                      </a:lnTo>
                      <a:lnTo>
                        <a:pt x="45" y="177"/>
                      </a:lnTo>
                      <a:lnTo>
                        <a:pt x="51" y="182"/>
                      </a:lnTo>
                      <a:lnTo>
                        <a:pt x="57" y="186"/>
                      </a:lnTo>
                      <a:lnTo>
                        <a:pt x="64" y="192"/>
                      </a:lnTo>
                      <a:lnTo>
                        <a:pt x="73" y="196"/>
                      </a:lnTo>
                      <a:lnTo>
                        <a:pt x="80" y="201"/>
                      </a:lnTo>
                      <a:lnTo>
                        <a:pt x="79" y="199"/>
                      </a:lnTo>
                      <a:lnTo>
                        <a:pt x="77" y="198"/>
                      </a:lnTo>
                      <a:lnTo>
                        <a:pt x="75" y="194"/>
                      </a:lnTo>
                      <a:lnTo>
                        <a:pt x="73" y="189"/>
                      </a:lnTo>
                      <a:lnTo>
                        <a:pt x="68" y="183"/>
                      </a:lnTo>
                      <a:lnTo>
                        <a:pt x="64" y="177"/>
                      </a:lnTo>
                      <a:lnTo>
                        <a:pt x="58" y="170"/>
                      </a:lnTo>
                      <a:lnTo>
                        <a:pt x="55" y="163"/>
                      </a:lnTo>
                      <a:lnTo>
                        <a:pt x="52" y="158"/>
                      </a:lnTo>
                      <a:lnTo>
                        <a:pt x="50" y="154"/>
                      </a:lnTo>
                      <a:lnTo>
                        <a:pt x="48" y="150"/>
                      </a:lnTo>
                      <a:lnTo>
                        <a:pt x="45" y="145"/>
                      </a:lnTo>
                      <a:lnTo>
                        <a:pt x="43" y="141"/>
                      </a:lnTo>
                      <a:lnTo>
                        <a:pt x="41" y="137"/>
                      </a:lnTo>
                      <a:lnTo>
                        <a:pt x="39" y="132"/>
                      </a:lnTo>
                      <a:lnTo>
                        <a:pt x="38" y="128"/>
                      </a:lnTo>
                      <a:lnTo>
                        <a:pt x="36" y="123"/>
                      </a:lnTo>
                      <a:lnTo>
                        <a:pt x="33" y="118"/>
                      </a:lnTo>
                      <a:lnTo>
                        <a:pt x="32" y="113"/>
                      </a:lnTo>
                      <a:lnTo>
                        <a:pt x="31" y="110"/>
                      </a:lnTo>
                      <a:lnTo>
                        <a:pt x="30" y="105"/>
                      </a:lnTo>
                      <a:lnTo>
                        <a:pt x="30" y="102"/>
                      </a:lnTo>
                      <a:lnTo>
                        <a:pt x="30" y="97"/>
                      </a:lnTo>
                      <a:lnTo>
                        <a:pt x="30" y="93"/>
                      </a:lnTo>
                      <a:lnTo>
                        <a:pt x="30" y="86"/>
                      </a:lnTo>
                      <a:lnTo>
                        <a:pt x="31" y="79"/>
                      </a:lnTo>
                      <a:lnTo>
                        <a:pt x="31" y="75"/>
                      </a:lnTo>
                      <a:lnTo>
                        <a:pt x="32" y="72"/>
                      </a:lnTo>
                      <a:lnTo>
                        <a:pt x="33" y="67"/>
                      </a:lnTo>
                      <a:lnTo>
                        <a:pt x="35" y="65"/>
                      </a:lnTo>
                      <a:lnTo>
                        <a:pt x="36" y="60"/>
                      </a:lnTo>
                      <a:lnTo>
                        <a:pt x="37" y="56"/>
                      </a:lnTo>
                      <a:lnTo>
                        <a:pt x="38" y="52"/>
                      </a:lnTo>
                      <a:lnTo>
                        <a:pt x="41" y="48"/>
                      </a:lnTo>
                      <a:lnTo>
                        <a:pt x="42" y="45"/>
                      </a:lnTo>
                      <a:lnTo>
                        <a:pt x="43" y="40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26"/>
                      </a:lnTo>
                      <a:lnTo>
                        <a:pt x="54" y="20"/>
                      </a:lnTo>
                      <a:lnTo>
                        <a:pt x="56" y="14"/>
                      </a:lnTo>
                      <a:lnTo>
                        <a:pt x="60" y="9"/>
                      </a:lnTo>
                      <a:lnTo>
                        <a:pt x="62" y="4"/>
                      </a:lnTo>
                      <a:lnTo>
                        <a:pt x="64" y="1"/>
                      </a:lnTo>
                      <a:lnTo>
                        <a:pt x="6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2" name="Freeform 1046"/>
                <p:cNvSpPr>
                  <a:spLocks/>
                </p:cNvSpPr>
                <p:nvPr/>
              </p:nvSpPr>
              <p:spPr bwMode="auto">
                <a:xfrm>
                  <a:off x="3686175" y="3079750"/>
                  <a:ext cx="174625" cy="398463"/>
                </a:xfrm>
                <a:custGeom>
                  <a:avLst/>
                  <a:gdLst>
                    <a:gd name="T0" fmla="*/ 2147483647 w 101"/>
                    <a:gd name="T1" fmla="*/ 2147483647 h 234"/>
                    <a:gd name="T2" fmla="*/ 2147483647 w 101"/>
                    <a:gd name="T3" fmla="*/ 2147483647 h 234"/>
                    <a:gd name="T4" fmla="*/ 2147483647 w 101"/>
                    <a:gd name="T5" fmla="*/ 2147483647 h 234"/>
                    <a:gd name="T6" fmla="*/ 2147483647 w 101"/>
                    <a:gd name="T7" fmla="*/ 2147483647 h 234"/>
                    <a:gd name="T8" fmla="*/ 2147483647 w 101"/>
                    <a:gd name="T9" fmla="*/ 2147483647 h 234"/>
                    <a:gd name="T10" fmla="*/ 2147483647 w 101"/>
                    <a:gd name="T11" fmla="*/ 2147483647 h 234"/>
                    <a:gd name="T12" fmla="*/ 2147483647 w 101"/>
                    <a:gd name="T13" fmla="*/ 2147483647 h 234"/>
                    <a:gd name="T14" fmla="*/ 2147483647 w 101"/>
                    <a:gd name="T15" fmla="*/ 2147483647 h 234"/>
                    <a:gd name="T16" fmla="*/ 2147483647 w 101"/>
                    <a:gd name="T17" fmla="*/ 2147483647 h 234"/>
                    <a:gd name="T18" fmla="*/ 2147483647 w 101"/>
                    <a:gd name="T19" fmla="*/ 2147483647 h 234"/>
                    <a:gd name="T20" fmla="*/ 2147483647 w 101"/>
                    <a:gd name="T21" fmla="*/ 2147483647 h 234"/>
                    <a:gd name="T22" fmla="*/ 2147483647 w 101"/>
                    <a:gd name="T23" fmla="*/ 2147483647 h 234"/>
                    <a:gd name="T24" fmla="*/ 0 w 101"/>
                    <a:gd name="T25" fmla="*/ 2147483647 h 234"/>
                    <a:gd name="T26" fmla="*/ 2147483647 w 101"/>
                    <a:gd name="T27" fmla="*/ 2147483647 h 234"/>
                    <a:gd name="T28" fmla="*/ 2147483647 w 101"/>
                    <a:gd name="T29" fmla="*/ 2147483647 h 234"/>
                    <a:gd name="T30" fmla="*/ 2147483647 w 101"/>
                    <a:gd name="T31" fmla="*/ 2147483647 h 234"/>
                    <a:gd name="T32" fmla="*/ 2147483647 w 101"/>
                    <a:gd name="T33" fmla="*/ 2147483647 h 234"/>
                    <a:gd name="T34" fmla="*/ 2147483647 w 101"/>
                    <a:gd name="T35" fmla="*/ 2147483647 h 234"/>
                    <a:gd name="T36" fmla="*/ 2147483647 w 101"/>
                    <a:gd name="T37" fmla="*/ 2147483647 h 234"/>
                    <a:gd name="T38" fmla="*/ 2147483647 w 101"/>
                    <a:gd name="T39" fmla="*/ 2147483647 h 234"/>
                    <a:gd name="T40" fmla="*/ 2147483647 w 101"/>
                    <a:gd name="T41" fmla="*/ 2147483647 h 234"/>
                    <a:gd name="T42" fmla="*/ 2147483647 w 101"/>
                    <a:gd name="T43" fmla="*/ 2147483647 h 234"/>
                    <a:gd name="T44" fmla="*/ 2147483647 w 101"/>
                    <a:gd name="T45" fmla="*/ 2147483647 h 234"/>
                    <a:gd name="T46" fmla="*/ 2147483647 w 101"/>
                    <a:gd name="T47" fmla="*/ 2147483647 h 234"/>
                    <a:gd name="T48" fmla="*/ 2147483647 w 101"/>
                    <a:gd name="T49" fmla="*/ 2147483647 h 234"/>
                    <a:gd name="T50" fmla="*/ 2147483647 w 101"/>
                    <a:gd name="T51" fmla="*/ 2147483647 h 234"/>
                    <a:gd name="T52" fmla="*/ 2147483647 w 101"/>
                    <a:gd name="T53" fmla="*/ 2147483647 h 234"/>
                    <a:gd name="T54" fmla="*/ 2147483647 w 101"/>
                    <a:gd name="T55" fmla="*/ 2147483647 h 234"/>
                    <a:gd name="T56" fmla="*/ 2147483647 w 101"/>
                    <a:gd name="T57" fmla="*/ 2147483647 h 234"/>
                    <a:gd name="T58" fmla="*/ 2147483647 w 101"/>
                    <a:gd name="T59" fmla="*/ 2147483647 h 234"/>
                    <a:gd name="T60" fmla="*/ 2147483647 w 101"/>
                    <a:gd name="T61" fmla="*/ 2147483647 h 234"/>
                    <a:gd name="T62" fmla="*/ 2147483647 w 101"/>
                    <a:gd name="T63" fmla="*/ 2147483647 h 234"/>
                    <a:gd name="T64" fmla="*/ 2147483647 w 101"/>
                    <a:gd name="T65" fmla="*/ 2147483647 h 234"/>
                    <a:gd name="T66" fmla="*/ 2147483647 w 101"/>
                    <a:gd name="T67" fmla="*/ 2147483647 h 234"/>
                    <a:gd name="T68" fmla="*/ 2147483647 w 101"/>
                    <a:gd name="T69" fmla="*/ 2147483647 h 234"/>
                    <a:gd name="T70" fmla="*/ 2147483647 w 101"/>
                    <a:gd name="T71" fmla="*/ 2147483647 h 234"/>
                    <a:gd name="T72" fmla="*/ 2147483647 w 101"/>
                    <a:gd name="T73" fmla="*/ 2147483647 h 234"/>
                    <a:gd name="T74" fmla="*/ 2147483647 w 101"/>
                    <a:gd name="T75" fmla="*/ 2147483647 h 234"/>
                    <a:gd name="T76" fmla="*/ 2147483647 w 101"/>
                    <a:gd name="T77" fmla="*/ 2147483647 h 234"/>
                    <a:gd name="T78" fmla="*/ 2147483647 w 101"/>
                    <a:gd name="T79" fmla="*/ 2147483647 h 234"/>
                    <a:gd name="T80" fmla="*/ 2147483647 w 101"/>
                    <a:gd name="T81" fmla="*/ 2147483647 h 234"/>
                    <a:gd name="T82" fmla="*/ 2147483647 w 101"/>
                    <a:gd name="T83" fmla="*/ 2147483647 h 234"/>
                    <a:gd name="T84" fmla="*/ 2147483647 w 101"/>
                    <a:gd name="T85" fmla="*/ 2147483647 h 234"/>
                    <a:gd name="T86" fmla="*/ 2147483647 w 101"/>
                    <a:gd name="T87" fmla="*/ 2147483647 h 234"/>
                    <a:gd name="T88" fmla="*/ 2147483647 w 101"/>
                    <a:gd name="T89" fmla="*/ 2147483647 h 234"/>
                    <a:gd name="T90" fmla="*/ 2147483647 w 101"/>
                    <a:gd name="T91" fmla="*/ 2147483647 h 234"/>
                    <a:gd name="T92" fmla="*/ 2147483647 w 101"/>
                    <a:gd name="T93" fmla="*/ 2147483647 h 234"/>
                    <a:gd name="T94" fmla="*/ 2147483647 w 101"/>
                    <a:gd name="T95" fmla="*/ 2147483647 h 234"/>
                    <a:gd name="T96" fmla="*/ 2147483647 w 101"/>
                    <a:gd name="T97" fmla="*/ 2147483647 h 234"/>
                    <a:gd name="T98" fmla="*/ 2147483647 w 101"/>
                    <a:gd name="T99" fmla="*/ 2147483647 h 234"/>
                    <a:gd name="T100" fmla="*/ 2147483647 w 101"/>
                    <a:gd name="T101" fmla="*/ 0 h 23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1"/>
                    <a:gd name="T154" fmla="*/ 0 h 234"/>
                    <a:gd name="T155" fmla="*/ 101 w 101"/>
                    <a:gd name="T156" fmla="*/ 234 h 234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1" h="234">
                      <a:moveTo>
                        <a:pt x="82" y="0"/>
                      </a:moveTo>
                      <a:lnTo>
                        <a:pt x="77" y="4"/>
                      </a:lnTo>
                      <a:lnTo>
                        <a:pt x="73" y="7"/>
                      </a:lnTo>
                      <a:lnTo>
                        <a:pt x="68" y="12"/>
                      </a:lnTo>
                      <a:lnTo>
                        <a:pt x="62" y="15"/>
                      </a:lnTo>
                      <a:lnTo>
                        <a:pt x="57" y="20"/>
                      </a:lnTo>
                      <a:lnTo>
                        <a:pt x="51" y="25"/>
                      </a:lnTo>
                      <a:lnTo>
                        <a:pt x="45" y="30"/>
                      </a:lnTo>
                      <a:lnTo>
                        <a:pt x="38" y="36"/>
                      </a:lnTo>
                      <a:lnTo>
                        <a:pt x="34" y="44"/>
                      </a:lnTo>
                      <a:lnTo>
                        <a:pt x="28" y="49"/>
                      </a:lnTo>
                      <a:lnTo>
                        <a:pt x="22" y="57"/>
                      </a:lnTo>
                      <a:lnTo>
                        <a:pt x="19" y="61"/>
                      </a:lnTo>
                      <a:lnTo>
                        <a:pt x="17" y="65"/>
                      </a:lnTo>
                      <a:lnTo>
                        <a:pt x="15" y="70"/>
                      </a:lnTo>
                      <a:lnTo>
                        <a:pt x="12" y="73"/>
                      </a:lnTo>
                      <a:lnTo>
                        <a:pt x="10" y="78"/>
                      </a:lnTo>
                      <a:lnTo>
                        <a:pt x="7" y="81"/>
                      </a:lnTo>
                      <a:lnTo>
                        <a:pt x="6" y="86"/>
                      </a:lnTo>
                      <a:lnTo>
                        <a:pt x="5" y="90"/>
                      </a:lnTo>
                      <a:lnTo>
                        <a:pt x="3" y="95"/>
                      </a:lnTo>
                      <a:lnTo>
                        <a:pt x="3" y="99"/>
                      </a:lnTo>
                      <a:lnTo>
                        <a:pt x="2" y="104"/>
                      </a:lnTo>
                      <a:lnTo>
                        <a:pt x="2" y="109"/>
                      </a:lnTo>
                      <a:lnTo>
                        <a:pt x="0" y="113"/>
                      </a:lnTo>
                      <a:lnTo>
                        <a:pt x="0" y="118"/>
                      </a:lnTo>
                      <a:lnTo>
                        <a:pt x="0" y="123"/>
                      </a:lnTo>
                      <a:lnTo>
                        <a:pt x="2" y="129"/>
                      </a:lnTo>
                      <a:lnTo>
                        <a:pt x="2" y="134"/>
                      </a:lnTo>
                      <a:lnTo>
                        <a:pt x="4" y="138"/>
                      </a:lnTo>
                      <a:lnTo>
                        <a:pt x="5" y="143"/>
                      </a:lnTo>
                      <a:lnTo>
                        <a:pt x="7" y="149"/>
                      </a:lnTo>
                      <a:lnTo>
                        <a:pt x="10" y="154"/>
                      </a:lnTo>
                      <a:lnTo>
                        <a:pt x="12" y="160"/>
                      </a:lnTo>
                      <a:lnTo>
                        <a:pt x="16" y="164"/>
                      </a:lnTo>
                      <a:lnTo>
                        <a:pt x="19" y="169"/>
                      </a:lnTo>
                      <a:lnTo>
                        <a:pt x="23" y="174"/>
                      </a:lnTo>
                      <a:lnTo>
                        <a:pt x="28" y="180"/>
                      </a:lnTo>
                      <a:lnTo>
                        <a:pt x="32" y="185"/>
                      </a:lnTo>
                      <a:lnTo>
                        <a:pt x="38" y="191"/>
                      </a:lnTo>
                      <a:lnTo>
                        <a:pt x="44" y="195"/>
                      </a:lnTo>
                      <a:lnTo>
                        <a:pt x="51" y="201"/>
                      </a:lnTo>
                      <a:lnTo>
                        <a:pt x="57" y="206"/>
                      </a:lnTo>
                      <a:lnTo>
                        <a:pt x="66" y="212"/>
                      </a:lnTo>
                      <a:lnTo>
                        <a:pt x="73" y="217"/>
                      </a:lnTo>
                      <a:lnTo>
                        <a:pt x="82" y="223"/>
                      </a:lnTo>
                      <a:lnTo>
                        <a:pt x="90" y="227"/>
                      </a:lnTo>
                      <a:lnTo>
                        <a:pt x="101" y="234"/>
                      </a:lnTo>
                      <a:lnTo>
                        <a:pt x="100" y="232"/>
                      </a:lnTo>
                      <a:lnTo>
                        <a:pt x="99" y="231"/>
                      </a:lnTo>
                      <a:lnTo>
                        <a:pt x="95" y="226"/>
                      </a:lnTo>
                      <a:lnTo>
                        <a:pt x="92" y="223"/>
                      </a:lnTo>
                      <a:lnTo>
                        <a:pt x="88" y="219"/>
                      </a:lnTo>
                      <a:lnTo>
                        <a:pt x="87" y="215"/>
                      </a:lnTo>
                      <a:lnTo>
                        <a:pt x="84" y="212"/>
                      </a:lnTo>
                      <a:lnTo>
                        <a:pt x="82" y="208"/>
                      </a:lnTo>
                      <a:lnTo>
                        <a:pt x="80" y="205"/>
                      </a:lnTo>
                      <a:lnTo>
                        <a:pt x="77" y="200"/>
                      </a:lnTo>
                      <a:lnTo>
                        <a:pt x="74" y="196"/>
                      </a:lnTo>
                      <a:lnTo>
                        <a:pt x="73" y="193"/>
                      </a:lnTo>
                      <a:lnTo>
                        <a:pt x="69" y="188"/>
                      </a:lnTo>
                      <a:lnTo>
                        <a:pt x="67" y="183"/>
                      </a:lnTo>
                      <a:lnTo>
                        <a:pt x="64" y="179"/>
                      </a:lnTo>
                      <a:lnTo>
                        <a:pt x="62" y="174"/>
                      </a:lnTo>
                      <a:lnTo>
                        <a:pt x="60" y="168"/>
                      </a:lnTo>
                      <a:lnTo>
                        <a:pt x="57" y="163"/>
                      </a:lnTo>
                      <a:lnTo>
                        <a:pt x="55" y="157"/>
                      </a:lnTo>
                      <a:lnTo>
                        <a:pt x="52" y="153"/>
                      </a:lnTo>
                      <a:lnTo>
                        <a:pt x="51" y="148"/>
                      </a:lnTo>
                      <a:lnTo>
                        <a:pt x="49" y="142"/>
                      </a:lnTo>
                      <a:lnTo>
                        <a:pt x="48" y="136"/>
                      </a:lnTo>
                      <a:lnTo>
                        <a:pt x="48" y="131"/>
                      </a:lnTo>
                      <a:lnTo>
                        <a:pt x="47" y="127"/>
                      </a:lnTo>
                      <a:lnTo>
                        <a:pt x="45" y="122"/>
                      </a:lnTo>
                      <a:lnTo>
                        <a:pt x="45" y="116"/>
                      </a:lnTo>
                      <a:lnTo>
                        <a:pt x="47" y="112"/>
                      </a:lnTo>
                      <a:lnTo>
                        <a:pt x="47" y="106"/>
                      </a:lnTo>
                      <a:lnTo>
                        <a:pt x="47" y="102"/>
                      </a:lnTo>
                      <a:lnTo>
                        <a:pt x="47" y="96"/>
                      </a:lnTo>
                      <a:lnTo>
                        <a:pt x="48" y="91"/>
                      </a:lnTo>
                      <a:lnTo>
                        <a:pt x="49" y="86"/>
                      </a:lnTo>
                      <a:lnTo>
                        <a:pt x="50" y="81"/>
                      </a:lnTo>
                      <a:lnTo>
                        <a:pt x="51" y="76"/>
                      </a:lnTo>
                      <a:lnTo>
                        <a:pt x="52" y="72"/>
                      </a:lnTo>
                      <a:lnTo>
                        <a:pt x="55" y="66"/>
                      </a:lnTo>
                      <a:lnTo>
                        <a:pt x="56" y="61"/>
                      </a:lnTo>
                      <a:lnTo>
                        <a:pt x="57" y="57"/>
                      </a:lnTo>
                      <a:lnTo>
                        <a:pt x="60" y="52"/>
                      </a:lnTo>
                      <a:lnTo>
                        <a:pt x="61" y="47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7" y="35"/>
                      </a:lnTo>
                      <a:lnTo>
                        <a:pt x="68" y="30"/>
                      </a:lnTo>
                      <a:lnTo>
                        <a:pt x="69" y="27"/>
                      </a:lnTo>
                      <a:lnTo>
                        <a:pt x="70" y="23"/>
                      </a:lnTo>
                      <a:lnTo>
                        <a:pt x="73" y="20"/>
                      </a:lnTo>
                      <a:lnTo>
                        <a:pt x="76" y="14"/>
                      </a:lnTo>
                      <a:lnTo>
                        <a:pt x="79" y="9"/>
                      </a:lnTo>
                      <a:lnTo>
                        <a:pt x="81" y="4"/>
                      </a:lnTo>
                      <a:lnTo>
                        <a:pt x="83" y="2"/>
                      </a:lnTo>
                      <a:lnTo>
                        <a:pt x="84" y="0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3" name="Freeform 1047"/>
                <p:cNvSpPr>
                  <a:spLocks/>
                </p:cNvSpPr>
                <p:nvPr/>
              </p:nvSpPr>
              <p:spPr bwMode="auto">
                <a:xfrm>
                  <a:off x="3525838" y="3032125"/>
                  <a:ext cx="222250" cy="514350"/>
                </a:xfrm>
                <a:custGeom>
                  <a:avLst/>
                  <a:gdLst>
                    <a:gd name="T0" fmla="*/ 2147483647 w 131"/>
                    <a:gd name="T1" fmla="*/ 0 h 302"/>
                    <a:gd name="T2" fmla="*/ 2147483647 w 131"/>
                    <a:gd name="T3" fmla="*/ 2147483647 h 302"/>
                    <a:gd name="T4" fmla="*/ 2147483647 w 131"/>
                    <a:gd name="T5" fmla="*/ 2147483647 h 302"/>
                    <a:gd name="T6" fmla="*/ 2147483647 w 131"/>
                    <a:gd name="T7" fmla="*/ 2147483647 h 302"/>
                    <a:gd name="T8" fmla="*/ 2147483647 w 131"/>
                    <a:gd name="T9" fmla="*/ 2147483647 h 302"/>
                    <a:gd name="T10" fmla="*/ 2147483647 w 131"/>
                    <a:gd name="T11" fmla="*/ 2147483647 h 302"/>
                    <a:gd name="T12" fmla="*/ 2147483647 w 131"/>
                    <a:gd name="T13" fmla="*/ 2147483647 h 302"/>
                    <a:gd name="T14" fmla="*/ 2147483647 w 131"/>
                    <a:gd name="T15" fmla="*/ 2147483647 h 302"/>
                    <a:gd name="T16" fmla="*/ 2147483647 w 131"/>
                    <a:gd name="T17" fmla="*/ 2147483647 h 302"/>
                    <a:gd name="T18" fmla="*/ 2147483647 w 131"/>
                    <a:gd name="T19" fmla="*/ 2147483647 h 302"/>
                    <a:gd name="T20" fmla="*/ 2147483647 w 131"/>
                    <a:gd name="T21" fmla="*/ 2147483647 h 302"/>
                    <a:gd name="T22" fmla="*/ 2147483647 w 131"/>
                    <a:gd name="T23" fmla="*/ 2147483647 h 302"/>
                    <a:gd name="T24" fmla="*/ 2147483647 w 131"/>
                    <a:gd name="T25" fmla="*/ 2147483647 h 302"/>
                    <a:gd name="T26" fmla="*/ 2147483647 w 131"/>
                    <a:gd name="T27" fmla="*/ 2147483647 h 302"/>
                    <a:gd name="T28" fmla="*/ 2147483647 w 131"/>
                    <a:gd name="T29" fmla="*/ 2147483647 h 302"/>
                    <a:gd name="T30" fmla="*/ 2147483647 w 131"/>
                    <a:gd name="T31" fmla="*/ 2147483647 h 302"/>
                    <a:gd name="T32" fmla="*/ 0 w 131"/>
                    <a:gd name="T33" fmla="*/ 2147483647 h 302"/>
                    <a:gd name="T34" fmla="*/ 0 w 131"/>
                    <a:gd name="T35" fmla="*/ 2147483647 h 302"/>
                    <a:gd name="T36" fmla="*/ 2147483647 w 131"/>
                    <a:gd name="T37" fmla="*/ 2147483647 h 302"/>
                    <a:gd name="T38" fmla="*/ 2147483647 w 131"/>
                    <a:gd name="T39" fmla="*/ 2147483647 h 302"/>
                    <a:gd name="T40" fmla="*/ 2147483647 w 131"/>
                    <a:gd name="T41" fmla="*/ 2147483647 h 302"/>
                    <a:gd name="T42" fmla="*/ 2147483647 w 131"/>
                    <a:gd name="T43" fmla="*/ 2147483647 h 302"/>
                    <a:gd name="T44" fmla="*/ 2147483647 w 131"/>
                    <a:gd name="T45" fmla="*/ 2147483647 h 302"/>
                    <a:gd name="T46" fmla="*/ 2147483647 w 131"/>
                    <a:gd name="T47" fmla="*/ 2147483647 h 302"/>
                    <a:gd name="T48" fmla="*/ 2147483647 w 131"/>
                    <a:gd name="T49" fmla="*/ 2147483647 h 302"/>
                    <a:gd name="T50" fmla="*/ 2147483647 w 131"/>
                    <a:gd name="T51" fmla="*/ 2147483647 h 302"/>
                    <a:gd name="T52" fmla="*/ 2147483647 w 131"/>
                    <a:gd name="T53" fmla="*/ 2147483647 h 302"/>
                    <a:gd name="T54" fmla="*/ 2147483647 w 131"/>
                    <a:gd name="T55" fmla="*/ 2147483647 h 302"/>
                    <a:gd name="T56" fmla="*/ 2147483647 w 131"/>
                    <a:gd name="T57" fmla="*/ 2147483647 h 302"/>
                    <a:gd name="T58" fmla="*/ 2147483647 w 131"/>
                    <a:gd name="T59" fmla="*/ 2147483647 h 302"/>
                    <a:gd name="T60" fmla="*/ 2147483647 w 131"/>
                    <a:gd name="T61" fmla="*/ 2147483647 h 302"/>
                    <a:gd name="T62" fmla="*/ 2147483647 w 131"/>
                    <a:gd name="T63" fmla="*/ 2147483647 h 302"/>
                    <a:gd name="T64" fmla="*/ 2147483647 w 131"/>
                    <a:gd name="T65" fmla="*/ 2147483647 h 302"/>
                    <a:gd name="T66" fmla="*/ 2147483647 w 131"/>
                    <a:gd name="T67" fmla="*/ 2147483647 h 302"/>
                    <a:gd name="T68" fmla="*/ 2147483647 w 131"/>
                    <a:gd name="T69" fmla="*/ 2147483647 h 302"/>
                    <a:gd name="T70" fmla="*/ 2147483647 w 131"/>
                    <a:gd name="T71" fmla="*/ 2147483647 h 302"/>
                    <a:gd name="T72" fmla="*/ 2147483647 w 131"/>
                    <a:gd name="T73" fmla="*/ 2147483647 h 302"/>
                    <a:gd name="T74" fmla="*/ 2147483647 w 131"/>
                    <a:gd name="T75" fmla="*/ 2147483647 h 302"/>
                    <a:gd name="T76" fmla="*/ 2147483647 w 131"/>
                    <a:gd name="T77" fmla="*/ 2147483647 h 302"/>
                    <a:gd name="T78" fmla="*/ 2147483647 w 131"/>
                    <a:gd name="T79" fmla="*/ 2147483647 h 302"/>
                    <a:gd name="T80" fmla="*/ 2147483647 w 131"/>
                    <a:gd name="T81" fmla="*/ 2147483647 h 302"/>
                    <a:gd name="T82" fmla="*/ 2147483647 w 131"/>
                    <a:gd name="T83" fmla="*/ 2147483647 h 302"/>
                    <a:gd name="T84" fmla="*/ 2147483647 w 131"/>
                    <a:gd name="T85" fmla="*/ 2147483647 h 302"/>
                    <a:gd name="T86" fmla="*/ 2147483647 w 131"/>
                    <a:gd name="T87" fmla="*/ 2147483647 h 302"/>
                    <a:gd name="T88" fmla="*/ 2147483647 w 131"/>
                    <a:gd name="T89" fmla="*/ 2147483647 h 302"/>
                    <a:gd name="T90" fmla="*/ 2147483647 w 131"/>
                    <a:gd name="T91" fmla="*/ 2147483647 h 302"/>
                    <a:gd name="T92" fmla="*/ 2147483647 w 131"/>
                    <a:gd name="T93" fmla="*/ 2147483647 h 302"/>
                    <a:gd name="T94" fmla="*/ 2147483647 w 131"/>
                    <a:gd name="T95" fmla="*/ 2147483647 h 302"/>
                    <a:gd name="T96" fmla="*/ 2147483647 w 131"/>
                    <a:gd name="T97" fmla="*/ 2147483647 h 302"/>
                    <a:gd name="T98" fmla="*/ 2147483647 w 131"/>
                    <a:gd name="T99" fmla="*/ 2147483647 h 302"/>
                    <a:gd name="T100" fmla="*/ 2147483647 w 131"/>
                    <a:gd name="T101" fmla="*/ 2147483647 h 302"/>
                    <a:gd name="T102" fmla="*/ 2147483647 w 131"/>
                    <a:gd name="T103" fmla="*/ 2147483647 h 302"/>
                    <a:gd name="T104" fmla="*/ 2147483647 w 131"/>
                    <a:gd name="T105" fmla="*/ 2147483647 h 302"/>
                    <a:gd name="T106" fmla="*/ 2147483647 w 131"/>
                    <a:gd name="T107" fmla="*/ 2147483647 h 302"/>
                    <a:gd name="T108" fmla="*/ 2147483647 w 131"/>
                    <a:gd name="T109" fmla="*/ 2147483647 h 302"/>
                    <a:gd name="T110" fmla="*/ 2147483647 w 131"/>
                    <a:gd name="T111" fmla="*/ 0 h 302"/>
                    <a:gd name="T112" fmla="*/ 2147483647 w 131"/>
                    <a:gd name="T113" fmla="*/ 0 h 30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31"/>
                    <a:gd name="T172" fmla="*/ 0 h 302"/>
                    <a:gd name="T173" fmla="*/ 131 w 131"/>
                    <a:gd name="T174" fmla="*/ 302 h 30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31" h="302">
                      <a:moveTo>
                        <a:pt x="112" y="0"/>
                      </a:moveTo>
                      <a:lnTo>
                        <a:pt x="109" y="0"/>
                      </a:lnTo>
                      <a:lnTo>
                        <a:pt x="108" y="1"/>
                      </a:lnTo>
                      <a:lnTo>
                        <a:pt x="104" y="2"/>
                      </a:lnTo>
                      <a:lnTo>
                        <a:pt x="100" y="6"/>
                      </a:lnTo>
                      <a:lnTo>
                        <a:pt x="94" y="9"/>
                      </a:lnTo>
                      <a:lnTo>
                        <a:pt x="88" y="14"/>
                      </a:lnTo>
                      <a:lnTo>
                        <a:pt x="81" y="19"/>
                      </a:lnTo>
                      <a:lnTo>
                        <a:pt x="74" y="25"/>
                      </a:lnTo>
                      <a:lnTo>
                        <a:pt x="70" y="28"/>
                      </a:lnTo>
                      <a:lnTo>
                        <a:pt x="66" y="32"/>
                      </a:lnTo>
                      <a:lnTo>
                        <a:pt x="62" y="34"/>
                      </a:lnTo>
                      <a:lnTo>
                        <a:pt x="58" y="38"/>
                      </a:lnTo>
                      <a:lnTo>
                        <a:pt x="55" y="42"/>
                      </a:lnTo>
                      <a:lnTo>
                        <a:pt x="50" y="46"/>
                      </a:lnTo>
                      <a:lnTo>
                        <a:pt x="46" y="50"/>
                      </a:lnTo>
                      <a:lnTo>
                        <a:pt x="43" y="55"/>
                      </a:lnTo>
                      <a:lnTo>
                        <a:pt x="38" y="59"/>
                      </a:lnTo>
                      <a:lnTo>
                        <a:pt x="34" y="63"/>
                      </a:lnTo>
                      <a:lnTo>
                        <a:pt x="31" y="68"/>
                      </a:lnTo>
                      <a:lnTo>
                        <a:pt x="27" y="74"/>
                      </a:lnTo>
                      <a:lnTo>
                        <a:pt x="24" y="78"/>
                      </a:lnTo>
                      <a:lnTo>
                        <a:pt x="20" y="84"/>
                      </a:lnTo>
                      <a:lnTo>
                        <a:pt x="18" y="89"/>
                      </a:lnTo>
                      <a:lnTo>
                        <a:pt x="16" y="95"/>
                      </a:lnTo>
                      <a:lnTo>
                        <a:pt x="12" y="100"/>
                      </a:lnTo>
                      <a:lnTo>
                        <a:pt x="10" y="104"/>
                      </a:lnTo>
                      <a:lnTo>
                        <a:pt x="7" y="110"/>
                      </a:lnTo>
                      <a:lnTo>
                        <a:pt x="6" y="116"/>
                      </a:lnTo>
                      <a:lnTo>
                        <a:pt x="4" y="122"/>
                      </a:lnTo>
                      <a:lnTo>
                        <a:pt x="2" y="128"/>
                      </a:lnTo>
                      <a:lnTo>
                        <a:pt x="1" y="134"/>
                      </a:lnTo>
                      <a:lnTo>
                        <a:pt x="1" y="141"/>
                      </a:lnTo>
                      <a:lnTo>
                        <a:pt x="0" y="147"/>
                      </a:lnTo>
                      <a:lnTo>
                        <a:pt x="0" y="153"/>
                      </a:lnTo>
                      <a:lnTo>
                        <a:pt x="0" y="159"/>
                      </a:lnTo>
                      <a:lnTo>
                        <a:pt x="1" y="165"/>
                      </a:lnTo>
                      <a:lnTo>
                        <a:pt x="1" y="171"/>
                      </a:lnTo>
                      <a:lnTo>
                        <a:pt x="4" y="178"/>
                      </a:lnTo>
                      <a:lnTo>
                        <a:pt x="6" y="185"/>
                      </a:lnTo>
                      <a:lnTo>
                        <a:pt x="10" y="192"/>
                      </a:lnTo>
                      <a:lnTo>
                        <a:pt x="11" y="198"/>
                      </a:lnTo>
                      <a:lnTo>
                        <a:pt x="16" y="204"/>
                      </a:lnTo>
                      <a:lnTo>
                        <a:pt x="19" y="211"/>
                      </a:lnTo>
                      <a:lnTo>
                        <a:pt x="24" y="218"/>
                      </a:lnTo>
                      <a:lnTo>
                        <a:pt x="29" y="225"/>
                      </a:lnTo>
                      <a:lnTo>
                        <a:pt x="34" y="231"/>
                      </a:lnTo>
                      <a:lnTo>
                        <a:pt x="40" y="238"/>
                      </a:lnTo>
                      <a:lnTo>
                        <a:pt x="49" y="247"/>
                      </a:lnTo>
                      <a:lnTo>
                        <a:pt x="56" y="253"/>
                      </a:lnTo>
                      <a:lnTo>
                        <a:pt x="64" y="260"/>
                      </a:lnTo>
                      <a:lnTo>
                        <a:pt x="74" y="266"/>
                      </a:lnTo>
                      <a:lnTo>
                        <a:pt x="84" y="274"/>
                      </a:lnTo>
                      <a:lnTo>
                        <a:pt x="94" y="280"/>
                      </a:lnTo>
                      <a:lnTo>
                        <a:pt x="106" y="288"/>
                      </a:lnTo>
                      <a:lnTo>
                        <a:pt x="117" y="295"/>
                      </a:lnTo>
                      <a:lnTo>
                        <a:pt x="131" y="302"/>
                      </a:lnTo>
                      <a:lnTo>
                        <a:pt x="129" y="301"/>
                      </a:lnTo>
                      <a:lnTo>
                        <a:pt x="127" y="298"/>
                      </a:lnTo>
                      <a:lnTo>
                        <a:pt x="122" y="292"/>
                      </a:lnTo>
                      <a:lnTo>
                        <a:pt x="117" y="286"/>
                      </a:lnTo>
                      <a:lnTo>
                        <a:pt x="114" y="282"/>
                      </a:lnTo>
                      <a:lnTo>
                        <a:pt x="112" y="277"/>
                      </a:lnTo>
                      <a:lnTo>
                        <a:pt x="108" y="273"/>
                      </a:lnTo>
                      <a:lnTo>
                        <a:pt x="106" y="269"/>
                      </a:lnTo>
                      <a:lnTo>
                        <a:pt x="102" y="263"/>
                      </a:lnTo>
                      <a:lnTo>
                        <a:pt x="99" y="257"/>
                      </a:lnTo>
                      <a:lnTo>
                        <a:pt x="95" y="253"/>
                      </a:lnTo>
                      <a:lnTo>
                        <a:pt x="91" y="248"/>
                      </a:lnTo>
                      <a:lnTo>
                        <a:pt x="87" y="241"/>
                      </a:lnTo>
                      <a:lnTo>
                        <a:pt x="84" y="235"/>
                      </a:lnTo>
                      <a:lnTo>
                        <a:pt x="81" y="229"/>
                      </a:lnTo>
                      <a:lnTo>
                        <a:pt x="77" y="223"/>
                      </a:lnTo>
                      <a:lnTo>
                        <a:pt x="74" y="217"/>
                      </a:lnTo>
                      <a:lnTo>
                        <a:pt x="71" y="210"/>
                      </a:lnTo>
                      <a:lnTo>
                        <a:pt x="68" y="204"/>
                      </a:lnTo>
                      <a:lnTo>
                        <a:pt x="65" y="198"/>
                      </a:lnTo>
                      <a:lnTo>
                        <a:pt x="63" y="191"/>
                      </a:lnTo>
                      <a:lnTo>
                        <a:pt x="61" y="185"/>
                      </a:lnTo>
                      <a:lnTo>
                        <a:pt x="58" y="179"/>
                      </a:lnTo>
                      <a:lnTo>
                        <a:pt x="58" y="173"/>
                      </a:lnTo>
                      <a:lnTo>
                        <a:pt x="56" y="166"/>
                      </a:lnTo>
                      <a:lnTo>
                        <a:pt x="56" y="160"/>
                      </a:lnTo>
                      <a:lnTo>
                        <a:pt x="56" y="155"/>
                      </a:lnTo>
                      <a:lnTo>
                        <a:pt x="56" y="151"/>
                      </a:lnTo>
                      <a:lnTo>
                        <a:pt x="56" y="143"/>
                      </a:lnTo>
                      <a:lnTo>
                        <a:pt x="57" y="138"/>
                      </a:lnTo>
                      <a:lnTo>
                        <a:pt x="58" y="132"/>
                      </a:lnTo>
                      <a:lnTo>
                        <a:pt x="59" y="126"/>
                      </a:lnTo>
                      <a:lnTo>
                        <a:pt x="61" y="120"/>
                      </a:lnTo>
                      <a:lnTo>
                        <a:pt x="63" y="114"/>
                      </a:lnTo>
                      <a:lnTo>
                        <a:pt x="64" y="108"/>
                      </a:lnTo>
                      <a:lnTo>
                        <a:pt x="66" y="102"/>
                      </a:lnTo>
                      <a:lnTo>
                        <a:pt x="68" y="95"/>
                      </a:lnTo>
                      <a:lnTo>
                        <a:pt x="70" y="89"/>
                      </a:lnTo>
                      <a:lnTo>
                        <a:pt x="72" y="82"/>
                      </a:lnTo>
                      <a:lnTo>
                        <a:pt x="75" y="76"/>
                      </a:lnTo>
                      <a:lnTo>
                        <a:pt x="77" y="69"/>
                      </a:lnTo>
                      <a:lnTo>
                        <a:pt x="80" y="63"/>
                      </a:lnTo>
                      <a:lnTo>
                        <a:pt x="82" y="58"/>
                      </a:lnTo>
                      <a:lnTo>
                        <a:pt x="85" y="52"/>
                      </a:lnTo>
                      <a:lnTo>
                        <a:pt x="87" y="46"/>
                      </a:lnTo>
                      <a:lnTo>
                        <a:pt x="89" y="40"/>
                      </a:lnTo>
                      <a:lnTo>
                        <a:pt x="91" y="36"/>
                      </a:lnTo>
                      <a:lnTo>
                        <a:pt x="94" y="31"/>
                      </a:lnTo>
                      <a:lnTo>
                        <a:pt x="96" y="25"/>
                      </a:lnTo>
                      <a:lnTo>
                        <a:pt x="99" y="21"/>
                      </a:lnTo>
                      <a:lnTo>
                        <a:pt x="100" y="18"/>
                      </a:lnTo>
                      <a:lnTo>
                        <a:pt x="103" y="14"/>
                      </a:lnTo>
                      <a:lnTo>
                        <a:pt x="106" y="7"/>
                      </a:lnTo>
                      <a:lnTo>
                        <a:pt x="108" y="2"/>
                      </a:lnTo>
                      <a:lnTo>
                        <a:pt x="109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4" name="Freeform 1048"/>
                <p:cNvSpPr>
                  <a:spLocks/>
                </p:cNvSpPr>
                <p:nvPr/>
              </p:nvSpPr>
              <p:spPr bwMode="auto">
                <a:xfrm>
                  <a:off x="3314700" y="2960688"/>
                  <a:ext cx="258763" cy="633413"/>
                </a:xfrm>
                <a:custGeom>
                  <a:avLst/>
                  <a:gdLst>
                    <a:gd name="T0" fmla="*/ 2147483647 w 153"/>
                    <a:gd name="T1" fmla="*/ 2147483647 h 374"/>
                    <a:gd name="T2" fmla="*/ 2147483647 w 153"/>
                    <a:gd name="T3" fmla="*/ 2147483647 h 374"/>
                    <a:gd name="T4" fmla="*/ 2147483647 w 153"/>
                    <a:gd name="T5" fmla="*/ 2147483647 h 374"/>
                    <a:gd name="T6" fmla="*/ 2147483647 w 153"/>
                    <a:gd name="T7" fmla="*/ 2147483647 h 374"/>
                    <a:gd name="T8" fmla="*/ 2147483647 w 153"/>
                    <a:gd name="T9" fmla="*/ 2147483647 h 374"/>
                    <a:gd name="T10" fmla="*/ 2147483647 w 153"/>
                    <a:gd name="T11" fmla="*/ 2147483647 h 374"/>
                    <a:gd name="T12" fmla="*/ 2147483647 w 153"/>
                    <a:gd name="T13" fmla="*/ 2147483647 h 374"/>
                    <a:gd name="T14" fmla="*/ 2147483647 w 153"/>
                    <a:gd name="T15" fmla="*/ 2147483647 h 374"/>
                    <a:gd name="T16" fmla="*/ 2147483647 w 153"/>
                    <a:gd name="T17" fmla="*/ 2147483647 h 374"/>
                    <a:gd name="T18" fmla="*/ 2147483647 w 153"/>
                    <a:gd name="T19" fmla="*/ 2147483647 h 374"/>
                    <a:gd name="T20" fmla="*/ 2147483647 w 153"/>
                    <a:gd name="T21" fmla="*/ 2147483647 h 374"/>
                    <a:gd name="T22" fmla="*/ 0 w 153"/>
                    <a:gd name="T23" fmla="*/ 2147483647 h 374"/>
                    <a:gd name="T24" fmla="*/ 2147483647 w 153"/>
                    <a:gd name="T25" fmla="*/ 2147483647 h 374"/>
                    <a:gd name="T26" fmla="*/ 2147483647 w 153"/>
                    <a:gd name="T27" fmla="*/ 2147483647 h 374"/>
                    <a:gd name="T28" fmla="*/ 2147483647 w 153"/>
                    <a:gd name="T29" fmla="*/ 2147483647 h 374"/>
                    <a:gd name="T30" fmla="*/ 2147483647 w 153"/>
                    <a:gd name="T31" fmla="*/ 2147483647 h 374"/>
                    <a:gd name="T32" fmla="*/ 2147483647 w 153"/>
                    <a:gd name="T33" fmla="*/ 2147483647 h 374"/>
                    <a:gd name="T34" fmla="*/ 2147483647 w 153"/>
                    <a:gd name="T35" fmla="*/ 2147483647 h 374"/>
                    <a:gd name="T36" fmla="*/ 2147483647 w 153"/>
                    <a:gd name="T37" fmla="*/ 2147483647 h 374"/>
                    <a:gd name="T38" fmla="*/ 2147483647 w 153"/>
                    <a:gd name="T39" fmla="*/ 2147483647 h 374"/>
                    <a:gd name="T40" fmla="*/ 2147483647 w 153"/>
                    <a:gd name="T41" fmla="*/ 2147483647 h 374"/>
                    <a:gd name="T42" fmla="*/ 2147483647 w 153"/>
                    <a:gd name="T43" fmla="*/ 2147483647 h 374"/>
                    <a:gd name="T44" fmla="*/ 2147483647 w 153"/>
                    <a:gd name="T45" fmla="*/ 2147483647 h 374"/>
                    <a:gd name="T46" fmla="*/ 2147483647 w 153"/>
                    <a:gd name="T47" fmla="*/ 2147483647 h 374"/>
                    <a:gd name="T48" fmla="*/ 2147483647 w 153"/>
                    <a:gd name="T49" fmla="*/ 2147483647 h 374"/>
                    <a:gd name="T50" fmla="*/ 2147483647 w 153"/>
                    <a:gd name="T51" fmla="*/ 2147483647 h 374"/>
                    <a:gd name="T52" fmla="*/ 2147483647 w 153"/>
                    <a:gd name="T53" fmla="*/ 2147483647 h 374"/>
                    <a:gd name="T54" fmla="*/ 2147483647 w 153"/>
                    <a:gd name="T55" fmla="*/ 2147483647 h 374"/>
                    <a:gd name="T56" fmla="*/ 2147483647 w 153"/>
                    <a:gd name="T57" fmla="*/ 2147483647 h 374"/>
                    <a:gd name="T58" fmla="*/ 2147483647 w 153"/>
                    <a:gd name="T59" fmla="*/ 2147483647 h 374"/>
                    <a:gd name="T60" fmla="*/ 2147483647 w 153"/>
                    <a:gd name="T61" fmla="*/ 2147483647 h 374"/>
                    <a:gd name="T62" fmla="*/ 2147483647 w 153"/>
                    <a:gd name="T63" fmla="*/ 2147483647 h 374"/>
                    <a:gd name="T64" fmla="*/ 2147483647 w 153"/>
                    <a:gd name="T65" fmla="*/ 2147483647 h 374"/>
                    <a:gd name="T66" fmla="*/ 2147483647 w 153"/>
                    <a:gd name="T67" fmla="*/ 2147483647 h 374"/>
                    <a:gd name="T68" fmla="*/ 2147483647 w 153"/>
                    <a:gd name="T69" fmla="*/ 2147483647 h 374"/>
                    <a:gd name="T70" fmla="*/ 2147483647 w 153"/>
                    <a:gd name="T71" fmla="*/ 2147483647 h 374"/>
                    <a:gd name="T72" fmla="*/ 2147483647 w 153"/>
                    <a:gd name="T73" fmla="*/ 2147483647 h 374"/>
                    <a:gd name="T74" fmla="*/ 2147483647 w 153"/>
                    <a:gd name="T75" fmla="*/ 2147483647 h 374"/>
                    <a:gd name="T76" fmla="*/ 2147483647 w 153"/>
                    <a:gd name="T77" fmla="*/ 2147483647 h 374"/>
                    <a:gd name="T78" fmla="*/ 2147483647 w 153"/>
                    <a:gd name="T79" fmla="*/ 2147483647 h 374"/>
                    <a:gd name="T80" fmla="*/ 2147483647 w 153"/>
                    <a:gd name="T81" fmla="*/ 2147483647 h 374"/>
                    <a:gd name="T82" fmla="*/ 2147483647 w 153"/>
                    <a:gd name="T83" fmla="*/ 2147483647 h 374"/>
                    <a:gd name="T84" fmla="*/ 2147483647 w 153"/>
                    <a:gd name="T85" fmla="*/ 2147483647 h 374"/>
                    <a:gd name="T86" fmla="*/ 2147483647 w 153"/>
                    <a:gd name="T87" fmla="*/ 2147483647 h 374"/>
                    <a:gd name="T88" fmla="*/ 2147483647 w 153"/>
                    <a:gd name="T89" fmla="*/ 2147483647 h 374"/>
                    <a:gd name="T90" fmla="*/ 2147483647 w 153"/>
                    <a:gd name="T91" fmla="*/ 2147483647 h 374"/>
                    <a:gd name="T92" fmla="*/ 2147483647 w 153"/>
                    <a:gd name="T93" fmla="*/ 0 h 374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153"/>
                    <a:gd name="T142" fmla="*/ 0 h 374"/>
                    <a:gd name="T143" fmla="*/ 153 w 153"/>
                    <a:gd name="T144" fmla="*/ 374 h 374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153" h="374">
                      <a:moveTo>
                        <a:pt x="130" y="0"/>
                      </a:moveTo>
                      <a:lnTo>
                        <a:pt x="129" y="0"/>
                      </a:lnTo>
                      <a:lnTo>
                        <a:pt x="126" y="3"/>
                      </a:lnTo>
                      <a:lnTo>
                        <a:pt x="122" y="4"/>
                      </a:lnTo>
                      <a:lnTo>
                        <a:pt x="117" y="9"/>
                      </a:lnTo>
                      <a:lnTo>
                        <a:pt x="110" y="12"/>
                      </a:lnTo>
                      <a:lnTo>
                        <a:pt x="103" y="18"/>
                      </a:lnTo>
                      <a:lnTo>
                        <a:pt x="99" y="21"/>
                      </a:lnTo>
                      <a:lnTo>
                        <a:pt x="94" y="24"/>
                      </a:lnTo>
                      <a:lnTo>
                        <a:pt x="91" y="28"/>
                      </a:lnTo>
                      <a:lnTo>
                        <a:pt x="86" y="33"/>
                      </a:lnTo>
                      <a:lnTo>
                        <a:pt x="81" y="36"/>
                      </a:lnTo>
                      <a:lnTo>
                        <a:pt x="77" y="40"/>
                      </a:lnTo>
                      <a:lnTo>
                        <a:pt x="72" y="44"/>
                      </a:lnTo>
                      <a:lnTo>
                        <a:pt x="68" y="49"/>
                      </a:lnTo>
                      <a:lnTo>
                        <a:pt x="64" y="53"/>
                      </a:lnTo>
                      <a:lnTo>
                        <a:pt x="59" y="59"/>
                      </a:lnTo>
                      <a:lnTo>
                        <a:pt x="54" y="63"/>
                      </a:lnTo>
                      <a:lnTo>
                        <a:pt x="49" y="69"/>
                      </a:lnTo>
                      <a:lnTo>
                        <a:pt x="45" y="74"/>
                      </a:lnTo>
                      <a:lnTo>
                        <a:pt x="41" y="80"/>
                      </a:lnTo>
                      <a:lnTo>
                        <a:pt x="36" y="86"/>
                      </a:lnTo>
                      <a:lnTo>
                        <a:pt x="33" y="92"/>
                      </a:lnTo>
                      <a:lnTo>
                        <a:pt x="28" y="98"/>
                      </a:lnTo>
                      <a:lnTo>
                        <a:pt x="25" y="105"/>
                      </a:lnTo>
                      <a:lnTo>
                        <a:pt x="21" y="111"/>
                      </a:lnTo>
                      <a:lnTo>
                        <a:pt x="19" y="118"/>
                      </a:lnTo>
                      <a:lnTo>
                        <a:pt x="14" y="124"/>
                      </a:lnTo>
                      <a:lnTo>
                        <a:pt x="12" y="131"/>
                      </a:lnTo>
                      <a:lnTo>
                        <a:pt x="9" y="137"/>
                      </a:lnTo>
                      <a:lnTo>
                        <a:pt x="7" y="145"/>
                      </a:lnTo>
                      <a:lnTo>
                        <a:pt x="4" y="152"/>
                      </a:lnTo>
                      <a:lnTo>
                        <a:pt x="2" y="159"/>
                      </a:lnTo>
                      <a:lnTo>
                        <a:pt x="1" y="167"/>
                      </a:lnTo>
                      <a:lnTo>
                        <a:pt x="1" y="175"/>
                      </a:lnTo>
                      <a:lnTo>
                        <a:pt x="0" y="181"/>
                      </a:lnTo>
                      <a:lnTo>
                        <a:pt x="0" y="189"/>
                      </a:lnTo>
                      <a:lnTo>
                        <a:pt x="0" y="196"/>
                      </a:lnTo>
                      <a:lnTo>
                        <a:pt x="2" y="204"/>
                      </a:lnTo>
                      <a:lnTo>
                        <a:pt x="2" y="213"/>
                      </a:lnTo>
                      <a:lnTo>
                        <a:pt x="4" y="221"/>
                      </a:lnTo>
                      <a:lnTo>
                        <a:pt x="7" y="229"/>
                      </a:lnTo>
                      <a:lnTo>
                        <a:pt x="10" y="238"/>
                      </a:lnTo>
                      <a:lnTo>
                        <a:pt x="14" y="246"/>
                      </a:lnTo>
                      <a:lnTo>
                        <a:pt x="17" y="254"/>
                      </a:lnTo>
                      <a:lnTo>
                        <a:pt x="22" y="263"/>
                      </a:lnTo>
                      <a:lnTo>
                        <a:pt x="28" y="271"/>
                      </a:lnTo>
                      <a:lnTo>
                        <a:pt x="34" y="278"/>
                      </a:lnTo>
                      <a:lnTo>
                        <a:pt x="41" y="287"/>
                      </a:lnTo>
                      <a:lnTo>
                        <a:pt x="48" y="296"/>
                      </a:lnTo>
                      <a:lnTo>
                        <a:pt x="58" y="304"/>
                      </a:lnTo>
                      <a:lnTo>
                        <a:pt x="65" y="312"/>
                      </a:lnTo>
                      <a:lnTo>
                        <a:pt x="76" y="321"/>
                      </a:lnTo>
                      <a:lnTo>
                        <a:pt x="86" y="330"/>
                      </a:lnTo>
                      <a:lnTo>
                        <a:pt x="98" y="338"/>
                      </a:lnTo>
                      <a:lnTo>
                        <a:pt x="110" y="347"/>
                      </a:lnTo>
                      <a:lnTo>
                        <a:pt x="124" y="356"/>
                      </a:lnTo>
                      <a:lnTo>
                        <a:pt x="137" y="365"/>
                      </a:lnTo>
                      <a:lnTo>
                        <a:pt x="153" y="374"/>
                      </a:lnTo>
                      <a:lnTo>
                        <a:pt x="151" y="372"/>
                      </a:lnTo>
                      <a:lnTo>
                        <a:pt x="148" y="368"/>
                      </a:lnTo>
                      <a:lnTo>
                        <a:pt x="144" y="365"/>
                      </a:lnTo>
                      <a:lnTo>
                        <a:pt x="142" y="362"/>
                      </a:lnTo>
                      <a:lnTo>
                        <a:pt x="138" y="357"/>
                      </a:lnTo>
                      <a:lnTo>
                        <a:pt x="136" y="354"/>
                      </a:lnTo>
                      <a:lnTo>
                        <a:pt x="131" y="348"/>
                      </a:lnTo>
                      <a:lnTo>
                        <a:pt x="128" y="343"/>
                      </a:lnTo>
                      <a:lnTo>
                        <a:pt x="124" y="337"/>
                      </a:lnTo>
                      <a:lnTo>
                        <a:pt x="119" y="331"/>
                      </a:lnTo>
                      <a:lnTo>
                        <a:pt x="115" y="325"/>
                      </a:lnTo>
                      <a:lnTo>
                        <a:pt x="110" y="318"/>
                      </a:lnTo>
                      <a:lnTo>
                        <a:pt x="105" y="311"/>
                      </a:lnTo>
                      <a:lnTo>
                        <a:pt x="100" y="304"/>
                      </a:lnTo>
                      <a:lnTo>
                        <a:pt x="98" y="301"/>
                      </a:lnTo>
                      <a:lnTo>
                        <a:pt x="96" y="296"/>
                      </a:lnTo>
                      <a:lnTo>
                        <a:pt x="93" y="292"/>
                      </a:lnTo>
                      <a:lnTo>
                        <a:pt x="91" y="289"/>
                      </a:lnTo>
                      <a:lnTo>
                        <a:pt x="89" y="285"/>
                      </a:lnTo>
                      <a:lnTo>
                        <a:pt x="86" y="280"/>
                      </a:lnTo>
                      <a:lnTo>
                        <a:pt x="84" y="277"/>
                      </a:lnTo>
                      <a:lnTo>
                        <a:pt x="81" y="273"/>
                      </a:lnTo>
                      <a:lnTo>
                        <a:pt x="80" y="268"/>
                      </a:lnTo>
                      <a:lnTo>
                        <a:pt x="78" y="264"/>
                      </a:lnTo>
                      <a:lnTo>
                        <a:pt x="76" y="260"/>
                      </a:lnTo>
                      <a:lnTo>
                        <a:pt x="73" y="255"/>
                      </a:lnTo>
                      <a:lnTo>
                        <a:pt x="72" y="252"/>
                      </a:lnTo>
                      <a:lnTo>
                        <a:pt x="71" y="247"/>
                      </a:lnTo>
                      <a:lnTo>
                        <a:pt x="68" y="244"/>
                      </a:lnTo>
                      <a:lnTo>
                        <a:pt x="67" y="239"/>
                      </a:lnTo>
                      <a:lnTo>
                        <a:pt x="65" y="234"/>
                      </a:lnTo>
                      <a:lnTo>
                        <a:pt x="64" y="231"/>
                      </a:lnTo>
                      <a:lnTo>
                        <a:pt x="62" y="226"/>
                      </a:lnTo>
                      <a:lnTo>
                        <a:pt x="62" y="221"/>
                      </a:lnTo>
                      <a:lnTo>
                        <a:pt x="60" y="217"/>
                      </a:lnTo>
                      <a:lnTo>
                        <a:pt x="60" y="213"/>
                      </a:lnTo>
                      <a:lnTo>
                        <a:pt x="59" y="209"/>
                      </a:lnTo>
                      <a:lnTo>
                        <a:pt x="59" y="206"/>
                      </a:lnTo>
                      <a:lnTo>
                        <a:pt x="58" y="201"/>
                      </a:lnTo>
                      <a:lnTo>
                        <a:pt x="58" y="196"/>
                      </a:lnTo>
                      <a:lnTo>
                        <a:pt x="58" y="193"/>
                      </a:lnTo>
                      <a:lnTo>
                        <a:pt x="58" y="188"/>
                      </a:lnTo>
                      <a:lnTo>
                        <a:pt x="58" y="184"/>
                      </a:lnTo>
                      <a:lnTo>
                        <a:pt x="58" y="180"/>
                      </a:lnTo>
                      <a:lnTo>
                        <a:pt x="58" y="176"/>
                      </a:lnTo>
                      <a:lnTo>
                        <a:pt x="59" y="172"/>
                      </a:lnTo>
                      <a:lnTo>
                        <a:pt x="59" y="168"/>
                      </a:lnTo>
                      <a:lnTo>
                        <a:pt x="60" y="164"/>
                      </a:lnTo>
                      <a:lnTo>
                        <a:pt x="60" y="159"/>
                      </a:lnTo>
                      <a:lnTo>
                        <a:pt x="61" y="156"/>
                      </a:lnTo>
                      <a:lnTo>
                        <a:pt x="62" y="152"/>
                      </a:lnTo>
                      <a:lnTo>
                        <a:pt x="64" y="148"/>
                      </a:lnTo>
                      <a:lnTo>
                        <a:pt x="64" y="144"/>
                      </a:lnTo>
                      <a:lnTo>
                        <a:pt x="65" y="140"/>
                      </a:lnTo>
                      <a:lnTo>
                        <a:pt x="66" y="136"/>
                      </a:lnTo>
                      <a:lnTo>
                        <a:pt x="67" y="132"/>
                      </a:lnTo>
                      <a:lnTo>
                        <a:pt x="68" y="127"/>
                      </a:lnTo>
                      <a:lnTo>
                        <a:pt x="70" y="124"/>
                      </a:lnTo>
                      <a:lnTo>
                        <a:pt x="72" y="116"/>
                      </a:lnTo>
                      <a:lnTo>
                        <a:pt x="76" y="110"/>
                      </a:lnTo>
                      <a:lnTo>
                        <a:pt x="76" y="105"/>
                      </a:lnTo>
                      <a:lnTo>
                        <a:pt x="77" y="101"/>
                      </a:lnTo>
                      <a:lnTo>
                        <a:pt x="78" y="98"/>
                      </a:lnTo>
                      <a:lnTo>
                        <a:pt x="80" y="94"/>
                      </a:lnTo>
                      <a:lnTo>
                        <a:pt x="83" y="87"/>
                      </a:lnTo>
                      <a:lnTo>
                        <a:pt x="86" y="80"/>
                      </a:lnTo>
                      <a:lnTo>
                        <a:pt x="90" y="73"/>
                      </a:lnTo>
                      <a:lnTo>
                        <a:pt x="93" y="66"/>
                      </a:lnTo>
                      <a:lnTo>
                        <a:pt x="96" y="60"/>
                      </a:lnTo>
                      <a:lnTo>
                        <a:pt x="99" y="54"/>
                      </a:lnTo>
                      <a:lnTo>
                        <a:pt x="102" y="48"/>
                      </a:lnTo>
                      <a:lnTo>
                        <a:pt x="104" y="42"/>
                      </a:lnTo>
                      <a:lnTo>
                        <a:pt x="108" y="36"/>
                      </a:lnTo>
                      <a:lnTo>
                        <a:pt x="111" y="31"/>
                      </a:lnTo>
                      <a:lnTo>
                        <a:pt x="112" y="27"/>
                      </a:lnTo>
                      <a:lnTo>
                        <a:pt x="116" y="22"/>
                      </a:lnTo>
                      <a:lnTo>
                        <a:pt x="117" y="18"/>
                      </a:lnTo>
                      <a:lnTo>
                        <a:pt x="121" y="15"/>
                      </a:lnTo>
                      <a:lnTo>
                        <a:pt x="124" y="8"/>
                      </a:lnTo>
                      <a:lnTo>
                        <a:pt x="126" y="4"/>
                      </a:lnTo>
                      <a:lnTo>
                        <a:pt x="129" y="0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5" name="Freeform 1049"/>
                <p:cNvSpPr>
                  <a:spLocks/>
                </p:cNvSpPr>
                <p:nvPr/>
              </p:nvSpPr>
              <p:spPr bwMode="auto">
                <a:xfrm>
                  <a:off x="4041775" y="3194050"/>
                  <a:ext cx="80963" cy="203200"/>
                </a:xfrm>
                <a:custGeom>
                  <a:avLst/>
                  <a:gdLst>
                    <a:gd name="T0" fmla="*/ 2147483647 w 46"/>
                    <a:gd name="T1" fmla="*/ 0 h 119"/>
                    <a:gd name="T2" fmla="*/ 2147483647 w 46"/>
                    <a:gd name="T3" fmla="*/ 0 h 119"/>
                    <a:gd name="T4" fmla="*/ 2147483647 w 46"/>
                    <a:gd name="T5" fmla="*/ 2147483647 h 119"/>
                    <a:gd name="T6" fmla="*/ 2147483647 w 46"/>
                    <a:gd name="T7" fmla="*/ 2147483647 h 119"/>
                    <a:gd name="T8" fmla="*/ 2147483647 w 46"/>
                    <a:gd name="T9" fmla="*/ 2147483647 h 119"/>
                    <a:gd name="T10" fmla="*/ 2147483647 w 46"/>
                    <a:gd name="T11" fmla="*/ 2147483647 h 119"/>
                    <a:gd name="T12" fmla="*/ 2147483647 w 46"/>
                    <a:gd name="T13" fmla="*/ 2147483647 h 119"/>
                    <a:gd name="T14" fmla="*/ 2147483647 w 46"/>
                    <a:gd name="T15" fmla="*/ 2147483647 h 119"/>
                    <a:gd name="T16" fmla="*/ 2147483647 w 46"/>
                    <a:gd name="T17" fmla="*/ 2147483647 h 119"/>
                    <a:gd name="T18" fmla="*/ 2147483647 w 46"/>
                    <a:gd name="T19" fmla="*/ 2147483647 h 119"/>
                    <a:gd name="T20" fmla="*/ 2147483647 w 46"/>
                    <a:gd name="T21" fmla="*/ 2147483647 h 119"/>
                    <a:gd name="T22" fmla="*/ 2147483647 w 46"/>
                    <a:gd name="T23" fmla="*/ 2147483647 h 119"/>
                    <a:gd name="T24" fmla="*/ 2147483647 w 46"/>
                    <a:gd name="T25" fmla="*/ 2147483647 h 119"/>
                    <a:gd name="T26" fmla="*/ 2147483647 w 46"/>
                    <a:gd name="T27" fmla="*/ 2147483647 h 119"/>
                    <a:gd name="T28" fmla="*/ 2147483647 w 46"/>
                    <a:gd name="T29" fmla="*/ 2147483647 h 119"/>
                    <a:gd name="T30" fmla="*/ 0 w 46"/>
                    <a:gd name="T31" fmla="*/ 2147483647 h 119"/>
                    <a:gd name="T32" fmla="*/ 2147483647 w 46"/>
                    <a:gd name="T33" fmla="*/ 2147483647 h 119"/>
                    <a:gd name="T34" fmla="*/ 2147483647 w 46"/>
                    <a:gd name="T35" fmla="*/ 2147483647 h 119"/>
                    <a:gd name="T36" fmla="*/ 2147483647 w 46"/>
                    <a:gd name="T37" fmla="*/ 2147483647 h 119"/>
                    <a:gd name="T38" fmla="*/ 2147483647 w 46"/>
                    <a:gd name="T39" fmla="*/ 2147483647 h 119"/>
                    <a:gd name="T40" fmla="*/ 2147483647 w 46"/>
                    <a:gd name="T41" fmla="*/ 2147483647 h 119"/>
                    <a:gd name="T42" fmla="*/ 2147483647 w 46"/>
                    <a:gd name="T43" fmla="*/ 2147483647 h 119"/>
                    <a:gd name="T44" fmla="*/ 2147483647 w 46"/>
                    <a:gd name="T45" fmla="*/ 2147483647 h 119"/>
                    <a:gd name="T46" fmla="*/ 2147483647 w 46"/>
                    <a:gd name="T47" fmla="*/ 2147483647 h 119"/>
                    <a:gd name="T48" fmla="*/ 2147483647 w 46"/>
                    <a:gd name="T49" fmla="*/ 2147483647 h 119"/>
                    <a:gd name="T50" fmla="*/ 2147483647 w 46"/>
                    <a:gd name="T51" fmla="*/ 2147483647 h 119"/>
                    <a:gd name="T52" fmla="*/ 2147483647 w 46"/>
                    <a:gd name="T53" fmla="*/ 2147483647 h 119"/>
                    <a:gd name="T54" fmla="*/ 2147483647 w 46"/>
                    <a:gd name="T55" fmla="*/ 2147483647 h 119"/>
                    <a:gd name="T56" fmla="*/ 2147483647 w 46"/>
                    <a:gd name="T57" fmla="*/ 2147483647 h 119"/>
                    <a:gd name="T58" fmla="*/ 2147483647 w 46"/>
                    <a:gd name="T59" fmla="*/ 2147483647 h 119"/>
                    <a:gd name="T60" fmla="*/ 2147483647 w 46"/>
                    <a:gd name="T61" fmla="*/ 2147483647 h 119"/>
                    <a:gd name="T62" fmla="*/ 2147483647 w 46"/>
                    <a:gd name="T63" fmla="*/ 2147483647 h 119"/>
                    <a:gd name="T64" fmla="*/ 2147483647 w 46"/>
                    <a:gd name="T65" fmla="*/ 2147483647 h 119"/>
                    <a:gd name="T66" fmla="*/ 2147483647 w 46"/>
                    <a:gd name="T67" fmla="*/ 2147483647 h 119"/>
                    <a:gd name="T68" fmla="*/ 2147483647 w 46"/>
                    <a:gd name="T69" fmla="*/ 2147483647 h 119"/>
                    <a:gd name="T70" fmla="*/ 2147483647 w 46"/>
                    <a:gd name="T71" fmla="*/ 2147483647 h 119"/>
                    <a:gd name="T72" fmla="*/ 2147483647 w 46"/>
                    <a:gd name="T73" fmla="*/ 2147483647 h 119"/>
                    <a:gd name="T74" fmla="*/ 2147483647 w 46"/>
                    <a:gd name="T75" fmla="*/ 2147483647 h 119"/>
                    <a:gd name="T76" fmla="*/ 2147483647 w 46"/>
                    <a:gd name="T77" fmla="*/ 2147483647 h 119"/>
                    <a:gd name="T78" fmla="*/ 2147483647 w 46"/>
                    <a:gd name="T79" fmla="*/ 2147483647 h 119"/>
                    <a:gd name="T80" fmla="*/ 2147483647 w 46"/>
                    <a:gd name="T81" fmla="*/ 2147483647 h 119"/>
                    <a:gd name="T82" fmla="*/ 2147483647 w 46"/>
                    <a:gd name="T83" fmla="*/ 2147483647 h 119"/>
                    <a:gd name="T84" fmla="*/ 2147483647 w 46"/>
                    <a:gd name="T85" fmla="*/ 2147483647 h 119"/>
                    <a:gd name="T86" fmla="*/ 2147483647 w 46"/>
                    <a:gd name="T87" fmla="*/ 2147483647 h 119"/>
                    <a:gd name="T88" fmla="*/ 2147483647 w 46"/>
                    <a:gd name="T89" fmla="*/ 2147483647 h 119"/>
                    <a:gd name="T90" fmla="*/ 2147483647 w 46"/>
                    <a:gd name="T91" fmla="*/ 2147483647 h 119"/>
                    <a:gd name="T92" fmla="*/ 2147483647 w 46"/>
                    <a:gd name="T93" fmla="*/ 2147483647 h 119"/>
                    <a:gd name="T94" fmla="*/ 2147483647 w 46"/>
                    <a:gd name="T95" fmla="*/ 2147483647 h 119"/>
                    <a:gd name="T96" fmla="*/ 2147483647 w 46"/>
                    <a:gd name="T97" fmla="*/ 2147483647 h 119"/>
                    <a:gd name="T98" fmla="*/ 2147483647 w 46"/>
                    <a:gd name="T99" fmla="*/ 2147483647 h 119"/>
                    <a:gd name="T100" fmla="*/ 2147483647 w 46"/>
                    <a:gd name="T101" fmla="*/ 2147483647 h 119"/>
                    <a:gd name="T102" fmla="*/ 2147483647 w 46"/>
                    <a:gd name="T103" fmla="*/ 2147483647 h 119"/>
                    <a:gd name="T104" fmla="*/ 2147483647 w 46"/>
                    <a:gd name="T105" fmla="*/ 2147483647 h 119"/>
                    <a:gd name="T106" fmla="*/ 2147483647 w 46"/>
                    <a:gd name="T107" fmla="*/ 2147483647 h 119"/>
                    <a:gd name="T108" fmla="*/ 2147483647 w 46"/>
                    <a:gd name="T109" fmla="*/ 2147483647 h 119"/>
                    <a:gd name="T110" fmla="*/ 2147483647 w 46"/>
                    <a:gd name="T111" fmla="*/ 2147483647 h 119"/>
                    <a:gd name="T112" fmla="*/ 2147483647 w 46"/>
                    <a:gd name="T113" fmla="*/ 0 h 119"/>
                    <a:gd name="T114" fmla="*/ 2147483647 w 46"/>
                    <a:gd name="T115" fmla="*/ 0 h 11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46"/>
                    <a:gd name="T175" fmla="*/ 0 h 119"/>
                    <a:gd name="T176" fmla="*/ 46 w 46"/>
                    <a:gd name="T177" fmla="*/ 119 h 119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46" h="119">
                      <a:moveTo>
                        <a:pt x="40" y="0"/>
                      </a:moveTo>
                      <a:lnTo>
                        <a:pt x="39" y="0"/>
                      </a:lnTo>
                      <a:lnTo>
                        <a:pt x="36" y="3"/>
                      </a:lnTo>
                      <a:lnTo>
                        <a:pt x="31" y="6"/>
                      </a:lnTo>
                      <a:lnTo>
                        <a:pt x="27" y="11"/>
                      </a:lnTo>
                      <a:lnTo>
                        <a:pt x="21" y="16"/>
                      </a:lnTo>
                      <a:lnTo>
                        <a:pt x="16" y="23"/>
                      </a:lnTo>
                      <a:lnTo>
                        <a:pt x="13" y="25"/>
                      </a:lnTo>
                      <a:lnTo>
                        <a:pt x="10" y="29"/>
                      </a:lnTo>
                      <a:lnTo>
                        <a:pt x="8" y="33"/>
                      </a:lnTo>
                      <a:lnTo>
                        <a:pt x="6" y="38"/>
                      </a:lnTo>
                      <a:lnTo>
                        <a:pt x="5" y="42"/>
                      </a:lnTo>
                      <a:lnTo>
                        <a:pt x="2" y="46"/>
                      </a:lnTo>
                      <a:lnTo>
                        <a:pt x="1" y="50"/>
                      </a:lnTo>
                      <a:lnTo>
                        <a:pt x="1" y="56"/>
                      </a:lnTo>
                      <a:lnTo>
                        <a:pt x="0" y="60"/>
                      </a:lnTo>
                      <a:lnTo>
                        <a:pt x="1" y="65"/>
                      </a:lnTo>
                      <a:lnTo>
                        <a:pt x="1" y="70"/>
                      </a:lnTo>
                      <a:lnTo>
                        <a:pt x="4" y="76"/>
                      </a:lnTo>
                      <a:lnTo>
                        <a:pt x="6" y="81"/>
                      </a:lnTo>
                      <a:lnTo>
                        <a:pt x="8" y="86"/>
                      </a:lnTo>
                      <a:lnTo>
                        <a:pt x="13" y="90"/>
                      </a:lnTo>
                      <a:lnTo>
                        <a:pt x="18" y="97"/>
                      </a:lnTo>
                      <a:lnTo>
                        <a:pt x="24" y="102"/>
                      </a:lnTo>
                      <a:lnTo>
                        <a:pt x="31" y="107"/>
                      </a:lnTo>
                      <a:lnTo>
                        <a:pt x="35" y="111"/>
                      </a:lnTo>
                      <a:lnTo>
                        <a:pt x="38" y="113"/>
                      </a:lnTo>
                      <a:lnTo>
                        <a:pt x="42" y="115"/>
                      </a:lnTo>
                      <a:lnTo>
                        <a:pt x="46" y="119"/>
                      </a:lnTo>
                      <a:lnTo>
                        <a:pt x="45" y="116"/>
                      </a:lnTo>
                      <a:lnTo>
                        <a:pt x="42" y="112"/>
                      </a:lnTo>
                      <a:lnTo>
                        <a:pt x="39" y="108"/>
                      </a:lnTo>
                      <a:lnTo>
                        <a:pt x="36" y="105"/>
                      </a:lnTo>
                      <a:lnTo>
                        <a:pt x="33" y="100"/>
                      </a:lnTo>
                      <a:lnTo>
                        <a:pt x="31" y="95"/>
                      </a:lnTo>
                      <a:lnTo>
                        <a:pt x="27" y="90"/>
                      </a:lnTo>
                      <a:lnTo>
                        <a:pt x="25" y="84"/>
                      </a:lnTo>
                      <a:lnTo>
                        <a:pt x="23" y="80"/>
                      </a:lnTo>
                      <a:lnTo>
                        <a:pt x="21" y="74"/>
                      </a:lnTo>
                      <a:lnTo>
                        <a:pt x="19" y="69"/>
                      </a:lnTo>
                      <a:lnTo>
                        <a:pt x="19" y="64"/>
                      </a:lnTo>
                      <a:lnTo>
                        <a:pt x="18" y="58"/>
                      </a:lnTo>
                      <a:lnTo>
                        <a:pt x="19" y="55"/>
                      </a:lnTo>
                      <a:lnTo>
                        <a:pt x="20" y="49"/>
                      </a:lnTo>
                      <a:lnTo>
                        <a:pt x="21" y="45"/>
                      </a:lnTo>
                      <a:lnTo>
                        <a:pt x="23" y="39"/>
                      </a:lnTo>
                      <a:lnTo>
                        <a:pt x="25" y="36"/>
                      </a:lnTo>
                      <a:lnTo>
                        <a:pt x="26" y="31"/>
                      </a:lnTo>
                      <a:lnTo>
                        <a:pt x="29" y="25"/>
                      </a:lnTo>
                      <a:lnTo>
                        <a:pt x="30" y="22"/>
                      </a:lnTo>
                      <a:lnTo>
                        <a:pt x="32" y="18"/>
                      </a:lnTo>
                      <a:lnTo>
                        <a:pt x="33" y="14"/>
                      </a:lnTo>
                      <a:lnTo>
                        <a:pt x="35" y="11"/>
                      </a:lnTo>
                      <a:lnTo>
                        <a:pt x="36" y="7"/>
                      </a:lnTo>
                      <a:lnTo>
                        <a:pt x="37" y="5"/>
                      </a:lnTo>
                      <a:lnTo>
                        <a:pt x="39" y="1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46" name="Freeform 1050"/>
                <p:cNvSpPr>
                  <a:spLocks/>
                </p:cNvSpPr>
                <p:nvPr/>
              </p:nvSpPr>
              <p:spPr bwMode="auto">
                <a:xfrm>
                  <a:off x="3086100" y="2882900"/>
                  <a:ext cx="319088" cy="782638"/>
                </a:xfrm>
                <a:custGeom>
                  <a:avLst/>
                  <a:gdLst>
                    <a:gd name="T0" fmla="*/ 2147483647 w 189"/>
                    <a:gd name="T1" fmla="*/ 2147483647 h 463"/>
                    <a:gd name="T2" fmla="*/ 2147483647 w 189"/>
                    <a:gd name="T3" fmla="*/ 2147483647 h 463"/>
                    <a:gd name="T4" fmla="*/ 2147483647 w 189"/>
                    <a:gd name="T5" fmla="*/ 2147483647 h 463"/>
                    <a:gd name="T6" fmla="*/ 2147483647 w 189"/>
                    <a:gd name="T7" fmla="*/ 2147483647 h 463"/>
                    <a:gd name="T8" fmla="*/ 2147483647 w 189"/>
                    <a:gd name="T9" fmla="*/ 2147483647 h 463"/>
                    <a:gd name="T10" fmla="*/ 2147483647 w 189"/>
                    <a:gd name="T11" fmla="*/ 2147483647 h 463"/>
                    <a:gd name="T12" fmla="*/ 2147483647 w 189"/>
                    <a:gd name="T13" fmla="*/ 2147483647 h 463"/>
                    <a:gd name="T14" fmla="*/ 2147483647 w 189"/>
                    <a:gd name="T15" fmla="*/ 2147483647 h 463"/>
                    <a:gd name="T16" fmla="*/ 2147483647 w 189"/>
                    <a:gd name="T17" fmla="*/ 2147483647 h 463"/>
                    <a:gd name="T18" fmla="*/ 2147483647 w 189"/>
                    <a:gd name="T19" fmla="*/ 2147483647 h 463"/>
                    <a:gd name="T20" fmla="*/ 2147483647 w 189"/>
                    <a:gd name="T21" fmla="*/ 2147483647 h 463"/>
                    <a:gd name="T22" fmla="*/ 2147483647 w 189"/>
                    <a:gd name="T23" fmla="*/ 2147483647 h 463"/>
                    <a:gd name="T24" fmla="*/ 0 w 189"/>
                    <a:gd name="T25" fmla="*/ 2147483647 h 463"/>
                    <a:gd name="T26" fmla="*/ 2147483647 w 189"/>
                    <a:gd name="T27" fmla="*/ 2147483647 h 463"/>
                    <a:gd name="T28" fmla="*/ 2147483647 w 189"/>
                    <a:gd name="T29" fmla="*/ 2147483647 h 463"/>
                    <a:gd name="T30" fmla="*/ 2147483647 w 189"/>
                    <a:gd name="T31" fmla="*/ 2147483647 h 463"/>
                    <a:gd name="T32" fmla="*/ 2147483647 w 189"/>
                    <a:gd name="T33" fmla="*/ 2147483647 h 463"/>
                    <a:gd name="T34" fmla="*/ 2147483647 w 189"/>
                    <a:gd name="T35" fmla="*/ 2147483647 h 463"/>
                    <a:gd name="T36" fmla="*/ 2147483647 w 189"/>
                    <a:gd name="T37" fmla="*/ 2147483647 h 463"/>
                    <a:gd name="T38" fmla="*/ 2147483647 w 189"/>
                    <a:gd name="T39" fmla="*/ 2147483647 h 463"/>
                    <a:gd name="T40" fmla="*/ 2147483647 w 189"/>
                    <a:gd name="T41" fmla="*/ 2147483647 h 463"/>
                    <a:gd name="T42" fmla="*/ 2147483647 w 189"/>
                    <a:gd name="T43" fmla="*/ 2147483647 h 463"/>
                    <a:gd name="T44" fmla="*/ 2147483647 w 189"/>
                    <a:gd name="T45" fmla="*/ 2147483647 h 463"/>
                    <a:gd name="T46" fmla="*/ 2147483647 w 189"/>
                    <a:gd name="T47" fmla="*/ 2147483647 h 463"/>
                    <a:gd name="T48" fmla="*/ 2147483647 w 189"/>
                    <a:gd name="T49" fmla="*/ 2147483647 h 463"/>
                    <a:gd name="T50" fmla="*/ 2147483647 w 189"/>
                    <a:gd name="T51" fmla="*/ 2147483647 h 463"/>
                    <a:gd name="T52" fmla="*/ 2147483647 w 189"/>
                    <a:gd name="T53" fmla="*/ 2147483647 h 463"/>
                    <a:gd name="T54" fmla="*/ 2147483647 w 189"/>
                    <a:gd name="T55" fmla="*/ 2147483647 h 463"/>
                    <a:gd name="T56" fmla="*/ 2147483647 w 189"/>
                    <a:gd name="T57" fmla="*/ 2147483647 h 463"/>
                    <a:gd name="T58" fmla="*/ 2147483647 w 189"/>
                    <a:gd name="T59" fmla="*/ 2147483647 h 463"/>
                    <a:gd name="T60" fmla="*/ 2147483647 w 189"/>
                    <a:gd name="T61" fmla="*/ 2147483647 h 463"/>
                    <a:gd name="T62" fmla="*/ 2147483647 w 189"/>
                    <a:gd name="T63" fmla="*/ 2147483647 h 463"/>
                    <a:gd name="T64" fmla="*/ 2147483647 w 189"/>
                    <a:gd name="T65" fmla="*/ 2147483647 h 463"/>
                    <a:gd name="T66" fmla="*/ 2147483647 w 189"/>
                    <a:gd name="T67" fmla="*/ 2147483647 h 463"/>
                    <a:gd name="T68" fmla="*/ 2147483647 w 189"/>
                    <a:gd name="T69" fmla="*/ 2147483647 h 463"/>
                    <a:gd name="T70" fmla="*/ 2147483647 w 189"/>
                    <a:gd name="T71" fmla="*/ 2147483647 h 463"/>
                    <a:gd name="T72" fmla="*/ 2147483647 w 189"/>
                    <a:gd name="T73" fmla="*/ 2147483647 h 463"/>
                    <a:gd name="T74" fmla="*/ 2147483647 w 189"/>
                    <a:gd name="T75" fmla="*/ 2147483647 h 463"/>
                    <a:gd name="T76" fmla="*/ 2147483647 w 189"/>
                    <a:gd name="T77" fmla="*/ 2147483647 h 463"/>
                    <a:gd name="T78" fmla="*/ 2147483647 w 189"/>
                    <a:gd name="T79" fmla="*/ 2147483647 h 463"/>
                    <a:gd name="T80" fmla="*/ 2147483647 w 189"/>
                    <a:gd name="T81" fmla="*/ 2147483647 h 463"/>
                    <a:gd name="T82" fmla="*/ 2147483647 w 189"/>
                    <a:gd name="T83" fmla="*/ 2147483647 h 463"/>
                    <a:gd name="T84" fmla="*/ 2147483647 w 189"/>
                    <a:gd name="T85" fmla="*/ 2147483647 h 463"/>
                    <a:gd name="T86" fmla="*/ 2147483647 w 189"/>
                    <a:gd name="T87" fmla="*/ 2147483647 h 463"/>
                    <a:gd name="T88" fmla="*/ 2147483647 w 189"/>
                    <a:gd name="T89" fmla="*/ 2147483647 h 463"/>
                    <a:gd name="T90" fmla="*/ 2147483647 w 189"/>
                    <a:gd name="T91" fmla="*/ 2147483647 h 463"/>
                    <a:gd name="T92" fmla="*/ 2147483647 w 189"/>
                    <a:gd name="T93" fmla="*/ 2147483647 h 463"/>
                    <a:gd name="T94" fmla="*/ 2147483647 w 189"/>
                    <a:gd name="T95" fmla="*/ 2147483647 h 463"/>
                    <a:gd name="T96" fmla="*/ 2147483647 w 189"/>
                    <a:gd name="T97" fmla="*/ 2147483647 h 463"/>
                    <a:gd name="T98" fmla="*/ 2147483647 w 189"/>
                    <a:gd name="T99" fmla="*/ 2147483647 h 463"/>
                    <a:gd name="T100" fmla="*/ 2147483647 w 189"/>
                    <a:gd name="T101" fmla="*/ 2147483647 h 463"/>
                    <a:gd name="T102" fmla="*/ 2147483647 w 189"/>
                    <a:gd name="T103" fmla="*/ 2147483647 h 463"/>
                    <a:gd name="T104" fmla="*/ 2147483647 w 189"/>
                    <a:gd name="T105" fmla="*/ 0 h 463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89"/>
                    <a:gd name="T160" fmla="*/ 0 h 463"/>
                    <a:gd name="T161" fmla="*/ 189 w 189"/>
                    <a:gd name="T162" fmla="*/ 463 h 463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89" h="463">
                      <a:moveTo>
                        <a:pt x="161" y="0"/>
                      </a:moveTo>
                      <a:lnTo>
                        <a:pt x="159" y="0"/>
                      </a:lnTo>
                      <a:lnTo>
                        <a:pt x="156" y="3"/>
                      </a:lnTo>
                      <a:lnTo>
                        <a:pt x="151" y="6"/>
                      </a:lnTo>
                      <a:lnTo>
                        <a:pt x="144" y="11"/>
                      </a:lnTo>
                      <a:lnTo>
                        <a:pt x="141" y="13"/>
                      </a:lnTo>
                      <a:lnTo>
                        <a:pt x="136" y="17"/>
                      </a:lnTo>
                      <a:lnTo>
                        <a:pt x="131" y="19"/>
                      </a:lnTo>
                      <a:lnTo>
                        <a:pt x="128" y="23"/>
                      </a:lnTo>
                      <a:lnTo>
                        <a:pt x="122" y="27"/>
                      </a:lnTo>
                      <a:lnTo>
                        <a:pt x="117" y="31"/>
                      </a:lnTo>
                      <a:lnTo>
                        <a:pt x="112" y="35"/>
                      </a:lnTo>
                      <a:lnTo>
                        <a:pt x="108" y="41"/>
                      </a:lnTo>
                      <a:lnTo>
                        <a:pt x="102" y="44"/>
                      </a:lnTo>
                      <a:lnTo>
                        <a:pt x="96" y="50"/>
                      </a:lnTo>
                      <a:lnTo>
                        <a:pt x="90" y="55"/>
                      </a:lnTo>
                      <a:lnTo>
                        <a:pt x="84" y="61"/>
                      </a:lnTo>
                      <a:lnTo>
                        <a:pt x="78" y="67"/>
                      </a:lnTo>
                      <a:lnTo>
                        <a:pt x="73" y="73"/>
                      </a:lnTo>
                      <a:lnTo>
                        <a:pt x="67" y="80"/>
                      </a:lnTo>
                      <a:lnTo>
                        <a:pt x="63" y="87"/>
                      </a:lnTo>
                      <a:lnTo>
                        <a:pt x="55" y="93"/>
                      </a:lnTo>
                      <a:lnTo>
                        <a:pt x="51" y="100"/>
                      </a:lnTo>
                      <a:lnTo>
                        <a:pt x="45" y="107"/>
                      </a:lnTo>
                      <a:lnTo>
                        <a:pt x="40" y="114"/>
                      </a:lnTo>
                      <a:lnTo>
                        <a:pt x="35" y="123"/>
                      </a:lnTo>
                      <a:lnTo>
                        <a:pt x="31" y="130"/>
                      </a:lnTo>
                      <a:lnTo>
                        <a:pt x="26" y="138"/>
                      </a:lnTo>
                      <a:lnTo>
                        <a:pt x="22" y="146"/>
                      </a:lnTo>
                      <a:lnTo>
                        <a:pt x="19" y="155"/>
                      </a:lnTo>
                      <a:lnTo>
                        <a:pt x="14" y="163"/>
                      </a:lnTo>
                      <a:lnTo>
                        <a:pt x="10" y="171"/>
                      </a:lnTo>
                      <a:lnTo>
                        <a:pt x="8" y="181"/>
                      </a:lnTo>
                      <a:lnTo>
                        <a:pt x="6" y="189"/>
                      </a:lnTo>
                      <a:lnTo>
                        <a:pt x="3" y="198"/>
                      </a:lnTo>
                      <a:lnTo>
                        <a:pt x="1" y="207"/>
                      </a:lnTo>
                      <a:lnTo>
                        <a:pt x="1" y="216"/>
                      </a:lnTo>
                      <a:lnTo>
                        <a:pt x="0" y="226"/>
                      </a:lnTo>
                      <a:lnTo>
                        <a:pt x="0" y="235"/>
                      </a:lnTo>
                      <a:lnTo>
                        <a:pt x="0" y="245"/>
                      </a:lnTo>
                      <a:lnTo>
                        <a:pt x="2" y="255"/>
                      </a:lnTo>
                      <a:lnTo>
                        <a:pt x="3" y="265"/>
                      </a:lnTo>
                      <a:lnTo>
                        <a:pt x="6" y="274"/>
                      </a:lnTo>
                      <a:lnTo>
                        <a:pt x="8" y="284"/>
                      </a:lnTo>
                      <a:lnTo>
                        <a:pt x="13" y="295"/>
                      </a:lnTo>
                      <a:lnTo>
                        <a:pt x="16" y="304"/>
                      </a:lnTo>
                      <a:lnTo>
                        <a:pt x="21" y="315"/>
                      </a:lnTo>
                      <a:lnTo>
                        <a:pt x="28" y="325"/>
                      </a:lnTo>
                      <a:lnTo>
                        <a:pt x="34" y="335"/>
                      </a:lnTo>
                      <a:lnTo>
                        <a:pt x="42" y="346"/>
                      </a:lnTo>
                      <a:lnTo>
                        <a:pt x="51" y="356"/>
                      </a:lnTo>
                      <a:lnTo>
                        <a:pt x="60" y="367"/>
                      </a:lnTo>
                      <a:lnTo>
                        <a:pt x="71" y="378"/>
                      </a:lnTo>
                      <a:lnTo>
                        <a:pt x="81" y="388"/>
                      </a:lnTo>
                      <a:lnTo>
                        <a:pt x="95" y="398"/>
                      </a:lnTo>
                      <a:lnTo>
                        <a:pt x="106" y="408"/>
                      </a:lnTo>
                      <a:lnTo>
                        <a:pt x="122" y="419"/>
                      </a:lnTo>
                      <a:lnTo>
                        <a:pt x="136" y="430"/>
                      </a:lnTo>
                      <a:lnTo>
                        <a:pt x="153" y="440"/>
                      </a:lnTo>
                      <a:lnTo>
                        <a:pt x="170" y="451"/>
                      </a:lnTo>
                      <a:lnTo>
                        <a:pt x="189" y="463"/>
                      </a:lnTo>
                      <a:lnTo>
                        <a:pt x="188" y="461"/>
                      </a:lnTo>
                      <a:lnTo>
                        <a:pt x="183" y="456"/>
                      </a:lnTo>
                      <a:lnTo>
                        <a:pt x="180" y="451"/>
                      </a:lnTo>
                      <a:lnTo>
                        <a:pt x="178" y="447"/>
                      </a:lnTo>
                      <a:lnTo>
                        <a:pt x="174" y="443"/>
                      </a:lnTo>
                      <a:lnTo>
                        <a:pt x="170" y="438"/>
                      </a:lnTo>
                      <a:lnTo>
                        <a:pt x="164" y="432"/>
                      </a:lnTo>
                      <a:lnTo>
                        <a:pt x="160" y="426"/>
                      </a:lnTo>
                      <a:lnTo>
                        <a:pt x="154" y="418"/>
                      </a:lnTo>
                      <a:lnTo>
                        <a:pt x="149" y="411"/>
                      </a:lnTo>
                      <a:lnTo>
                        <a:pt x="146" y="407"/>
                      </a:lnTo>
                      <a:lnTo>
                        <a:pt x="144" y="402"/>
                      </a:lnTo>
                      <a:lnTo>
                        <a:pt x="141" y="399"/>
                      </a:lnTo>
                      <a:lnTo>
                        <a:pt x="138" y="394"/>
                      </a:lnTo>
                      <a:lnTo>
                        <a:pt x="135" y="391"/>
                      </a:lnTo>
                      <a:lnTo>
                        <a:pt x="134" y="387"/>
                      </a:lnTo>
                      <a:lnTo>
                        <a:pt x="130" y="382"/>
                      </a:lnTo>
                      <a:lnTo>
                        <a:pt x="128" y="379"/>
                      </a:lnTo>
                      <a:lnTo>
                        <a:pt x="124" y="373"/>
                      </a:lnTo>
                      <a:lnTo>
                        <a:pt x="122" y="369"/>
                      </a:lnTo>
                      <a:lnTo>
                        <a:pt x="118" y="363"/>
                      </a:lnTo>
                      <a:lnTo>
                        <a:pt x="116" y="359"/>
                      </a:lnTo>
                      <a:lnTo>
                        <a:pt x="112" y="354"/>
                      </a:lnTo>
                      <a:lnTo>
                        <a:pt x="110" y="349"/>
                      </a:lnTo>
                      <a:lnTo>
                        <a:pt x="108" y="344"/>
                      </a:lnTo>
                      <a:lnTo>
                        <a:pt x="105" y="340"/>
                      </a:lnTo>
                      <a:lnTo>
                        <a:pt x="102" y="335"/>
                      </a:lnTo>
                      <a:lnTo>
                        <a:pt x="99" y="330"/>
                      </a:lnTo>
                      <a:lnTo>
                        <a:pt x="97" y="324"/>
                      </a:lnTo>
                      <a:lnTo>
                        <a:pt x="95" y="321"/>
                      </a:lnTo>
                      <a:lnTo>
                        <a:pt x="92" y="315"/>
                      </a:lnTo>
                      <a:lnTo>
                        <a:pt x="91" y="310"/>
                      </a:lnTo>
                      <a:lnTo>
                        <a:pt x="89" y="304"/>
                      </a:lnTo>
                      <a:lnTo>
                        <a:pt x="86" y="300"/>
                      </a:lnTo>
                      <a:lnTo>
                        <a:pt x="84" y="295"/>
                      </a:lnTo>
                      <a:lnTo>
                        <a:pt x="83" y="290"/>
                      </a:lnTo>
                      <a:lnTo>
                        <a:pt x="80" y="284"/>
                      </a:lnTo>
                      <a:lnTo>
                        <a:pt x="79" y="279"/>
                      </a:lnTo>
                      <a:lnTo>
                        <a:pt x="77" y="274"/>
                      </a:lnTo>
                      <a:lnTo>
                        <a:pt x="77" y="270"/>
                      </a:lnTo>
                      <a:lnTo>
                        <a:pt x="74" y="265"/>
                      </a:lnTo>
                      <a:lnTo>
                        <a:pt x="74" y="260"/>
                      </a:lnTo>
                      <a:lnTo>
                        <a:pt x="73" y="255"/>
                      </a:lnTo>
                      <a:lnTo>
                        <a:pt x="72" y="251"/>
                      </a:lnTo>
                      <a:lnTo>
                        <a:pt x="72" y="246"/>
                      </a:lnTo>
                      <a:lnTo>
                        <a:pt x="72" y="241"/>
                      </a:lnTo>
                      <a:lnTo>
                        <a:pt x="72" y="236"/>
                      </a:lnTo>
                      <a:lnTo>
                        <a:pt x="72" y="232"/>
                      </a:lnTo>
                      <a:lnTo>
                        <a:pt x="72" y="228"/>
                      </a:lnTo>
                      <a:lnTo>
                        <a:pt x="73" y="223"/>
                      </a:lnTo>
                      <a:lnTo>
                        <a:pt x="73" y="217"/>
                      </a:lnTo>
                      <a:lnTo>
                        <a:pt x="73" y="213"/>
                      </a:lnTo>
                      <a:lnTo>
                        <a:pt x="73" y="208"/>
                      </a:lnTo>
                      <a:lnTo>
                        <a:pt x="74" y="203"/>
                      </a:lnTo>
                      <a:lnTo>
                        <a:pt x="74" y="198"/>
                      </a:lnTo>
                      <a:lnTo>
                        <a:pt x="77" y="194"/>
                      </a:lnTo>
                      <a:lnTo>
                        <a:pt x="77" y="189"/>
                      </a:lnTo>
                      <a:lnTo>
                        <a:pt x="79" y="184"/>
                      </a:lnTo>
                      <a:lnTo>
                        <a:pt x="80" y="179"/>
                      </a:lnTo>
                      <a:lnTo>
                        <a:pt x="81" y="174"/>
                      </a:lnTo>
                      <a:lnTo>
                        <a:pt x="81" y="169"/>
                      </a:lnTo>
                      <a:lnTo>
                        <a:pt x="84" y="164"/>
                      </a:lnTo>
                      <a:lnTo>
                        <a:pt x="85" y="159"/>
                      </a:lnTo>
                      <a:lnTo>
                        <a:pt x="86" y="155"/>
                      </a:lnTo>
                      <a:lnTo>
                        <a:pt x="87" y="150"/>
                      </a:lnTo>
                      <a:lnTo>
                        <a:pt x="90" y="146"/>
                      </a:lnTo>
                      <a:lnTo>
                        <a:pt x="91" y="140"/>
                      </a:lnTo>
                      <a:lnTo>
                        <a:pt x="92" y="136"/>
                      </a:lnTo>
                      <a:lnTo>
                        <a:pt x="95" y="131"/>
                      </a:lnTo>
                      <a:lnTo>
                        <a:pt x="96" y="126"/>
                      </a:lnTo>
                      <a:lnTo>
                        <a:pt x="98" y="121"/>
                      </a:lnTo>
                      <a:lnTo>
                        <a:pt x="100" y="117"/>
                      </a:lnTo>
                      <a:lnTo>
                        <a:pt x="102" y="112"/>
                      </a:lnTo>
                      <a:lnTo>
                        <a:pt x="104" y="107"/>
                      </a:lnTo>
                      <a:lnTo>
                        <a:pt x="105" y="102"/>
                      </a:lnTo>
                      <a:lnTo>
                        <a:pt x="108" y="99"/>
                      </a:lnTo>
                      <a:lnTo>
                        <a:pt x="110" y="94"/>
                      </a:lnTo>
                      <a:lnTo>
                        <a:pt x="112" y="89"/>
                      </a:lnTo>
                      <a:lnTo>
                        <a:pt x="114" y="86"/>
                      </a:lnTo>
                      <a:lnTo>
                        <a:pt x="116" y="81"/>
                      </a:lnTo>
                      <a:lnTo>
                        <a:pt x="118" y="78"/>
                      </a:lnTo>
                      <a:lnTo>
                        <a:pt x="121" y="74"/>
                      </a:lnTo>
                      <a:lnTo>
                        <a:pt x="122" y="70"/>
                      </a:lnTo>
                      <a:lnTo>
                        <a:pt x="123" y="66"/>
                      </a:lnTo>
                      <a:lnTo>
                        <a:pt x="125" y="62"/>
                      </a:lnTo>
                      <a:lnTo>
                        <a:pt x="127" y="57"/>
                      </a:lnTo>
                      <a:lnTo>
                        <a:pt x="130" y="50"/>
                      </a:lnTo>
                      <a:lnTo>
                        <a:pt x="135" y="44"/>
                      </a:lnTo>
                      <a:lnTo>
                        <a:pt x="137" y="37"/>
                      </a:lnTo>
                      <a:lnTo>
                        <a:pt x="141" y="31"/>
                      </a:lnTo>
                      <a:lnTo>
                        <a:pt x="144" y="25"/>
                      </a:lnTo>
                      <a:lnTo>
                        <a:pt x="148" y="21"/>
                      </a:lnTo>
                      <a:lnTo>
                        <a:pt x="149" y="16"/>
                      </a:lnTo>
                      <a:lnTo>
                        <a:pt x="153" y="11"/>
                      </a:lnTo>
                      <a:lnTo>
                        <a:pt x="154" y="8"/>
                      </a:lnTo>
                      <a:lnTo>
                        <a:pt x="156" y="5"/>
                      </a:lnTo>
                      <a:lnTo>
                        <a:pt x="159" y="2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56" name="Picture 22"/>
            <p:cNvPicPr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5945" y="6118388"/>
              <a:ext cx="261938" cy="214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7" name="직선 연결선 7"/>
            <p:cNvCxnSpPr>
              <a:cxnSpLocks noChangeShapeType="1"/>
              <a:stCxn id="148" idx="2"/>
              <a:endCxn id="56" idx="0"/>
            </p:cNvCxnSpPr>
            <p:nvPr/>
          </p:nvCxnSpPr>
          <p:spPr bwMode="auto">
            <a:xfrm>
              <a:off x="5951855" y="5866362"/>
              <a:ext cx="5059" cy="252026"/>
            </a:xfrm>
            <a:prstGeom prst="straightConnector1">
              <a:avLst/>
            </a:prstGeom>
            <a:noFill/>
            <a:ln w="19050" algn="ctr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직선 연결선 57"/>
            <p:cNvCxnSpPr>
              <a:stCxn id="151" idx="1"/>
              <a:endCxn id="91" idx="2"/>
            </p:cNvCxnSpPr>
            <p:nvPr/>
          </p:nvCxnSpPr>
          <p:spPr bwMode="auto">
            <a:xfrm flipH="1" flipV="1">
              <a:off x="5637463" y="4525826"/>
              <a:ext cx="369199" cy="1071615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직사각형 384"/>
            <p:cNvSpPr>
              <a:spLocks noChangeArrowheads="1"/>
            </p:cNvSpPr>
            <p:nvPr/>
          </p:nvSpPr>
          <p:spPr bwMode="auto">
            <a:xfrm>
              <a:off x="1111967" y="3717612"/>
              <a:ext cx="661986" cy="373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/>
                <a:t>VoIP</a:t>
              </a:r>
              <a:endParaRPr lang="ko-KR" altLang="en-US" sz="80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0" name="직사각형 385"/>
            <p:cNvSpPr>
              <a:spLocks noChangeArrowheads="1"/>
            </p:cNvSpPr>
            <p:nvPr/>
          </p:nvSpPr>
          <p:spPr bwMode="auto">
            <a:xfrm>
              <a:off x="2822203" y="4082342"/>
              <a:ext cx="827348" cy="373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 b="1" dirty="0"/>
                <a:t>HEC-A</a:t>
              </a:r>
              <a:endParaRPr lang="ko-KR" altLang="en-US" sz="800" dirty="0"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61" name="꺾인 연결선 74"/>
            <p:cNvCxnSpPr>
              <a:cxnSpLocks noChangeShapeType="1"/>
              <a:stCxn id="63" idx="2"/>
              <a:endCxn id="171" idx="0"/>
            </p:cNvCxnSpPr>
            <p:nvPr/>
          </p:nvCxnSpPr>
          <p:spPr bwMode="auto">
            <a:xfrm rot="16200000" flipH="1">
              <a:off x="722130" y="4798507"/>
              <a:ext cx="1360206" cy="221520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62" name="직사각형 388"/>
            <p:cNvSpPr>
              <a:spLocks noChangeArrowheads="1"/>
            </p:cNvSpPr>
            <p:nvPr/>
          </p:nvSpPr>
          <p:spPr bwMode="auto">
            <a:xfrm>
              <a:off x="239262" y="5224220"/>
              <a:ext cx="1219955" cy="37341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 b="1"/>
                <a:t>HEC Office</a:t>
              </a:r>
              <a:endParaRPr lang="ko-KR" altLang="en-US" sz="800" b="1"/>
            </a:p>
          </p:txBody>
        </p:sp>
        <p:pic>
          <p:nvPicPr>
            <p:cNvPr id="63" name="그림 389" descr="addpac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12" y="4107602"/>
              <a:ext cx="679864" cy="122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4" name="직선 연결선 63"/>
            <p:cNvCxnSpPr>
              <a:stCxn id="63" idx="3"/>
              <a:endCxn id="18" idx="1"/>
            </p:cNvCxnSpPr>
            <p:nvPr/>
          </p:nvCxnSpPr>
          <p:spPr bwMode="auto">
            <a:xfrm flipV="1">
              <a:off x="1631136" y="3486499"/>
              <a:ext cx="310126" cy="682121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" name="직사각형 391"/>
            <p:cNvSpPr>
              <a:spLocks noChangeArrowheads="1"/>
            </p:cNvSpPr>
            <p:nvPr/>
          </p:nvSpPr>
          <p:spPr bwMode="auto">
            <a:xfrm>
              <a:off x="2157904" y="3140968"/>
              <a:ext cx="816680" cy="373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 b="1"/>
                <a:t>HEC-C</a:t>
              </a:r>
              <a:endParaRPr lang="ko-KR" altLang="en-US" sz="80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6" name="직사각형 392"/>
            <p:cNvSpPr>
              <a:spLocks noChangeArrowheads="1"/>
            </p:cNvSpPr>
            <p:nvPr/>
          </p:nvSpPr>
          <p:spPr bwMode="auto">
            <a:xfrm>
              <a:off x="1941879" y="3645023"/>
              <a:ext cx="1072725" cy="346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700" b="1"/>
                <a:t>Cisco 2960</a:t>
              </a:r>
              <a:endParaRPr lang="ko-KR" altLang="en-US" sz="700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7" name="직사각형 393"/>
            <p:cNvSpPr>
              <a:spLocks noChangeArrowheads="1"/>
            </p:cNvSpPr>
            <p:nvPr/>
          </p:nvSpPr>
          <p:spPr bwMode="auto">
            <a:xfrm>
              <a:off x="3728863" y="4396462"/>
              <a:ext cx="1072725" cy="346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700" b="1"/>
                <a:t>Cisco 2960</a:t>
              </a:r>
              <a:endParaRPr lang="ko-KR" altLang="en-US" sz="700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8" name="직사각형 394"/>
            <p:cNvSpPr>
              <a:spLocks noChangeArrowheads="1"/>
            </p:cNvSpPr>
            <p:nvPr/>
          </p:nvSpPr>
          <p:spPr bwMode="auto">
            <a:xfrm>
              <a:off x="5623243" y="4467441"/>
              <a:ext cx="1072725" cy="346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700" b="1"/>
                <a:t>Cisco 2960</a:t>
              </a:r>
              <a:endParaRPr lang="ko-KR" altLang="en-US" sz="700" b="1">
                <a:latin typeface="굴림" pitchFamily="50" charset="-127"/>
                <a:ea typeface="굴림" pitchFamily="50" charset="-127"/>
              </a:endParaRPr>
            </a:p>
          </p:txBody>
        </p:sp>
        <p:grpSp>
          <p:nvGrpSpPr>
            <p:cNvPr id="69" name="그룹 19"/>
            <p:cNvGrpSpPr>
              <a:grpSpLocks/>
            </p:cNvGrpSpPr>
            <p:nvPr/>
          </p:nvGrpSpPr>
          <p:grpSpPr bwMode="auto">
            <a:xfrm>
              <a:off x="7617297" y="4645573"/>
              <a:ext cx="681232" cy="520756"/>
              <a:chOff x="3108871" y="4674111"/>
              <a:chExt cx="457879" cy="361734"/>
            </a:xfrm>
          </p:grpSpPr>
          <p:pic>
            <p:nvPicPr>
              <p:cNvPr id="129" name="Picture 654" descr="pc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5185" y="4797368"/>
                <a:ext cx="177166" cy="159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0" name="Text Box 657"/>
              <p:cNvSpPr txBox="1">
                <a:spLocks noChangeArrowheads="1"/>
              </p:cNvSpPr>
              <p:nvPr/>
            </p:nvSpPr>
            <p:spPr bwMode="auto">
              <a:xfrm>
                <a:off x="3245503" y="4776462"/>
                <a:ext cx="321247" cy="259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457200" indent="-4572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800" b="1"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…</a:t>
                </a:r>
              </a:p>
            </p:txBody>
          </p:sp>
          <p:grpSp>
            <p:nvGrpSpPr>
              <p:cNvPr id="131" name="그룹 18"/>
              <p:cNvGrpSpPr>
                <a:grpSpLocks/>
              </p:cNvGrpSpPr>
              <p:nvPr/>
            </p:nvGrpSpPr>
            <p:grpSpPr bwMode="auto">
              <a:xfrm>
                <a:off x="3168884" y="4674111"/>
                <a:ext cx="298163" cy="117882"/>
                <a:chOff x="3168884" y="4674111"/>
                <a:chExt cx="298163" cy="117882"/>
              </a:xfrm>
            </p:grpSpPr>
            <p:cxnSp>
              <p:nvCxnSpPr>
                <p:cNvPr id="133" name="AutoShape 620"/>
                <p:cNvCxnSpPr>
                  <a:cxnSpLocks noChangeShapeType="1"/>
                </p:cNvCxnSpPr>
                <p:nvPr/>
              </p:nvCxnSpPr>
              <p:spPr bwMode="auto">
                <a:xfrm>
                  <a:off x="3168884" y="4683350"/>
                  <a:ext cx="298159" cy="0"/>
                </a:xfrm>
                <a:prstGeom prst="straightConnector1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34" name="AutoShape 61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3110035" y="4733143"/>
                  <a:ext cx="117699" cy="1"/>
                </a:xfrm>
                <a:prstGeom prst="straightConnector1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35" name="AutoShape 61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3408990" y="4732164"/>
                  <a:ext cx="116110" cy="4"/>
                </a:xfrm>
                <a:prstGeom prst="straightConnector1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pic>
            <p:nvPicPr>
              <p:cNvPr id="132" name="Picture 654" descr="pc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8871" y="4788697"/>
                <a:ext cx="186779" cy="1684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70" name="꺾인 연결선 74"/>
            <p:cNvCxnSpPr>
              <a:cxnSpLocks noChangeShapeType="1"/>
              <a:endCxn id="217" idx="1"/>
            </p:cNvCxnSpPr>
            <p:nvPr/>
          </p:nvCxnSpPr>
          <p:spPr bwMode="auto">
            <a:xfrm>
              <a:off x="8173327" y="1088986"/>
              <a:ext cx="213081" cy="175576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grpSp>
          <p:nvGrpSpPr>
            <p:cNvPr id="71" name="그룹 512"/>
            <p:cNvGrpSpPr>
              <a:grpSpLocks/>
            </p:cNvGrpSpPr>
            <p:nvPr/>
          </p:nvGrpSpPr>
          <p:grpSpPr bwMode="auto">
            <a:xfrm>
              <a:off x="7648053" y="970440"/>
              <a:ext cx="538646" cy="1806699"/>
              <a:chOff x="3159126" y="4400549"/>
              <a:chExt cx="362042" cy="1254993"/>
            </a:xfrm>
          </p:grpSpPr>
          <p:pic>
            <p:nvPicPr>
              <p:cNvPr id="127" name="Picture 627" descr="catalyst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9126" y="4400549"/>
                <a:ext cx="362042" cy="192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Text Box 712"/>
              <p:cNvSpPr txBox="1">
                <a:spLocks noChangeArrowheads="1"/>
              </p:cNvSpPr>
              <p:nvPr/>
            </p:nvSpPr>
            <p:spPr bwMode="auto">
              <a:xfrm>
                <a:off x="3173815" y="4403097"/>
                <a:ext cx="343725" cy="1252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 dirty="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8 Port </a:t>
                </a:r>
              </a:p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 dirty="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Switch</a:t>
                </a:r>
              </a:p>
            </p:txBody>
          </p:sp>
        </p:grpSp>
        <p:sp>
          <p:nvSpPr>
            <p:cNvPr id="72" name="Oval 531"/>
            <p:cNvSpPr>
              <a:spLocks noChangeArrowheads="1"/>
            </p:cNvSpPr>
            <p:nvPr/>
          </p:nvSpPr>
          <p:spPr bwMode="auto">
            <a:xfrm>
              <a:off x="4371641" y="2889139"/>
              <a:ext cx="71730" cy="70634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3" name="그림 408" descr="ssg.JP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154" y="2634580"/>
              <a:ext cx="720080" cy="341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Oval 531"/>
            <p:cNvSpPr>
              <a:spLocks noChangeArrowheads="1"/>
            </p:cNvSpPr>
            <p:nvPr/>
          </p:nvSpPr>
          <p:spPr bwMode="auto">
            <a:xfrm>
              <a:off x="5742948" y="4330069"/>
              <a:ext cx="71730" cy="70634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75" name="그룹 410"/>
            <p:cNvGrpSpPr>
              <a:grpSpLocks/>
            </p:cNvGrpSpPr>
            <p:nvPr/>
          </p:nvGrpSpPr>
          <p:grpSpPr bwMode="auto">
            <a:xfrm>
              <a:off x="7497475" y="3130019"/>
              <a:ext cx="520332" cy="461932"/>
              <a:chOff x="7697411" y="1856290"/>
              <a:chExt cx="520332" cy="461932"/>
            </a:xfrm>
          </p:grpSpPr>
          <p:grpSp>
            <p:nvGrpSpPr>
              <p:cNvPr id="110" name="Group 30"/>
              <p:cNvGrpSpPr>
                <a:grpSpLocks noChangeAspect="1"/>
              </p:cNvGrpSpPr>
              <p:nvPr/>
            </p:nvGrpSpPr>
            <p:grpSpPr bwMode="auto">
              <a:xfrm>
                <a:off x="7924828" y="1984013"/>
                <a:ext cx="292915" cy="334209"/>
                <a:chOff x="786" y="2064"/>
                <a:chExt cx="359" cy="469"/>
              </a:xfrm>
            </p:grpSpPr>
            <p:grpSp>
              <p:nvGrpSpPr>
                <p:cNvPr id="121" name="Group 31"/>
                <p:cNvGrpSpPr>
                  <a:grpSpLocks/>
                </p:cNvGrpSpPr>
                <p:nvPr/>
              </p:nvGrpSpPr>
              <p:grpSpPr bwMode="auto">
                <a:xfrm>
                  <a:off x="960" y="2064"/>
                  <a:ext cx="148" cy="325"/>
                  <a:chOff x="1099" y="1361"/>
                  <a:chExt cx="230" cy="509"/>
                </a:xfrm>
              </p:grpSpPr>
              <p:sp>
                <p:nvSpPr>
                  <p:cNvPr id="123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1099" y="1361"/>
                    <a:ext cx="230" cy="2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124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1134" y="1396"/>
                    <a:ext cx="158" cy="158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125" name="Line 3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11" y="1504"/>
                    <a:ext cx="2" cy="366"/>
                  </a:xfrm>
                  <a:prstGeom prst="line">
                    <a:avLst/>
                  </a:prstGeom>
                  <a:noFill/>
                  <a:ln w="28575">
                    <a:solidFill>
                      <a:srgbClr val="4D4D4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26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1182" y="1441"/>
                    <a:ext cx="62" cy="62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 algn="ctr">
                    <a:solidFill>
                      <a:srgbClr val="4D4D4D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pic>
              <p:nvPicPr>
                <p:cNvPr id="122" name="Picture 36" descr="Rackmount_Hub01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6" y="2304"/>
                  <a:ext cx="359" cy="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11" name="그룹 60"/>
              <p:cNvGrpSpPr>
                <a:grpSpLocks/>
              </p:cNvGrpSpPr>
              <p:nvPr/>
            </p:nvGrpSpPr>
            <p:grpSpPr bwMode="auto">
              <a:xfrm rot="246143">
                <a:off x="7697411" y="1856290"/>
                <a:ext cx="329077" cy="238418"/>
                <a:chOff x="3086100" y="2882900"/>
                <a:chExt cx="1217613" cy="782638"/>
              </a:xfrm>
            </p:grpSpPr>
            <p:sp>
              <p:nvSpPr>
                <p:cNvPr id="112" name="Freeform 1042"/>
                <p:cNvSpPr>
                  <a:spLocks/>
                </p:cNvSpPr>
                <p:nvPr/>
              </p:nvSpPr>
              <p:spPr bwMode="auto">
                <a:xfrm>
                  <a:off x="4251325" y="3270250"/>
                  <a:ext cx="52388" cy="49213"/>
                </a:xfrm>
                <a:custGeom>
                  <a:avLst/>
                  <a:gdLst>
                    <a:gd name="T0" fmla="*/ 2147483647 w 32"/>
                    <a:gd name="T1" fmla="*/ 0 h 31"/>
                    <a:gd name="T2" fmla="*/ 2147483647 w 32"/>
                    <a:gd name="T3" fmla="*/ 0 h 31"/>
                    <a:gd name="T4" fmla="*/ 2147483647 w 32"/>
                    <a:gd name="T5" fmla="*/ 2147483647 h 31"/>
                    <a:gd name="T6" fmla="*/ 2147483647 w 32"/>
                    <a:gd name="T7" fmla="*/ 2147483647 h 31"/>
                    <a:gd name="T8" fmla="*/ 2147483647 w 32"/>
                    <a:gd name="T9" fmla="*/ 2147483647 h 31"/>
                    <a:gd name="T10" fmla="*/ 2147483647 w 32"/>
                    <a:gd name="T11" fmla="*/ 2147483647 h 31"/>
                    <a:gd name="T12" fmla="*/ 2147483647 w 32"/>
                    <a:gd name="T13" fmla="*/ 2147483647 h 31"/>
                    <a:gd name="T14" fmla="*/ 2147483647 w 32"/>
                    <a:gd name="T15" fmla="*/ 2147483647 h 31"/>
                    <a:gd name="T16" fmla="*/ 2147483647 w 32"/>
                    <a:gd name="T17" fmla="*/ 2147483647 h 31"/>
                    <a:gd name="T18" fmla="*/ 2147483647 w 32"/>
                    <a:gd name="T19" fmla="*/ 2147483647 h 31"/>
                    <a:gd name="T20" fmla="*/ 2147483647 w 32"/>
                    <a:gd name="T21" fmla="*/ 2147483647 h 31"/>
                    <a:gd name="T22" fmla="*/ 2147483647 w 32"/>
                    <a:gd name="T23" fmla="*/ 2147483647 h 31"/>
                    <a:gd name="T24" fmla="*/ 2147483647 w 32"/>
                    <a:gd name="T25" fmla="*/ 2147483647 h 31"/>
                    <a:gd name="T26" fmla="*/ 2147483647 w 32"/>
                    <a:gd name="T27" fmla="*/ 2147483647 h 31"/>
                    <a:gd name="T28" fmla="*/ 2147483647 w 32"/>
                    <a:gd name="T29" fmla="*/ 2147483647 h 31"/>
                    <a:gd name="T30" fmla="*/ 2147483647 w 32"/>
                    <a:gd name="T31" fmla="*/ 2147483647 h 31"/>
                    <a:gd name="T32" fmla="*/ 0 w 32"/>
                    <a:gd name="T33" fmla="*/ 2147483647 h 31"/>
                    <a:gd name="T34" fmla="*/ 0 w 32"/>
                    <a:gd name="T35" fmla="*/ 2147483647 h 31"/>
                    <a:gd name="T36" fmla="*/ 2147483647 w 32"/>
                    <a:gd name="T37" fmla="*/ 2147483647 h 31"/>
                    <a:gd name="T38" fmla="*/ 2147483647 w 32"/>
                    <a:gd name="T39" fmla="*/ 2147483647 h 31"/>
                    <a:gd name="T40" fmla="*/ 2147483647 w 32"/>
                    <a:gd name="T41" fmla="*/ 2147483647 h 31"/>
                    <a:gd name="T42" fmla="*/ 2147483647 w 32"/>
                    <a:gd name="T43" fmla="*/ 0 h 31"/>
                    <a:gd name="T44" fmla="*/ 2147483647 w 32"/>
                    <a:gd name="T45" fmla="*/ 0 h 31"/>
                    <a:gd name="T46" fmla="*/ 2147483647 w 32"/>
                    <a:gd name="T47" fmla="*/ 0 h 3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32"/>
                    <a:gd name="T73" fmla="*/ 0 h 31"/>
                    <a:gd name="T74" fmla="*/ 32 w 32"/>
                    <a:gd name="T75" fmla="*/ 31 h 31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32" h="31">
                      <a:moveTo>
                        <a:pt x="15" y="0"/>
                      </a:moveTo>
                      <a:lnTo>
                        <a:pt x="20" y="0"/>
                      </a:lnTo>
                      <a:lnTo>
                        <a:pt x="25" y="2"/>
                      </a:lnTo>
                      <a:lnTo>
                        <a:pt x="28" y="5"/>
                      </a:lnTo>
                      <a:lnTo>
                        <a:pt x="31" y="8"/>
                      </a:lnTo>
                      <a:lnTo>
                        <a:pt x="32" y="13"/>
                      </a:lnTo>
                      <a:lnTo>
                        <a:pt x="32" y="18"/>
                      </a:lnTo>
                      <a:lnTo>
                        <a:pt x="31" y="22"/>
                      </a:lnTo>
                      <a:lnTo>
                        <a:pt x="28" y="26"/>
                      </a:lnTo>
                      <a:lnTo>
                        <a:pt x="25" y="30"/>
                      </a:lnTo>
                      <a:lnTo>
                        <a:pt x="20" y="31"/>
                      </a:lnTo>
                      <a:lnTo>
                        <a:pt x="15" y="31"/>
                      </a:lnTo>
                      <a:lnTo>
                        <a:pt x="12" y="31"/>
                      </a:lnTo>
                      <a:lnTo>
                        <a:pt x="7" y="30"/>
                      </a:lnTo>
                      <a:lnTo>
                        <a:pt x="4" y="26"/>
                      </a:lnTo>
                      <a:lnTo>
                        <a:pt x="1" y="22"/>
                      </a:lnTo>
                      <a:lnTo>
                        <a:pt x="0" y="18"/>
                      </a:lnTo>
                      <a:lnTo>
                        <a:pt x="0" y="13"/>
                      </a:lnTo>
                      <a:lnTo>
                        <a:pt x="2" y="8"/>
                      </a:lnTo>
                      <a:lnTo>
                        <a:pt x="5" y="3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3" name="Freeform 1043"/>
                <p:cNvSpPr>
                  <a:spLocks/>
                </p:cNvSpPr>
                <p:nvPr/>
              </p:nvSpPr>
              <p:spPr bwMode="auto">
                <a:xfrm>
                  <a:off x="4138613" y="3228975"/>
                  <a:ext cx="68263" cy="131763"/>
                </a:xfrm>
                <a:custGeom>
                  <a:avLst/>
                  <a:gdLst>
                    <a:gd name="T0" fmla="*/ 2147483647 w 39"/>
                    <a:gd name="T1" fmla="*/ 0 h 80"/>
                    <a:gd name="T2" fmla="*/ 2147483647 w 39"/>
                    <a:gd name="T3" fmla="*/ 0 h 80"/>
                    <a:gd name="T4" fmla="*/ 2147483647 w 39"/>
                    <a:gd name="T5" fmla="*/ 2147483647 h 80"/>
                    <a:gd name="T6" fmla="*/ 2147483647 w 39"/>
                    <a:gd name="T7" fmla="*/ 2147483647 h 80"/>
                    <a:gd name="T8" fmla="*/ 2147483647 w 39"/>
                    <a:gd name="T9" fmla="*/ 2147483647 h 80"/>
                    <a:gd name="T10" fmla="*/ 2147483647 w 39"/>
                    <a:gd name="T11" fmla="*/ 2147483647 h 80"/>
                    <a:gd name="T12" fmla="*/ 2147483647 w 39"/>
                    <a:gd name="T13" fmla="*/ 2147483647 h 80"/>
                    <a:gd name="T14" fmla="*/ 2147483647 w 39"/>
                    <a:gd name="T15" fmla="*/ 2147483647 h 80"/>
                    <a:gd name="T16" fmla="*/ 2147483647 w 39"/>
                    <a:gd name="T17" fmla="*/ 2147483647 h 80"/>
                    <a:gd name="T18" fmla="*/ 2147483647 w 39"/>
                    <a:gd name="T19" fmla="*/ 2147483647 h 80"/>
                    <a:gd name="T20" fmla="*/ 0 w 39"/>
                    <a:gd name="T21" fmla="*/ 2147483647 h 80"/>
                    <a:gd name="T22" fmla="*/ 0 w 39"/>
                    <a:gd name="T23" fmla="*/ 2147483647 h 80"/>
                    <a:gd name="T24" fmla="*/ 2147483647 w 39"/>
                    <a:gd name="T25" fmla="*/ 2147483647 h 80"/>
                    <a:gd name="T26" fmla="*/ 2147483647 w 39"/>
                    <a:gd name="T27" fmla="*/ 2147483647 h 80"/>
                    <a:gd name="T28" fmla="*/ 2147483647 w 39"/>
                    <a:gd name="T29" fmla="*/ 2147483647 h 80"/>
                    <a:gd name="T30" fmla="*/ 2147483647 w 39"/>
                    <a:gd name="T31" fmla="*/ 2147483647 h 80"/>
                    <a:gd name="T32" fmla="*/ 2147483647 w 39"/>
                    <a:gd name="T33" fmla="*/ 2147483647 h 80"/>
                    <a:gd name="T34" fmla="*/ 2147483647 w 39"/>
                    <a:gd name="T35" fmla="*/ 2147483647 h 80"/>
                    <a:gd name="T36" fmla="*/ 2147483647 w 39"/>
                    <a:gd name="T37" fmla="*/ 2147483647 h 80"/>
                    <a:gd name="T38" fmla="*/ 2147483647 w 39"/>
                    <a:gd name="T39" fmla="*/ 2147483647 h 80"/>
                    <a:gd name="T40" fmla="*/ 2147483647 w 39"/>
                    <a:gd name="T41" fmla="*/ 2147483647 h 80"/>
                    <a:gd name="T42" fmla="*/ 2147483647 w 39"/>
                    <a:gd name="T43" fmla="*/ 2147483647 h 80"/>
                    <a:gd name="T44" fmla="*/ 2147483647 w 39"/>
                    <a:gd name="T45" fmla="*/ 2147483647 h 80"/>
                    <a:gd name="T46" fmla="*/ 2147483647 w 39"/>
                    <a:gd name="T47" fmla="*/ 2147483647 h 80"/>
                    <a:gd name="T48" fmla="*/ 2147483647 w 39"/>
                    <a:gd name="T49" fmla="*/ 2147483647 h 80"/>
                    <a:gd name="T50" fmla="*/ 2147483647 w 39"/>
                    <a:gd name="T51" fmla="*/ 2147483647 h 80"/>
                    <a:gd name="T52" fmla="*/ 2147483647 w 39"/>
                    <a:gd name="T53" fmla="*/ 2147483647 h 80"/>
                    <a:gd name="T54" fmla="*/ 2147483647 w 39"/>
                    <a:gd name="T55" fmla="*/ 2147483647 h 80"/>
                    <a:gd name="T56" fmla="*/ 2147483647 w 39"/>
                    <a:gd name="T57" fmla="*/ 2147483647 h 80"/>
                    <a:gd name="T58" fmla="*/ 2147483647 w 39"/>
                    <a:gd name="T59" fmla="*/ 2147483647 h 80"/>
                    <a:gd name="T60" fmla="*/ 2147483647 w 39"/>
                    <a:gd name="T61" fmla="*/ 2147483647 h 80"/>
                    <a:gd name="T62" fmla="*/ 2147483647 w 39"/>
                    <a:gd name="T63" fmla="*/ 2147483647 h 80"/>
                    <a:gd name="T64" fmla="*/ 2147483647 w 39"/>
                    <a:gd name="T65" fmla="*/ 2147483647 h 80"/>
                    <a:gd name="T66" fmla="*/ 2147483647 w 39"/>
                    <a:gd name="T67" fmla="*/ 2147483647 h 80"/>
                    <a:gd name="T68" fmla="*/ 2147483647 w 39"/>
                    <a:gd name="T69" fmla="*/ 2147483647 h 80"/>
                    <a:gd name="T70" fmla="*/ 2147483647 w 39"/>
                    <a:gd name="T71" fmla="*/ 2147483647 h 80"/>
                    <a:gd name="T72" fmla="*/ 2147483647 w 39"/>
                    <a:gd name="T73" fmla="*/ 2147483647 h 80"/>
                    <a:gd name="T74" fmla="*/ 2147483647 w 39"/>
                    <a:gd name="T75" fmla="*/ 0 h 80"/>
                    <a:gd name="T76" fmla="*/ 2147483647 w 39"/>
                    <a:gd name="T77" fmla="*/ 0 h 80"/>
                    <a:gd name="T78" fmla="*/ 2147483647 w 39"/>
                    <a:gd name="T79" fmla="*/ 0 h 80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39"/>
                    <a:gd name="T121" fmla="*/ 0 h 80"/>
                    <a:gd name="T122" fmla="*/ 39 w 39"/>
                    <a:gd name="T123" fmla="*/ 80 h 80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39" h="80">
                      <a:moveTo>
                        <a:pt x="34" y="0"/>
                      </a:moveTo>
                      <a:lnTo>
                        <a:pt x="33" y="0"/>
                      </a:lnTo>
                      <a:lnTo>
                        <a:pt x="29" y="1"/>
                      </a:lnTo>
                      <a:lnTo>
                        <a:pt x="26" y="4"/>
                      </a:lnTo>
                      <a:lnTo>
                        <a:pt x="22" y="6"/>
                      </a:lnTo>
                      <a:lnTo>
                        <a:pt x="16" y="10"/>
                      </a:lnTo>
                      <a:lnTo>
                        <a:pt x="13" y="14"/>
                      </a:lnTo>
                      <a:lnTo>
                        <a:pt x="8" y="19"/>
                      </a:lnTo>
                      <a:lnTo>
                        <a:pt x="5" y="25"/>
                      </a:lnTo>
                      <a:lnTo>
                        <a:pt x="1" y="31"/>
                      </a:lnTo>
                      <a:lnTo>
                        <a:pt x="0" y="37"/>
                      </a:lnTo>
                      <a:lnTo>
                        <a:pt x="0" y="43"/>
                      </a:lnTo>
                      <a:lnTo>
                        <a:pt x="2" y="50"/>
                      </a:lnTo>
                      <a:lnTo>
                        <a:pt x="3" y="54"/>
                      </a:lnTo>
                      <a:lnTo>
                        <a:pt x="7" y="57"/>
                      </a:lnTo>
                      <a:lnTo>
                        <a:pt x="11" y="61"/>
                      </a:lnTo>
                      <a:lnTo>
                        <a:pt x="15" y="65"/>
                      </a:lnTo>
                      <a:lnTo>
                        <a:pt x="19" y="69"/>
                      </a:lnTo>
                      <a:lnTo>
                        <a:pt x="25" y="71"/>
                      </a:lnTo>
                      <a:lnTo>
                        <a:pt x="28" y="74"/>
                      </a:lnTo>
                      <a:lnTo>
                        <a:pt x="32" y="76"/>
                      </a:lnTo>
                      <a:lnTo>
                        <a:pt x="35" y="78"/>
                      </a:lnTo>
                      <a:lnTo>
                        <a:pt x="39" y="80"/>
                      </a:lnTo>
                      <a:lnTo>
                        <a:pt x="38" y="78"/>
                      </a:lnTo>
                      <a:lnTo>
                        <a:pt x="37" y="75"/>
                      </a:lnTo>
                      <a:lnTo>
                        <a:pt x="32" y="70"/>
                      </a:lnTo>
                      <a:lnTo>
                        <a:pt x="28" y="64"/>
                      </a:lnTo>
                      <a:lnTo>
                        <a:pt x="25" y="57"/>
                      </a:lnTo>
                      <a:lnTo>
                        <a:pt x="21" y="50"/>
                      </a:lnTo>
                      <a:lnTo>
                        <a:pt x="20" y="43"/>
                      </a:lnTo>
                      <a:lnTo>
                        <a:pt x="21" y="37"/>
                      </a:lnTo>
                      <a:lnTo>
                        <a:pt x="22" y="30"/>
                      </a:lnTo>
                      <a:lnTo>
                        <a:pt x="25" y="24"/>
                      </a:lnTo>
                      <a:lnTo>
                        <a:pt x="26" y="18"/>
                      </a:lnTo>
                      <a:lnTo>
                        <a:pt x="29" y="12"/>
                      </a:lnTo>
                      <a:lnTo>
                        <a:pt x="31" y="6"/>
                      </a:lnTo>
                      <a:lnTo>
                        <a:pt x="33" y="3"/>
                      </a:lnTo>
                      <a:lnTo>
                        <a:pt x="33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4" name="Freeform 1044"/>
                <p:cNvSpPr>
                  <a:spLocks/>
                </p:cNvSpPr>
                <p:nvPr/>
              </p:nvSpPr>
              <p:spPr bwMode="auto">
                <a:xfrm>
                  <a:off x="3935413" y="3163888"/>
                  <a:ext cx="103188" cy="261938"/>
                </a:xfrm>
                <a:custGeom>
                  <a:avLst/>
                  <a:gdLst>
                    <a:gd name="T0" fmla="*/ 2147483647 w 61"/>
                    <a:gd name="T1" fmla="*/ 2147483647 h 157"/>
                    <a:gd name="T2" fmla="*/ 2147483647 w 61"/>
                    <a:gd name="T3" fmla="*/ 2147483647 h 157"/>
                    <a:gd name="T4" fmla="*/ 2147483647 w 61"/>
                    <a:gd name="T5" fmla="*/ 2147483647 h 157"/>
                    <a:gd name="T6" fmla="*/ 2147483647 w 61"/>
                    <a:gd name="T7" fmla="*/ 2147483647 h 157"/>
                    <a:gd name="T8" fmla="*/ 2147483647 w 61"/>
                    <a:gd name="T9" fmla="*/ 2147483647 h 157"/>
                    <a:gd name="T10" fmla="*/ 2147483647 w 61"/>
                    <a:gd name="T11" fmla="*/ 2147483647 h 157"/>
                    <a:gd name="T12" fmla="*/ 2147483647 w 61"/>
                    <a:gd name="T13" fmla="*/ 2147483647 h 157"/>
                    <a:gd name="T14" fmla="*/ 2147483647 w 61"/>
                    <a:gd name="T15" fmla="*/ 2147483647 h 157"/>
                    <a:gd name="T16" fmla="*/ 0 w 61"/>
                    <a:gd name="T17" fmla="*/ 2147483647 h 157"/>
                    <a:gd name="T18" fmla="*/ 2147483647 w 61"/>
                    <a:gd name="T19" fmla="*/ 2147483647 h 157"/>
                    <a:gd name="T20" fmla="*/ 2147483647 w 61"/>
                    <a:gd name="T21" fmla="*/ 2147483647 h 157"/>
                    <a:gd name="T22" fmla="*/ 2147483647 w 61"/>
                    <a:gd name="T23" fmla="*/ 2147483647 h 157"/>
                    <a:gd name="T24" fmla="*/ 2147483647 w 61"/>
                    <a:gd name="T25" fmla="*/ 2147483647 h 157"/>
                    <a:gd name="T26" fmla="*/ 2147483647 w 61"/>
                    <a:gd name="T27" fmla="*/ 2147483647 h 157"/>
                    <a:gd name="T28" fmla="*/ 2147483647 w 61"/>
                    <a:gd name="T29" fmla="*/ 2147483647 h 157"/>
                    <a:gd name="T30" fmla="*/ 2147483647 w 61"/>
                    <a:gd name="T31" fmla="*/ 2147483647 h 157"/>
                    <a:gd name="T32" fmla="*/ 2147483647 w 61"/>
                    <a:gd name="T33" fmla="*/ 2147483647 h 157"/>
                    <a:gd name="T34" fmla="*/ 2147483647 w 61"/>
                    <a:gd name="T35" fmla="*/ 2147483647 h 157"/>
                    <a:gd name="T36" fmla="*/ 2147483647 w 61"/>
                    <a:gd name="T37" fmla="*/ 2147483647 h 157"/>
                    <a:gd name="T38" fmla="*/ 2147483647 w 61"/>
                    <a:gd name="T39" fmla="*/ 2147483647 h 157"/>
                    <a:gd name="T40" fmla="*/ 2147483647 w 61"/>
                    <a:gd name="T41" fmla="*/ 2147483647 h 157"/>
                    <a:gd name="T42" fmla="*/ 2147483647 w 61"/>
                    <a:gd name="T43" fmla="*/ 2147483647 h 157"/>
                    <a:gd name="T44" fmla="*/ 2147483647 w 61"/>
                    <a:gd name="T45" fmla="*/ 2147483647 h 157"/>
                    <a:gd name="T46" fmla="*/ 2147483647 w 61"/>
                    <a:gd name="T47" fmla="*/ 2147483647 h 157"/>
                    <a:gd name="T48" fmla="*/ 2147483647 w 61"/>
                    <a:gd name="T49" fmla="*/ 2147483647 h 157"/>
                    <a:gd name="T50" fmla="*/ 2147483647 w 61"/>
                    <a:gd name="T51" fmla="*/ 2147483647 h 157"/>
                    <a:gd name="T52" fmla="*/ 2147483647 w 61"/>
                    <a:gd name="T53" fmla="*/ 2147483647 h 157"/>
                    <a:gd name="T54" fmla="*/ 2147483647 w 61"/>
                    <a:gd name="T55" fmla="*/ 2147483647 h 157"/>
                    <a:gd name="T56" fmla="*/ 2147483647 w 61"/>
                    <a:gd name="T57" fmla="*/ 2147483647 h 157"/>
                    <a:gd name="T58" fmla="*/ 2147483647 w 61"/>
                    <a:gd name="T59" fmla="*/ 2147483647 h 157"/>
                    <a:gd name="T60" fmla="*/ 2147483647 w 61"/>
                    <a:gd name="T61" fmla="*/ 2147483647 h 157"/>
                    <a:gd name="T62" fmla="*/ 2147483647 w 61"/>
                    <a:gd name="T63" fmla="*/ 0 h 15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61"/>
                    <a:gd name="T97" fmla="*/ 0 h 157"/>
                    <a:gd name="T98" fmla="*/ 61 w 61"/>
                    <a:gd name="T99" fmla="*/ 157 h 157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61" h="157">
                      <a:moveTo>
                        <a:pt x="52" y="0"/>
                      </a:moveTo>
                      <a:lnTo>
                        <a:pt x="51" y="1"/>
                      </a:lnTo>
                      <a:lnTo>
                        <a:pt x="48" y="4"/>
                      </a:lnTo>
                      <a:lnTo>
                        <a:pt x="42" y="7"/>
                      </a:lnTo>
                      <a:lnTo>
                        <a:pt x="36" y="13"/>
                      </a:lnTo>
                      <a:lnTo>
                        <a:pt x="31" y="17"/>
                      </a:lnTo>
                      <a:lnTo>
                        <a:pt x="29" y="20"/>
                      </a:lnTo>
                      <a:lnTo>
                        <a:pt x="24" y="25"/>
                      </a:lnTo>
                      <a:lnTo>
                        <a:pt x="20" y="30"/>
                      </a:lnTo>
                      <a:lnTo>
                        <a:pt x="17" y="33"/>
                      </a:lnTo>
                      <a:lnTo>
                        <a:pt x="13" y="39"/>
                      </a:lnTo>
                      <a:lnTo>
                        <a:pt x="11" y="44"/>
                      </a:lnTo>
                      <a:lnTo>
                        <a:pt x="8" y="50"/>
                      </a:lnTo>
                      <a:lnTo>
                        <a:pt x="5" y="55"/>
                      </a:lnTo>
                      <a:lnTo>
                        <a:pt x="2" y="61"/>
                      </a:lnTo>
                      <a:lnTo>
                        <a:pt x="1" y="66"/>
                      </a:lnTo>
                      <a:lnTo>
                        <a:pt x="1" y="74"/>
                      </a:lnTo>
                      <a:lnTo>
                        <a:pt x="0" y="80"/>
                      </a:lnTo>
                      <a:lnTo>
                        <a:pt x="1" y="85"/>
                      </a:lnTo>
                      <a:lnTo>
                        <a:pt x="2" y="93"/>
                      </a:lnTo>
                      <a:lnTo>
                        <a:pt x="5" y="100"/>
                      </a:lnTo>
                      <a:lnTo>
                        <a:pt x="7" y="106"/>
                      </a:lnTo>
                      <a:lnTo>
                        <a:pt x="12" y="113"/>
                      </a:lnTo>
                      <a:lnTo>
                        <a:pt x="16" y="120"/>
                      </a:lnTo>
                      <a:lnTo>
                        <a:pt x="23" y="127"/>
                      </a:lnTo>
                      <a:lnTo>
                        <a:pt x="26" y="131"/>
                      </a:lnTo>
                      <a:lnTo>
                        <a:pt x="30" y="134"/>
                      </a:lnTo>
                      <a:lnTo>
                        <a:pt x="34" y="138"/>
                      </a:lnTo>
                      <a:lnTo>
                        <a:pt x="39" y="141"/>
                      </a:lnTo>
                      <a:lnTo>
                        <a:pt x="43" y="145"/>
                      </a:lnTo>
                      <a:lnTo>
                        <a:pt x="49" y="149"/>
                      </a:lnTo>
                      <a:lnTo>
                        <a:pt x="55" y="153"/>
                      </a:lnTo>
                      <a:lnTo>
                        <a:pt x="61" y="157"/>
                      </a:lnTo>
                      <a:lnTo>
                        <a:pt x="61" y="155"/>
                      </a:lnTo>
                      <a:lnTo>
                        <a:pt x="59" y="154"/>
                      </a:lnTo>
                      <a:lnTo>
                        <a:pt x="56" y="151"/>
                      </a:lnTo>
                      <a:lnTo>
                        <a:pt x="55" y="147"/>
                      </a:lnTo>
                      <a:lnTo>
                        <a:pt x="51" y="142"/>
                      </a:lnTo>
                      <a:lnTo>
                        <a:pt x="48" y="138"/>
                      </a:lnTo>
                      <a:lnTo>
                        <a:pt x="44" y="132"/>
                      </a:lnTo>
                      <a:lnTo>
                        <a:pt x="40" y="126"/>
                      </a:lnTo>
                      <a:lnTo>
                        <a:pt x="37" y="119"/>
                      </a:lnTo>
                      <a:lnTo>
                        <a:pt x="33" y="112"/>
                      </a:lnTo>
                      <a:lnTo>
                        <a:pt x="30" y="104"/>
                      </a:lnTo>
                      <a:lnTo>
                        <a:pt x="27" y="97"/>
                      </a:lnTo>
                      <a:lnTo>
                        <a:pt x="25" y="90"/>
                      </a:lnTo>
                      <a:lnTo>
                        <a:pt x="24" y="84"/>
                      </a:lnTo>
                      <a:lnTo>
                        <a:pt x="24" y="77"/>
                      </a:lnTo>
                      <a:lnTo>
                        <a:pt x="25" y="71"/>
                      </a:lnTo>
                      <a:lnTo>
                        <a:pt x="26" y="65"/>
                      </a:lnTo>
                      <a:lnTo>
                        <a:pt x="29" y="59"/>
                      </a:lnTo>
                      <a:lnTo>
                        <a:pt x="30" y="53"/>
                      </a:lnTo>
                      <a:lnTo>
                        <a:pt x="32" y="48"/>
                      </a:lnTo>
                      <a:lnTo>
                        <a:pt x="34" y="40"/>
                      </a:lnTo>
                      <a:lnTo>
                        <a:pt x="37" y="34"/>
                      </a:lnTo>
                      <a:lnTo>
                        <a:pt x="39" y="29"/>
                      </a:lnTo>
                      <a:lnTo>
                        <a:pt x="42" y="24"/>
                      </a:lnTo>
                      <a:lnTo>
                        <a:pt x="43" y="18"/>
                      </a:lnTo>
                      <a:lnTo>
                        <a:pt x="45" y="14"/>
                      </a:lnTo>
                      <a:lnTo>
                        <a:pt x="48" y="10"/>
                      </a:lnTo>
                      <a:lnTo>
                        <a:pt x="49" y="7"/>
                      </a:lnTo>
                      <a:lnTo>
                        <a:pt x="51" y="1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5" name="Freeform 1045"/>
                <p:cNvSpPr>
                  <a:spLocks/>
                </p:cNvSpPr>
                <p:nvPr/>
              </p:nvSpPr>
              <p:spPr bwMode="auto">
                <a:xfrm>
                  <a:off x="3829050" y="3122613"/>
                  <a:ext cx="138113" cy="339725"/>
                </a:xfrm>
                <a:custGeom>
                  <a:avLst/>
                  <a:gdLst>
                    <a:gd name="T0" fmla="*/ 2147483647 w 80"/>
                    <a:gd name="T1" fmla="*/ 2147483647 h 201"/>
                    <a:gd name="T2" fmla="*/ 2147483647 w 80"/>
                    <a:gd name="T3" fmla="*/ 2147483647 h 201"/>
                    <a:gd name="T4" fmla="*/ 2147483647 w 80"/>
                    <a:gd name="T5" fmla="*/ 2147483647 h 201"/>
                    <a:gd name="T6" fmla="*/ 2147483647 w 80"/>
                    <a:gd name="T7" fmla="*/ 2147483647 h 201"/>
                    <a:gd name="T8" fmla="*/ 2147483647 w 80"/>
                    <a:gd name="T9" fmla="*/ 2147483647 h 201"/>
                    <a:gd name="T10" fmla="*/ 2147483647 w 80"/>
                    <a:gd name="T11" fmla="*/ 2147483647 h 201"/>
                    <a:gd name="T12" fmla="*/ 2147483647 w 80"/>
                    <a:gd name="T13" fmla="*/ 2147483647 h 201"/>
                    <a:gd name="T14" fmla="*/ 2147483647 w 80"/>
                    <a:gd name="T15" fmla="*/ 2147483647 h 201"/>
                    <a:gd name="T16" fmla="*/ 2147483647 w 80"/>
                    <a:gd name="T17" fmla="*/ 2147483647 h 201"/>
                    <a:gd name="T18" fmla="*/ 0 w 80"/>
                    <a:gd name="T19" fmla="*/ 2147483647 h 201"/>
                    <a:gd name="T20" fmla="*/ 0 w 80"/>
                    <a:gd name="T21" fmla="*/ 2147483647 h 201"/>
                    <a:gd name="T22" fmla="*/ 2147483647 w 80"/>
                    <a:gd name="T23" fmla="*/ 2147483647 h 201"/>
                    <a:gd name="T24" fmla="*/ 2147483647 w 80"/>
                    <a:gd name="T25" fmla="*/ 2147483647 h 201"/>
                    <a:gd name="T26" fmla="*/ 2147483647 w 80"/>
                    <a:gd name="T27" fmla="*/ 2147483647 h 201"/>
                    <a:gd name="T28" fmla="*/ 2147483647 w 80"/>
                    <a:gd name="T29" fmla="*/ 2147483647 h 201"/>
                    <a:gd name="T30" fmla="*/ 2147483647 w 80"/>
                    <a:gd name="T31" fmla="*/ 2147483647 h 201"/>
                    <a:gd name="T32" fmla="*/ 2147483647 w 80"/>
                    <a:gd name="T33" fmla="*/ 2147483647 h 201"/>
                    <a:gd name="T34" fmla="*/ 2147483647 w 80"/>
                    <a:gd name="T35" fmla="*/ 2147483647 h 201"/>
                    <a:gd name="T36" fmla="*/ 2147483647 w 80"/>
                    <a:gd name="T37" fmla="*/ 2147483647 h 201"/>
                    <a:gd name="T38" fmla="*/ 2147483647 w 80"/>
                    <a:gd name="T39" fmla="*/ 2147483647 h 201"/>
                    <a:gd name="T40" fmla="*/ 2147483647 w 80"/>
                    <a:gd name="T41" fmla="*/ 2147483647 h 201"/>
                    <a:gd name="T42" fmla="*/ 2147483647 w 80"/>
                    <a:gd name="T43" fmla="*/ 2147483647 h 201"/>
                    <a:gd name="T44" fmla="*/ 2147483647 w 80"/>
                    <a:gd name="T45" fmla="*/ 2147483647 h 201"/>
                    <a:gd name="T46" fmla="*/ 2147483647 w 80"/>
                    <a:gd name="T47" fmla="*/ 2147483647 h 201"/>
                    <a:gd name="T48" fmla="*/ 2147483647 w 80"/>
                    <a:gd name="T49" fmla="*/ 2147483647 h 201"/>
                    <a:gd name="T50" fmla="*/ 2147483647 w 80"/>
                    <a:gd name="T51" fmla="*/ 2147483647 h 201"/>
                    <a:gd name="T52" fmla="*/ 2147483647 w 80"/>
                    <a:gd name="T53" fmla="*/ 2147483647 h 201"/>
                    <a:gd name="T54" fmla="*/ 2147483647 w 80"/>
                    <a:gd name="T55" fmla="*/ 2147483647 h 201"/>
                    <a:gd name="T56" fmla="*/ 2147483647 w 80"/>
                    <a:gd name="T57" fmla="*/ 2147483647 h 201"/>
                    <a:gd name="T58" fmla="*/ 2147483647 w 80"/>
                    <a:gd name="T59" fmla="*/ 2147483647 h 201"/>
                    <a:gd name="T60" fmla="*/ 2147483647 w 80"/>
                    <a:gd name="T61" fmla="*/ 2147483647 h 201"/>
                    <a:gd name="T62" fmla="*/ 2147483647 w 80"/>
                    <a:gd name="T63" fmla="*/ 2147483647 h 201"/>
                    <a:gd name="T64" fmla="*/ 2147483647 w 80"/>
                    <a:gd name="T65" fmla="*/ 2147483647 h 201"/>
                    <a:gd name="T66" fmla="*/ 2147483647 w 80"/>
                    <a:gd name="T67" fmla="*/ 2147483647 h 201"/>
                    <a:gd name="T68" fmla="*/ 2147483647 w 80"/>
                    <a:gd name="T69" fmla="*/ 2147483647 h 201"/>
                    <a:gd name="T70" fmla="*/ 2147483647 w 80"/>
                    <a:gd name="T71" fmla="*/ 2147483647 h 201"/>
                    <a:gd name="T72" fmla="*/ 2147483647 w 80"/>
                    <a:gd name="T73" fmla="*/ 2147483647 h 201"/>
                    <a:gd name="T74" fmla="*/ 2147483647 w 80"/>
                    <a:gd name="T75" fmla="*/ 2147483647 h 201"/>
                    <a:gd name="T76" fmla="*/ 2147483647 w 80"/>
                    <a:gd name="T77" fmla="*/ 2147483647 h 201"/>
                    <a:gd name="T78" fmla="*/ 2147483647 w 80"/>
                    <a:gd name="T79" fmla="*/ 2147483647 h 201"/>
                    <a:gd name="T80" fmla="*/ 2147483647 w 80"/>
                    <a:gd name="T81" fmla="*/ 2147483647 h 201"/>
                    <a:gd name="T82" fmla="*/ 2147483647 w 80"/>
                    <a:gd name="T83" fmla="*/ 2147483647 h 201"/>
                    <a:gd name="T84" fmla="*/ 2147483647 w 80"/>
                    <a:gd name="T85" fmla="*/ 2147483647 h 201"/>
                    <a:gd name="T86" fmla="*/ 2147483647 w 80"/>
                    <a:gd name="T87" fmla="*/ 2147483647 h 201"/>
                    <a:gd name="T88" fmla="*/ 2147483647 w 80"/>
                    <a:gd name="T89" fmla="*/ 0 h 201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80"/>
                    <a:gd name="T136" fmla="*/ 0 h 201"/>
                    <a:gd name="T137" fmla="*/ 80 w 80"/>
                    <a:gd name="T138" fmla="*/ 201 h 201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80" h="201">
                      <a:moveTo>
                        <a:pt x="64" y="0"/>
                      </a:moveTo>
                      <a:lnTo>
                        <a:pt x="58" y="3"/>
                      </a:lnTo>
                      <a:lnTo>
                        <a:pt x="55" y="5"/>
                      </a:lnTo>
                      <a:lnTo>
                        <a:pt x="51" y="9"/>
                      </a:lnTo>
                      <a:lnTo>
                        <a:pt x="48" y="13"/>
                      </a:lnTo>
                      <a:lnTo>
                        <a:pt x="44" y="16"/>
                      </a:lnTo>
                      <a:lnTo>
                        <a:pt x="39" y="21"/>
                      </a:lnTo>
                      <a:lnTo>
                        <a:pt x="35" y="26"/>
                      </a:lnTo>
                      <a:lnTo>
                        <a:pt x="30" y="30"/>
                      </a:lnTo>
                      <a:lnTo>
                        <a:pt x="25" y="36"/>
                      </a:lnTo>
                      <a:lnTo>
                        <a:pt x="20" y="42"/>
                      </a:lnTo>
                      <a:lnTo>
                        <a:pt x="17" y="48"/>
                      </a:lnTo>
                      <a:lnTo>
                        <a:pt x="12" y="55"/>
                      </a:lnTo>
                      <a:lnTo>
                        <a:pt x="10" y="62"/>
                      </a:lnTo>
                      <a:lnTo>
                        <a:pt x="5" y="70"/>
                      </a:lnTo>
                      <a:lnTo>
                        <a:pt x="4" y="78"/>
                      </a:lnTo>
                      <a:lnTo>
                        <a:pt x="3" y="80"/>
                      </a:lnTo>
                      <a:lnTo>
                        <a:pt x="1" y="85"/>
                      </a:lnTo>
                      <a:lnTo>
                        <a:pt x="0" y="88"/>
                      </a:lnTo>
                      <a:lnTo>
                        <a:pt x="0" y="93"/>
                      </a:lnTo>
                      <a:lnTo>
                        <a:pt x="0" y="97"/>
                      </a:lnTo>
                      <a:lnTo>
                        <a:pt x="0" y="102"/>
                      </a:lnTo>
                      <a:lnTo>
                        <a:pt x="0" y="105"/>
                      </a:lnTo>
                      <a:lnTo>
                        <a:pt x="1" y="110"/>
                      </a:lnTo>
                      <a:lnTo>
                        <a:pt x="1" y="113"/>
                      </a:lnTo>
                      <a:lnTo>
                        <a:pt x="3" y="118"/>
                      </a:lnTo>
                      <a:lnTo>
                        <a:pt x="4" y="123"/>
                      </a:lnTo>
                      <a:lnTo>
                        <a:pt x="6" y="128"/>
                      </a:lnTo>
                      <a:lnTo>
                        <a:pt x="7" y="131"/>
                      </a:lnTo>
                      <a:lnTo>
                        <a:pt x="10" y="136"/>
                      </a:lnTo>
                      <a:lnTo>
                        <a:pt x="12" y="141"/>
                      </a:lnTo>
                      <a:lnTo>
                        <a:pt x="16" y="145"/>
                      </a:lnTo>
                      <a:lnTo>
                        <a:pt x="18" y="149"/>
                      </a:lnTo>
                      <a:lnTo>
                        <a:pt x="22" y="154"/>
                      </a:lnTo>
                      <a:lnTo>
                        <a:pt x="26" y="158"/>
                      </a:lnTo>
                      <a:lnTo>
                        <a:pt x="31" y="163"/>
                      </a:lnTo>
                      <a:lnTo>
                        <a:pt x="35" y="168"/>
                      </a:lnTo>
                      <a:lnTo>
                        <a:pt x="39" y="173"/>
                      </a:lnTo>
                      <a:lnTo>
                        <a:pt x="45" y="177"/>
                      </a:lnTo>
                      <a:lnTo>
                        <a:pt x="51" y="182"/>
                      </a:lnTo>
                      <a:lnTo>
                        <a:pt x="57" y="186"/>
                      </a:lnTo>
                      <a:lnTo>
                        <a:pt x="64" y="192"/>
                      </a:lnTo>
                      <a:lnTo>
                        <a:pt x="73" y="196"/>
                      </a:lnTo>
                      <a:lnTo>
                        <a:pt x="80" y="201"/>
                      </a:lnTo>
                      <a:lnTo>
                        <a:pt x="79" y="199"/>
                      </a:lnTo>
                      <a:lnTo>
                        <a:pt x="77" y="198"/>
                      </a:lnTo>
                      <a:lnTo>
                        <a:pt x="75" y="194"/>
                      </a:lnTo>
                      <a:lnTo>
                        <a:pt x="73" y="189"/>
                      </a:lnTo>
                      <a:lnTo>
                        <a:pt x="68" y="183"/>
                      </a:lnTo>
                      <a:lnTo>
                        <a:pt x="64" y="177"/>
                      </a:lnTo>
                      <a:lnTo>
                        <a:pt x="58" y="170"/>
                      </a:lnTo>
                      <a:lnTo>
                        <a:pt x="55" y="163"/>
                      </a:lnTo>
                      <a:lnTo>
                        <a:pt x="52" y="158"/>
                      </a:lnTo>
                      <a:lnTo>
                        <a:pt x="50" y="154"/>
                      </a:lnTo>
                      <a:lnTo>
                        <a:pt x="48" y="150"/>
                      </a:lnTo>
                      <a:lnTo>
                        <a:pt x="45" y="145"/>
                      </a:lnTo>
                      <a:lnTo>
                        <a:pt x="43" y="141"/>
                      </a:lnTo>
                      <a:lnTo>
                        <a:pt x="41" y="137"/>
                      </a:lnTo>
                      <a:lnTo>
                        <a:pt x="39" y="132"/>
                      </a:lnTo>
                      <a:lnTo>
                        <a:pt x="38" y="128"/>
                      </a:lnTo>
                      <a:lnTo>
                        <a:pt x="36" y="123"/>
                      </a:lnTo>
                      <a:lnTo>
                        <a:pt x="33" y="118"/>
                      </a:lnTo>
                      <a:lnTo>
                        <a:pt x="32" y="113"/>
                      </a:lnTo>
                      <a:lnTo>
                        <a:pt x="31" y="110"/>
                      </a:lnTo>
                      <a:lnTo>
                        <a:pt x="30" y="105"/>
                      </a:lnTo>
                      <a:lnTo>
                        <a:pt x="30" y="102"/>
                      </a:lnTo>
                      <a:lnTo>
                        <a:pt x="30" y="97"/>
                      </a:lnTo>
                      <a:lnTo>
                        <a:pt x="30" y="93"/>
                      </a:lnTo>
                      <a:lnTo>
                        <a:pt x="30" y="86"/>
                      </a:lnTo>
                      <a:lnTo>
                        <a:pt x="31" y="79"/>
                      </a:lnTo>
                      <a:lnTo>
                        <a:pt x="31" y="75"/>
                      </a:lnTo>
                      <a:lnTo>
                        <a:pt x="32" y="72"/>
                      </a:lnTo>
                      <a:lnTo>
                        <a:pt x="33" y="67"/>
                      </a:lnTo>
                      <a:lnTo>
                        <a:pt x="35" y="65"/>
                      </a:lnTo>
                      <a:lnTo>
                        <a:pt x="36" y="60"/>
                      </a:lnTo>
                      <a:lnTo>
                        <a:pt x="37" y="56"/>
                      </a:lnTo>
                      <a:lnTo>
                        <a:pt x="38" y="52"/>
                      </a:lnTo>
                      <a:lnTo>
                        <a:pt x="41" y="48"/>
                      </a:lnTo>
                      <a:lnTo>
                        <a:pt x="42" y="45"/>
                      </a:lnTo>
                      <a:lnTo>
                        <a:pt x="43" y="40"/>
                      </a:lnTo>
                      <a:lnTo>
                        <a:pt x="45" y="37"/>
                      </a:lnTo>
                      <a:lnTo>
                        <a:pt x="48" y="34"/>
                      </a:lnTo>
                      <a:lnTo>
                        <a:pt x="50" y="26"/>
                      </a:lnTo>
                      <a:lnTo>
                        <a:pt x="54" y="20"/>
                      </a:lnTo>
                      <a:lnTo>
                        <a:pt x="56" y="14"/>
                      </a:lnTo>
                      <a:lnTo>
                        <a:pt x="60" y="9"/>
                      </a:lnTo>
                      <a:lnTo>
                        <a:pt x="62" y="4"/>
                      </a:lnTo>
                      <a:lnTo>
                        <a:pt x="64" y="1"/>
                      </a:lnTo>
                      <a:lnTo>
                        <a:pt x="65" y="0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6" name="Freeform 1046"/>
                <p:cNvSpPr>
                  <a:spLocks/>
                </p:cNvSpPr>
                <p:nvPr/>
              </p:nvSpPr>
              <p:spPr bwMode="auto">
                <a:xfrm>
                  <a:off x="3686175" y="3079750"/>
                  <a:ext cx="174625" cy="398463"/>
                </a:xfrm>
                <a:custGeom>
                  <a:avLst/>
                  <a:gdLst>
                    <a:gd name="T0" fmla="*/ 2147483647 w 101"/>
                    <a:gd name="T1" fmla="*/ 2147483647 h 234"/>
                    <a:gd name="T2" fmla="*/ 2147483647 w 101"/>
                    <a:gd name="T3" fmla="*/ 2147483647 h 234"/>
                    <a:gd name="T4" fmla="*/ 2147483647 w 101"/>
                    <a:gd name="T5" fmla="*/ 2147483647 h 234"/>
                    <a:gd name="T6" fmla="*/ 2147483647 w 101"/>
                    <a:gd name="T7" fmla="*/ 2147483647 h 234"/>
                    <a:gd name="T8" fmla="*/ 2147483647 w 101"/>
                    <a:gd name="T9" fmla="*/ 2147483647 h 234"/>
                    <a:gd name="T10" fmla="*/ 2147483647 w 101"/>
                    <a:gd name="T11" fmla="*/ 2147483647 h 234"/>
                    <a:gd name="T12" fmla="*/ 2147483647 w 101"/>
                    <a:gd name="T13" fmla="*/ 2147483647 h 234"/>
                    <a:gd name="T14" fmla="*/ 2147483647 w 101"/>
                    <a:gd name="T15" fmla="*/ 2147483647 h 234"/>
                    <a:gd name="T16" fmla="*/ 2147483647 w 101"/>
                    <a:gd name="T17" fmla="*/ 2147483647 h 234"/>
                    <a:gd name="T18" fmla="*/ 2147483647 w 101"/>
                    <a:gd name="T19" fmla="*/ 2147483647 h 234"/>
                    <a:gd name="T20" fmla="*/ 2147483647 w 101"/>
                    <a:gd name="T21" fmla="*/ 2147483647 h 234"/>
                    <a:gd name="T22" fmla="*/ 2147483647 w 101"/>
                    <a:gd name="T23" fmla="*/ 2147483647 h 234"/>
                    <a:gd name="T24" fmla="*/ 0 w 101"/>
                    <a:gd name="T25" fmla="*/ 2147483647 h 234"/>
                    <a:gd name="T26" fmla="*/ 2147483647 w 101"/>
                    <a:gd name="T27" fmla="*/ 2147483647 h 234"/>
                    <a:gd name="T28" fmla="*/ 2147483647 w 101"/>
                    <a:gd name="T29" fmla="*/ 2147483647 h 234"/>
                    <a:gd name="T30" fmla="*/ 2147483647 w 101"/>
                    <a:gd name="T31" fmla="*/ 2147483647 h 234"/>
                    <a:gd name="T32" fmla="*/ 2147483647 w 101"/>
                    <a:gd name="T33" fmla="*/ 2147483647 h 234"/>
                    <a:gd name="T34" fmla="*/ 2147483647 w 101"/>
                    <a:gd name="T35" fmla="*/ 2147483647 h 234"/>
                    <a:gd name="T36" fmla="*/ 2147483647 w 101"/>
                    <a:gd name="T37" fmla="*/ 2147483647 h 234"/>
                    <a:gd name="T38" fmla="*/ 2147483647 w 101"/>
                    <a:gd name="T39" fmla="*/ 2147483647 h 234"/>
                    <a:gd name="T40" fmla="*/ 2147483647 w 101"/>
                    <a:gd name="T41" fmla="*/ 2147483647 h 234"/>
                    <a:gd name="T42" fmla="*/ 2147483647 w 101"/>
                    <a:gd name="T43" fmla="*/ 2147483647 h 234"/>
                    <a:gd name="T44" fmla="*/ 2147483647 w 101"/>
                    <a:gd name="T45" fmla="*/ 2147483647 h 234"/>
                    <a:gd name="T46" fmla="*/ 2147483647 w 101"/>
                    <a:gd name="T47" fmla="*/ 2147483647 h 234"/>
                    <a:gd name="T48" fmla="*/ 2147483647 w 101"/>
                    <a:gd name="T49" fmla="*/ 2147483647 h 234"/>
                    <a:gd name="T50" fmla="*/ 2147483647 w 101"/>
                    <a:gd name="T51" fmla="*/ 2147483647 h 234"/>
                    <a:gd name="T52" fmla="*/ 2147483647 w 101"/>
                    <a:gd name="T53" fmla="*/ 2147483647 h 234"/>
                    <a:gd name="T54" fmla="*/ 2147483647 w 101"/>
                    <a:gd name="T55" fmla="*/ 2147483647 h 234"/>
                    <a:gd name="T56" fmla="*/ 2147483647 w 101"/>
                    <a:gd name="T57" fmla="*/ 2147483647 h 234"/>
                    <a:gd name="T58" fmla="*/ 2147483647 w 101"/>
                    <a:gd name="T59" fmla="*/ 2147483647 h 234"/>
                    <a:gd name="T60" fmla="*/ 2147483647 w 101"/>
                    <a:gd name="T61" fmla="*/ 2147483647 h 234"/>
                    <a:gd name="T62" fmla="*/ 2147483647 w 101"/>
                    <a:gd name="T63" fmla="*/ 2147483647 h 234"/>
                    <a:gd name="T64" fmla="*/ 2147483647 w 101"/>
                    <a:gd name="T65" fmla="*/ 2147483647 h 234"/>
                    <a:gd name="T66" fmla="*/ 2147483647 w 101"/>
                    <a:gd name="T67" fmla="*/ 2147483647 h 234"/>
                    <a:gd name="T68" fmla="*/ 2147483647 w 101"/>
                    <a:gd name="T69" fmla="*/ 2147483647 h 234"/>
                    <a:gd name="T70" fmla="*/ 2147483647 w 101"/>
                    <a:gd name="T71" fmla="*/ 2147483647 h 234"/>
                    <a:gd name="T72" fmla="*/ 2147483647 w 101"/>
                    <a:gd name="T73" fmla="*/ 2147483647 h 234"/>
                    <a:gd name="T74" fmla="*/ 2147483647 w 101"/>
                    <a:gd name="T75" fmla="*/ 2147483647 h 234"/>
                    <a:gd name="T76" fmla="*/ 2147483647 w 101"/>
                    <a:gd name="T77" fmla="*/ 2147483647 h 234"/>
                    <a:gd name="T78" fmla="*/ 2147483647 w 101"/>
                    <a:gd name="T79" fmla="*/ 2147483647 h 234"/>
                    <a:gd name="T80" fmla="*/ 2147483647 w 101"/>
                    <a:gd name="T81" fmla="*/ 2147483647 h 234"/>
                    <a:gd name="T82" fmla="*/ 2147483647 w 101"/>
                    <a:gd name="T83" fmla="*/ 2147483647 h 234"/>
                    <a:gd name="T84" fmla="*/ 2147483647 w 101"/>
                    <a:gd name="T85" fmla="*/ 2147483647 h 234"/>
                    <a:gd name="T86" fmla="*/ 2147483647 w 101"/>
                    <a:gd name="T87" fmla="*/ 2147483647 h 234"/>
                    <a:gd name="T88" fmla="*/ 2147483647 w 101"/>
                    <a:gd name="T89" fmla="*/ 2147483647 h 234"/>
                    <a:gd name="T90" fmla="*/ 2147483647 w 101"/>
                    <a:gd name="T91" fmla="*/ 2147483647 h 234"/>
                    <a:gd name="T92" fmla="*/ 2147483647 w 101"/>
                    <a:gd name="T93" fmla="*/ 2147483647 h 234"/>
                    <a:gd name="T94" fmla="*/ 2147483647 w 101"/>
                    <a:gd name="T95" fmla="*/ 2147483647 h 234"/>
                    <a:gd name="T96" fmla="*/ 2147483647 w 101"/>
                    <a:gd name="T97" fmla="*/ 2147483647 h 234"/>
                    <a:gd name="T98" fmla="*/ 2147483647 w 101"/>
                    <a:gd name="T99" fmla="*/ 2147483647 h 234"/>
                    <a:gd name="T100" fmla="*/ 2147483647 w 101"/>
                    <a:gd name="T101" fmla="*/ 0 h 234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1"/>
                    <a:gd name="T154" fmla="*/ 0 h 234"/>
                    <a:gd name="T155" fmla="*/ 101 w 101"/>
                    <a:gd name="T156" fmla="*/ 234 h 234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1" h="234">
                      <a:moveTo>
                        <a:pt x="82" y="0"/>
                      </a:moveTo>
                      <a:lnTo>
                        <a:pt x="77" y="4"/>
                      </a:lnTo>
                      <a:lnTo>
                        <a:pt x="73" y="7"/>
                      </a:lnTo>
                      <a:lnTo>
                        <a:pt x="68" y="12"/>
                      </a:lnTo>
                      <a:lnTo>
                        <a:pt x="62" y="15"/>
                      </a:lnTo>
                      <a:lnTo>
                        <a:pt x="57" y="20"/>
                      </a:lnTo>
                      <a:lnTo>
                        <a:pt x="51" y="25"/>
                      </a:lnTo>
                      <a:lnTo>
                        <a:pt x="45" y="30"/>
                      </a:lnTo>
                      <a:lnTo>
                        <a:pt x="38" y="36"/>
                      </a:lnTo>
                      <a:lnTo>
                        <a:pt x="34" y="44"/>
                      </a:lnTo>
                      <a:lnTo>
                        <a:pt x="28" y="49"/>
                      </a:lnTo>
                      <a:lnTo>
                        <a:pt x="22" y="57"/>
                      </a:lnTo>
                      <a:lnTo>
                        <a:pt x="19" y="61"/>
                      </a:lnTo>
                      <a:lnTo>
                        <a:pt x="17" y="65"/>
                      </a:lnTo>
                      <a:lnTo>
                        <a:pt x="15" y="70"/>
                      </a:lnTo>
                      <a:lnTo>
                        <a:pt x="12" y="73"/>
                      </a:lnTo>
                      <a:lnTo>
                        <a:pt x="10" y="78"/>
                      </a:lnTo>
                      <a:lnTo>
                        <a:pt x="7" y="81"/>
                      </a:lnTo>
                      <a:lnTo>
                        <a:pt x="6" y="86"/>
                      </a:lnTo>
                      <a:lnTo>
                        <a:pt x="5" y="90"/>
                      </a:lnTo>
                      <a:lnTo>
                        <a:pt x="3" y="95"/>
                      </a:lnTo>
                      <a:lnTo>
                        <a:pt x="3" y="99"/>
                      </a:lnTo>
                      <a:lnTo>
                        <a:pt x="2" y="104"/>
                      </a:lnTo>
                      <a:lnTo>
                        <a:pt x="2" y="109"/>
                      </a:lnTo>
                      <a:lnTo>
                        <a:pt x="0" y="113"/>
                      </a:lnTo>
                      <a:lnTo>
                        <a:pt x="0" y="118"/>
                      </a:lnTo>
                      <a:lnTo>
                        <a:pt x="0" y="123"/>
                      </a:lnTo>
                      <a:lnTo>
                        <a:pt x="2" y="129"/>
                      </a:lnTo>
                      <a:lnTo>
                        <a:pt x="2" y="134"/>
                      </a:lnTo>
                      <a:lnTo>
                        <a:pt x="4" y="138"/>
                      </a:lnTo>
                      <a:lnTo>
                        <a:pt x="5" y="143"/>
                      </a:lnTo>
                      <a:lnTo>
                        <a:pt x="7" y="149"/>
                      </a:lnTo>
                      <a:lnTo>
                        <a:pt x="10" y="154"/>
                      </a:lnTo>
                      <a:lnTo>
                        <a:pt x="12" y="160"/>
                      </a:lnTo>
                      <a:lnTo>
                        <a:pt x="16" y="164"/>
                      </a:lnTo>
                      <a:lnTo>
                        <a:pt x="19" y="169"/>
                      </a:lnTo>
                      <a:lnTo>
                        <a:pt x="23" y="174"/>
                      </a:lnTo>
                      <a:lnTo>
                        <a:pt x="28" y="180"/>
                      </a:lnTo>
                      <a:lnTo>
                        <a:pt x="32" y="185"/>
                      </a:lnTo>
                      <a:lnTo>
                        <a:pt x="38" y="191"/>
                      </a:lnTo>
                      <a:lnTo>
                        <a:pt x="44" y="195"/>
                      </a:lnTo>
                      <a:lnTo>
                        <a:pt x="51" y="201"/>
                      </a:lnTo>
                      <a:lnTo>
                        <a:pt x="57" y="206"/>
                      </a:lnTo>
                      <a:lnTo>
                        <a:pt x="66" y="212"/>
                      </a:lnTo>
                      <a:lnTo>
                        <a:pt x="73" y="217"/>
                      </a:lnTo>
                      <a:lnTo>
                        <a:pt x="82" y="223"/>
                      </a:lnTo>
                      <a:lnTo>
                        <a:pt x="90" y="227"/>
                      </a:lnTo>
                      <a:lnTo>
                        <a:pt x="101" y="234"/>
                      </a:lnTo>
                      <a:lnTo>
                        <a:pt x="100" y="232"/>
                      </a:lnTo>
                      <a:lnTo>
                        <a:pt x="99" y="231"/>
                      </a:lnTo>
                      <a:lnTo>
                        <a:pt x="95" y="226"/>
                      </a:lnTo>
                      <a:lnTo>
                        <a:pt x="92" y="223"/>
                      </a:lnTo>
                      <a:lnTo>
                        <a:pt x="88" y="219"/>
                      </a:lnTo>
                      <a:lnTo>
                        <a:pt x="87" y="215"/>
                      </a:lnTo>
                      <a:lnTo>
                        <a:pt x="84" y="212"/>
                      </a:lnTo>
                      <a:lnTo>
                        <a:pt x="82" y="208"/>
                      </a:lnTo>
                      <a:lnTo>
                        <a:pt x="80" y="205"/>
                      </a:lnTo>
                      <a:lnTo>
                        <a:pt x="77" y="200"/>
                      </a:lnTo>
                      <a:lnTo>
                        <a:pt x="74" y="196"/>
                      </a:lnTo>
                      <a:lnTo>
                        <a:pt x="73" y="193"/>
                      </a:lnTo>
                      <a:lnTo>
                        <a:pt x="69" y="188"/>
                      </a:lnTo>
                      <a:lnTo>
                        <a:pt x="67" y="183"/>
                      </a:lnTo>
                      <a:lnTo>
                        <a:pt x="64" y="179"/>
                      </a:lnTo>
                      <a:lnTo>
                        <a:pt x="62" y="174"/>
                      </a:lnTo>
                      <a:lnTo>
                        <a:pt x="60" y="168"/>
                      </a:lnTo>
                      <a:lnTo>
                        <a:pt x="57" y="163"/>
                      </a:lnTo>
                      <a:lnTo>
                        <a:pt x="55" y="157"/>
                      </a:lnTo>
                      <a:lnTo>
                        <a:pt x="52" y="153"/>
                      </a:lnTo>
                      <a:lnTo>
                        <a:pt x="51" y="148"/>
                      </a:lnTo>
                      <a:lnTo>
                        <a:pt x="49" y="142"/>
                      </a:lnTo>
                      <a:lnTo>
                        <a:pt x="48" y="136"/>
                      </a:lnTo>
                      <a:lnTo>
                        <a:pt x="48" y="131"/>
                      </a:lnTo>
                      <a:lnTo>
                        <a:pt x="47" y="127"/>
                      </a:lnTo>
                      <a:lnTo>
                        <a:pt x="45" y="122"/>
                      </a:lnTo>
                      <a:lnTo>
                        <a:pt x="45" y="116"/>
                      </a:lnTo>
                      <a:lnTo>
                        <a:pt x="47" y="112"/>
                      </a:lnTo>
                      <a:lnTo>
                        <a:pt x="47" y="106"/>
                      </a:lnTo>
                      <a:lnTo>
                        <a:pt x="47" y="102"/>
                      </a:lnTo>
                      <a:lnTo>
                        <a:pt x="47" y="96"/>
                      </a:lnTo>
                      <a:lnTo>
                        <a:pt x="48" y="91"/>
                      </a:lnTo>
                      <a:lnTo>
                        <a:pt x="49" y="86"/>
                      </a:lnTo>
                      <a:lnTo>
                        <a:pt x="50" y="81"/>
                      </a:lnTo>
                      <a:lnTo>
                        <a:pt x="51" y="76"/>
                      </a:lnTo>
                      <a:lnTo>
                        <a:pt x="52" y="72"/>
                      </a:lnTo>
                      <a:lnTo>
                        <a:pt x="55" y="66"/>
                      </a:lnTo>
                      <a:lnTo>
                        <a:pt x="56" y="61"/>
                      </a:lnTo>
                      <a:lnTo>
                        <a:pt x="57" y="57"/>
                      </a:lnTo>
                      <a:lnTo>
                        <a:pt x="60" y="52"/>
                      </a:lnTo>
                      <a:lnTo>
                        <a:pt x="61" y="47"/>
                      </a:lnTo>
                      <a:lnTo>
                        <a:pt x="63" y="44"/>
                      </a:lnTo>
                      <a:lnTo>
                        <a:pt x="64" y="39"/>
                      </a:lnTo>
                      <a:lnTo>
                        <a:pt x="67" y="35"/>
                      </a:lnTo>
                      <a:lnTo>
                        <a:pt x="68" y="30"/>
                      </a:lnTo>
                      <a:lnTo>
                        <a:pt x="69" y="27"/>
                      </a:lnTo>
                      <a:lnTo>
                        <a:pt x="70" y="23"/>
                      </a:lnTo>
                      <a:lnTo>
                        <a:pt x="73" y="20"/>
                      </a:lnTo>
                      <a:lnTo>
                        <a:pt x="76" y="14"/>
                      </a:lnTo>
                      <a:lnTo>
                        <a:pt x="79" y="9"/>
                      </a:lnTo>
                      <a:lnTo>
                        <a:pt x="81" y="4"/>
                      </a:lnTo>
                      <a:lnTo>
                        <a:pt x="83" y="2"/>
                      </a:lnTo>
                      <a:lnTo>
                        <a:pt x="84" y="0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7" name="Freeform 1047"/>
                <p:cNvSpPr>
                  <a:spLocks/>
                </p:cNvSpPr>
                <p:nvPr/>
              </p:nvSpPr>
              <p:spPr bwMode="auto">
                <a:xfrm>
                  <a:off x="3525838" y="3032125"/>
                  <a:ext cx="222250" cy="514350"/>
                </a:xfrm>
                <a:custGeom>
                  <a:avLst/>
                  <a:gdLst>
                    <a:gd name="T0" fmla="*/ 2147483647 w 131"/>
                    <a:gd name="T1" fmla="*/ 0 h 302"/>
                    <a:gd name="T2" fmla="*/ 2147483647 w 131"/>
                    <a:gd name="T3" fmla="*/ 2147483647 h 302"/>
                    <a:gd name="T4" fmla="*/ 2147483647 w 131"/>
                    <a:gd name="T5" fmla="*/ 2147483647 h 302"/>
                    <a:gd name="T6" fmla="*/ 2147483647 w 131"/>
                    <a:gd name="T7" fmla="*/ 2147483647 h 302"/>
                    <a:gd name="T8" fmla="*/ 2147483647 w 131"/>
                    <a:gd name="T9" fmla="*/ 2147483647 h 302"/>
                    <a:gd name="T10" fmla="*/ 2147483647 w 131"/>
                    <a:gd name="T11" fmla="*/ 2147483647 h 302"/>
                    <a:gd name="T12" fmla="*/ 2147483647 w 131"/>
                    <a:gd name="T13" fmla="*/ 2147483647 h 302"/>
                    <a:gd name="T14" fmla="*/ 2147483647 w 131"/>
                    <a:gd name="T15" fmla="*/ 2147483647 h 302"/>
                    <a:gd name="T16" fmla="*/ 2147483647 w 131"/>
                    <a:gd name="T17" fmla="*/ 2147483647 h 302"/>
                    <a:gd name="T18" fmla="*/ 2147483647 w 131"/>
                    <a:gd name="T19" fmla="*/ 2147483647 h 302"/>
                    <a:gd name="T20" fmla="*/ 2147483647 w 131"/>
                    <a:gd name="T21" fmla="*/ 2147483647 h 302"/>
                    <a:gd name="T22" fmla="*/ 2147483647 w 131"/>
                    <a:gd name="T23" fmla="*/ 2147483647 h 302"/>
                    <a:gd name="T24" fmla="*/ 2147483647 w 131"/>
                    <a:gd name="T25" fmla="*/ 2147483647 h 302"/>
                    <a:gd name="T26" fmla="*/ 2147483647 w 131"/>
                    <a:gd name="T27" fmla="*/ 2147483647 h 302"/>
                    <a:gd name="T28" fmla="*/ 2147483647 w 131"/>
                    <a:gd name="T29" fmla="*/ 2147483647 h 302"/>
                    <a:gd name="T30" fmla="*/ 2147483647 w 131"/>
                    <a:gd name="T31" fmla="*/ 2147483647 h 302"/>
                    <a:gd name="T32" fmla="*/ 0 w 131"/>
                    <a:gd name="T33" fmla="*/ 2147483647 h 302"/>
                    <a:gd name="T34" fmla="*/ 0 w 131"/>
                    <a:gd name="T35" fmla="*/ 2147483647 h 302"/>
                    <a:gd name="T36" fmla="*/ 2147483647 w 131"/>
                    <a:gd name="T37" fmla="*/ 2147483647 h 302"/>
                    <a:gd name="T38" fmla="*/ 2147483647 w 131"/>
                    <a:gd name="T39" fmla="*/ 2147483647 h 302"/>
                    <a:gd name="T40" fmla="*/ 2147483647 w 131"/>
                    <a:gd name="T41" fmla="*/ 2147483647 h 302"/>
                    <a:gd name="T42" fmla="*/ 2147483647 w 131"/>
                    <a:gd name="T43" fmla="*/ 2147483647 h 302"/>
                    <a:gd name="T44" fmla="*/ 2147483647 w 131"/>
                    <a:gd name="T45" fmla="*/ 2147483647 h 302"/>
                    <a:gd name="T46" fmla="*/ 2147483647 w 131"/>
                    <a:gd name="T47" fmla="*/ 2147483647 h 302"/>
                    <a:gd name="T48" fmla="*/ 2147483647 w 131"/>
                    <a:gd name="T49" fmla="*/ 2147483647 h 302"/>
                    <a:gd name="T50" fmla="*/ 2147483647 w 131"/>
                    <a:gd name="T51" fmla="*/ 2147483647 h 302"/>
                    <a:gd name="T52" fmla="*/ 2147483647 w 131"/>
                    <a:gd name="T53" fmla="*/ 2147483647 h 302"/>
                    <a:gd name="T54" fmla="*/ 2147483647 w 131"/>
                    <a:gd name="T55" fmla="*/ 2147483647 h 302"/>
                    <a:gd name="T56" fmla="*/ 2147483647 w 131"/>
                    <a:gd name="T57" fmla="*/ 2147483647 h 302"/>
                    <a:gd name="T58" fmla="*/ 2147483647 w 131"/>
                    <a:gd name="T59" fmla="*/ 2147483647 h 302"/>
                    <a:gd name="T60" fmla="*/ 2147483647 w 131"/>
                    <a:gd name="T61" fmla="*/ 2147483647 h 302"/>
                    <a:gd name="T62" fmla="*/ 2147483647 w 131"/>
                    <a:gd name="T63" fmla="*/ 2147483647 h 302"/>
                    <a:gd name="T64" fmla="*/ 2147483647 w 131"/>
                    <a:gd name="T65" fmla="*/ 2147483647 h 302"/>
                    <a:gd name="T66" fmla="*/ 2147483647 w 131"/>
                    <a:gd name="T67" fmla="*/ 2147483647 h 302"/>
                    <a:gd name="T68" fmla="*/ 2147483647 w 131"/>
                    <a:gd name="T69" fmla="*/ 2147483647 h 302"/>
                    <a:gd name="T70" fmla="*/ 2147483647 w 131"/>
                    <a:gd name="T71" fmla="*/ 2147483647 h 302"/>
                    <a:gd name="T72" fmla="*/ 2147483647 w 131"/>
                    <a:gd name="T73" fmla="*/ 2147483647 h 302"/>
                    <a:gd name="T74" fmla="*/ 2147483647 w 131"/>
                    <a:gd name="T75" fmla="*/ 2147483647 h 302"/>
                    <a:gd name="T76" fmla="*/ 2147483647 w 131"/>
                    <a:gd name="T77" fmla="*/ 2147483647 h 302"/>
                    <a:gd name="T78" fmla="*/ 2147483647 w 131"/>
                    <a:gd name="T79" fmla="*/ 2147483647 h 302"/>
                    <a:gd name="T80" fmla="*/ 2147483647 w 131"/>
                    <a:gd name="T81" fmla="*/ 2147483647 h 302"/>
                    <a:gd name="T82" fmla="*/ 2147483647 w 131"/>
                    <a:gd name="T83" fmla="*/ 2147483647 h 302"/>
                    <a:gd name="T84" fmla="*/ 2147483647 w 131"/>
                    <a:gd name="T85" fmla="*/ 2147483647 h 302"/>
                    <a:gd name="T86" fmla="*/ 2147483647 w 131"/>
                    <a:gd name="T87" fmla="*/ 2147483647 h 302"/>
                    <a:gd name="T88" fmla="*/ 2147483647 w 131"/>
                    <a:gd name="T89" fmla="*/ 2147483647 h 302"/>
                    <a:gd name="T90" fmla="*/ 2147483647 w 131"/>
                    <a:gd name="T91" fmla="*/ 2147483647 h 302"/>
                    <a:gd name="T92" fmla="*/ 2147483647 w 131"/>
                    <a:gd name="T93" fmla="*/ 2147483647 h 302"/>
                    <a:gd name="T94" fmla="*/ 2147483647 w 131"/>
                    <a:gd name="T95" fmla="*/ 2147483647 h 302"/>
                    <a:gd name="T96" fmla="*/ 2147483647 w 131"/>
                    <a:gd name="T97" fmla="*/ 2147483647 h 302"/>
                    <a:gd name="T98" fmla="*/ 2147483647 w 131"/>
                    <a:gd name="T99" fmla="*/ 2147483647 h 302"/>
                    <a:gd name="T100" fmla="*/ 2147483647 w 131"/>
                    <a:gd name="T101" fmla="*/ 2147483647 h 302"/>
                    <a:gd name="T102" fmla="*/ 2147483647 w 131"/>
                    <a:gd name="T103" fmla="*/ 2147483647 h 302"/>
                    <a:gd name="T104" fmla="*/ 2147483647 w 131"/>
                    <a:gd name="T105" fmla="*/ 2147483647 h 302"/>
                    <a:gd name="T106" fmla="*/ 2147483647 w 131"/>
                    <a:gd name="T107" fmla="*/ 2147483647 h 302"/>
                    <a:gd name="T108" fmla="*/ 2147483647 w 131"/>
                    <a:gd name="T109" fmla="*/ 2147483647 h 302"/>
                    <a:gd name="T110" fmla="*/ 2147483647 w 131"/>
                    <a:gd name="T111" fmla="*/ 0 h 302"/>
                    <a:gd name="T112" fmla="*/ 2147483647 w 131"/>
                    <a:gd name="T113" fmla="*/ 0 h 30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31"/>
                    <a:gd name="T172" fmla="*/ 0 h 302"/>
                    <a:gd name="T173" fmla="*/ 131 w 131"/>
                    <a:gd name="T174" fmla="*/ 302 h 30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31" h="302">
                      <a:moveTo>
                        <a:pt x="112" y="0"/>
                      </a:moveTo>
                      <a:lnTo>
                        <a:pt x="109" y="0"/>
                      </a:lnTo>
                      <a:lnTo>
                        <a:pt x="108" y="1"/>
                      </a:lnTo>
                      <a:lnTo>
                        <a:pt x="104" y="2"/>
                      </a:lnTo>
                      <a:lnTo>
                        <a:pt x="100" y="6"/>
                      </a:lnTo>
                      <a:lnTo>
                        <a:pt x="94" y="9"/>
                      </a:lnTo>
                      <a:lnTo>
                        <a:pt x="88" y="14"/>
                      </a:lnTo>
                      <a:lnTo>
                        <a:pt x="81" y="19"/>
                      </a:lnTo>
                      <a:lnTo>
                        <a:pt x="74" y="25"/>
                      </a:lnTo>
                      <a:lnTo>
                        <a:pt x="70" y="28"/>
                      </a:lnTo>
                      <a:lnTo>
                        <a:pt x="66" y="32"/>
                      </a:lnTo>
                      <a:lnTo>
                        <a:pt x="62" y="34"/>
                      </a:lnTo>
                      <a:lnTo>
                        <a:pt x="58" y="38"/>
                      </a:lnTo>
                      <a:lnTo>
                        <a:pt x="55" y="42"/>
                      </a:lnTo>
                      <a:lnTo>
                        <a:pt x="50" y="46"/>
                      </a:lnTo>
                      <a:lnTo>
                        <a:pt x="46" y="50"/>
                      </a:lnTo>
                      <a:lnTo>
                        <a:pt x="43" y="55"/>
                      </a:lnTo>
                      <a:lnTo>
                        <a:pt x="38" y="59"/>
                      </a:lnTo>
                      <a:lnTo>
                        <a:pt x="34" y="63"/>
                      </a:lnTo>
                      <a:lnTo>
                        <a:pt x="31" y="68"/>
                      </a:lnTo>
                      <a:lnTo>
                        <a:pt x="27" y="74"/>
                      </a:lnTo>
                      <a:lnTo>
                        <a:pt x="24" y="78"/>
                      </a:lnTo>
                      <a:lnTo>
                        <a:pt x="20" y="84"/>
                      </a:lnTo>
                      <a:lnTo>
                        <a:pt x="18" y="89"/>
                      </a:lnTo>
                      <a:lnTo>
                        <a:pt x="16" y="95"/>
                      </a:lnTo>
                      <a:lnTo>
                        <a:pt x="12" y="100"/>
                      </a:lnTo>
                      <a:lnTo>
                        <a:pt x="10" y="104"/>
                      </a:lnTo>
                      <a:lnTo>
                        <a:pt x="7" y="110"/>
                      </a:lnTo>
                      <a:lnTo>
                        <a:pt x="6" y="116"/>
                      </a:lnTo>
                      <a:lnTo>
                        <a:pt x="4" y="122"/>
                      </a:lnTo>
                      <a:lnTo>
                        <a:pt x="2" y="128"/>
                      </a:lnTo>
                      <a:lnTo>
                        <a:pt x="1" y="134"/>
                      </a:lnTo>
                      <a:lnTo>
                        <a:pt x="1" y="141"/>
                      </a:lnTo>
                      <a:lnTo>
                        <a:pt x="0" y="147"/>
                      </a:lnTo>
                      <a:lnTo>
                        <a:pt x="0" y="153"/>
                      </a:lnTo>
                      <a:lnTo>
                        <a:pt x="0" y="159"/>
                      </a:lnTo>
                      <a:lnTo>
                        <a:pt x="1" y="165"/>
                      </a:lnTo>
                      <a:lnTo>
                        <a:pt x="1" y="171"/>
                      </a:lnTo>
                      <a:lnTo>
                        <a:pt x="4" y="178"/>
                      </a:lnTo>
                      <a:lnTo>
                        <a:pt x="6" y="185"/>
                      </a:lnTo>
                      <a:lnTo>
                        <a:pt x="10" y="192"/>
                      </a:lnTo>
                      <a:lnTo>
                        <a:pt x="11" y="198"/>
                      </a:lnTo>
                      <a:lnTo>
                        <a:pt x="16" y="204"/>
                      </a:lnTo>
                      <a:lnTo>
                        <a:pt x="19" y="211"/>
                      </a:lnTo>
                      <a:lnTo>
                        <a:pt x="24" y="218"/>
                      </a:lnTo>
                      <a:lnTo>
                        <a:pt x="29" y="225"/>
                      </a:lnTo>
                      <a:lnTo>
                        <a:pt x="34" y="231"/>
                      </a:lnTo>
                      <a:lnTo>
                        <a:pt x="40" y="238"/>
                      </a:lnTo>
                      <a:lnTo>
                        <a:pt x="49" y="247"/>
                      </a:lnTo>
                      <a:lnTo>
                        <a:pt x="56" y="253"/>
                      </a:lnTo>
                      <a:lnTo>
                        <a:pt x="64" y="260"/>
                      </a:lnTo>
                      <a:lnTo>
                        <a:pt x="74" y="266"/>
                      </a:lnTo>
                      <a:lnTo>
                        <a:pt x="84" y="274"/>
                      </a:lnTo>
                      <a:lnTo>
                        <a:pt x="94" y="280"/>
                      </a:lnTo>
                      <a:lnTo>
                        <a:pt x="106" y="288"/>
                      </a:lnTo>
                      <a:lnTo>
                        <a:pt x="117" y="295"/>
                      </a:lnTo>
                      <a:lnTo>
                        <a:pt x="131" y="302"/>
                      </a:lnTo>
                      <a:lnTo>
                        <a:pt x="129" y="301"/>
                      </a:lnTo>
                      <a:lnTo>
                        <a:pt x="127" y="298"/>
                      </a:lnTo>
                      <a:lnTo>
                        <a:pt x="122" y="292"/>
                      </a:lnTo>
                      <a:lnTo>
                        <a:pt x="117" y="286"/>
                      </a:lnTo>
                      <a:lnTo>
                        <a:pt x="114" y="282"/>
                      </a:lnTo>
                      <a:lnTo>
                        <a:pt x="112" y="277"/>
                      </a:lnTo>
                      <a:lnTo>
                        <a:pt x="108" y="273"/>
                      </a:lnTo>
                      <a:lnTo>
                        <a:pt x="106" y="269"/>
                      </a:lnTo>
                      <a:lnTo>
                        <a:pt x="102" y="263"/>
                      </a:lnTo>
                      <a:lnTo>
                        <a:pt x="99" y="257"/>
                      </a:lnTo>
                      <a:lnTo>
                        <a:pt x="95" y="253"/>
                      </a:lnTo>
                      <a:lnTo>
                        <a:pt x="91" y="248"/>
                      </a:lnTo>
                      <a:lnTo>
                        <a:pt x="87" y="241"/>
                      </a:lnTo>
                      <a:lnTo>
                        <a:pt x="84" y="235"/>
                      </a:lnTo>
                      <a:lnTo>
                        <a:pt x="81" y="229"/>
                      </a:lnTo>
                      <a:lnTo>
                        <a:pt x="77" y="223"/>
                      </a:lnTo>
                      <a:lnTo>
                        <a:pt x="74" y="217"/>
                      </a:lnTo>
                      <a:lnTo>
                        <a:pt x="71" y="210"/>
                      </a:lnTo>
                      <a:lnTo>
                        <a:pt x="68" y="204"/>
                      </a:lnTo>
                      <a:lnTo>
                        <a:pt x="65" y="198"/>
                      </a:lnTo>
                      <a:lnTo>
                        <a:pt x="63" y="191"/>
                      </a:lnTo>
                      <a:lnTo>
                        <a:pt x="61" y="185"/>
                      </a:lnTo>
                      <a:lnTo>
                        <a:pt x="58" y="179"/>
                      </a:lnTo>
                      <a:lnTo>
                        <a:pt x="58" y="173"/>
                      </a:lnTo>
                      <a:lnTo>
                        <a:pt x="56" y="166"/>
                      </a:lnTo>
                      <a:lnTo>
                        <a:pt x="56" y="160"/>
                      </a:lnTo>
                      <a:lnTo>
                        <a:pt x="56" y="155"/>
                      </a:lnTo>
                      <a:lnTo>
                        <a:pt x="56" y="151"/>
                      </a:lnTo>
                      <a:lnTo>
                        <a:pt x="56" y="143"/>
                      </a:lnTo>
                      <a:lnTo>
                        <a:pt x="57" y="138"/>
                      </a:lnTo>
                      <a:lnTo>
                        <a:pt x="58" y="132"/>
                      </a:lnTo>
                      <a:lnTo>
                        <a:pt x="59" y="126"/>
                      </a:lnTo>
                      <a:lnTo>
                        <a:pt x="61" y="120"/>
                      </a:lnTo>
                      <a:lnTo>
                        <a:pt x="63" y="114"/>
                      </a:lnTo>
                      <a:lnTo>
                        <a:pt x="64" y="108"/>
                      </a:lnTo>
                      <a:lnTo>
                        <a:pt x="66" y="102"/>
                      </a:lnTo>
                      <a:lnTo>
                        <a:pt x="68" y="95"/>
                      </a:lnTo>
                      <a:lnTo>
                        <a:pt x="70" y="89"/>
                      </a:lnTo>
                      <a:lnTo>
                        <a:pt x="72" y="82"/>
                      </a:lnTo>
                      <a:lnTo>
                        <a:pt x="75" y="76"/>
                      </a:lnTo>
                      <a:lnTo>
                        <a:pt x="77" y="69"/>
                      </a:lnTo>
                      <a:lnTo>
                        <a:pt x="80" y="63"/>
                      </a:lnTo>
                      <a:lnTo>
                        <a:pt x="82" y="58"/>
                      </a:lnTo>
                      <a:lnTo>
                        <a:pt x="85" y="52"/>
                      </a:lnTo>
                      <a:lnTo>
                        <a:pt x="87" y="46"/>
                      </a:lnTo>
                      <a:lnTo>
                        <a:pt x="89" y="40"/>
                      </a:lnTo>
                      <a:lnTo>
                        <a:pt x="91" y="36"/>
                      </a:lnTo>
                      <a:lnTo>
                        <a:pt x="94" y="31"/>
                      </a:lnTo>
                      <a:lnTo>
                        <a:pt x="96" y="25"/>
                      </a:lnTo>
                      <a:lnTo>
                        <a:pt x="99" y="21"/>
                      </a:lnTo>
                      <a:lnTo>
                        <a:pt x="100" y="18"/>
                      </a:lnTo>
                      <a:lnTo>
                        <a:pt x="103" y="14"/>
                      </a:lnTo>
                      <a:lnTo>
                        <a:pt x="106" y="7"/>
                      </a:lnTo>
                      <a:lnTo>
                        <a:pt x="108" y="2"/>
                      </a:lnTo>
                      <a:lnTo>
                        <a:pt x="109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8" name="Freeform 1048"/>
                <p:cNvSpPr>
                  <a:spLocks/>
                </p:cNvSpPr>
                <p:nvPr/>
              </p:nvSpPr>
              <p:spPr bwMode="auto">
                <a:xfrm>
                  <a:off x="3314700" y="2960688"/>
                  <a:ext cx="258763" cy="633413"/>
                </a:xfrm>
                <a:custGeom>
                  <a:avLst/>
                  <a:gdLst>
                    <a:gd name="T0" fmla="*/ 2147483647 w 153"/>
                    <a:gd name="T1" fmla="*/ 2147483647 h 374"/>
                    <a:gd name="T2" fmla="*/ 2147483647 w 153"/>
                    <a:gd name="T3" fmla="*/ 2147483647 h 374"/>
                    <a:gd name="T4" fmla="*/ 2147483647 w 153"/>
                    <a:gd name="T5" fmla="*/ 2147483647 h 374"/>
                    <a:gd name="T6" fmla="*/ 2147483647 w 153"/>
                    <a:gd name="T7" fmla="*/ 2147483647 h 374"/>
                    <a:gd name="T8" fmla="*/ 2147483647 w 153"/>
                    <a:gd name="T9" fmla="*/ 2147483647 h 374"/>
                    <a:gd name="T10" fmla="*/ 2147483647 w 153"/>
                    <a:gd name="T11" fmla="*/ 2147483647 h 374"/>
                    <a:gd name="T12" fmla="*/ 2147483647 w 153"/>
                    <a:gd name="T13" fmla="*/ 2147483647 h 374"/>
                    <a:gd name="T14" fmla="*/ 2147483647 w 153"/>
                    <a:gd name="T15" fmla="*/ 2147483647 h 374"/>
                    <a:gd name="T16" fmla="*/ 2147483647 w 153"/>
                    <a:gd name="T17" fmla="*/ 2147483647 h 374"/>
                    <a:gd name="T18" fmla="*/ 2147483647 w 153"/>
                    <a:gd name="T19" fmla="*/ 2147483647 h 374"/>
                    <a:gd name="T20" fmla="*/ 2147483647 w 153"/>
                    <a:gd name="T21" fmla="*/ 2147483647 h 374"/>
                    <a:gd name="T22" fmla="*/ 0 w 153"/>
                    <a:gd name="T23" fmla="*/ 2147483647 h 374"/>
                    <a:gd name="T24" fmla="*/ 2147483647 w 153"/>
                    <a:gd name="T25" fmla="*/ 2147483647 h 374"/>
                    <a:gd name="T26" fmla="*/ 2147483647 w 153"/>
                    <a:gd name="T27" fmla="*/ 2147483647 h 374"/>
                    <a:gd name="T28" fmla="*/ 2147483647 w 153"/>
                    <a:gd name="T29" fmla="*/ 2147483647 h 374"/>
                    <a:gd name="T30" fmla="*/ 2147483647 w 153"/>
                    <a:gd name="T31" fmla="*/ 2147483647 h 374"/>
                    <a:gd name="T32" fmla="*/ 2147483647 w 153"/>
                    <a:gd name="T33" fmla="*/ 2147483647 h 374"/>
                    <a:gd name="T34" fmla="*/ 2147483647 w 153"/>
                    <a:gd name="T35" fmla="*/ 2147483647 h 374"/>
                    <a:gd name="T36" fmla="*/ 2147483647 w 153"/>
                    <a:gd name="T37" fmla="*/ 2147483647 h 374"/>
                    <a:gd name="T38" fmla="*/ 2147483647 w 153"/>
                    <a:gd name="T39" fmla="*/ 2147483647 h 374"/>
                    <a:gd name="T40" fmla="*/ 2147483647 w 153"/>
                    <a:gd name="T41" fmla="*/ 2147483647 h 374"/>
                    <a:gd name="T42" fmla="*/ 2147483647 w 153"/>
                    <a:gd name="T43" fmla="*/ 2147483647 h 374"/>
                    <a:gd name="T44" fmla="*/ 2147483647 w 153"/>
                    <a:gd name="T45" fmla="*/ 2147483647 h 374"/>
                    <a:gd name="T46" fmla="*/ 2147483647 w 153"/>
                    <a:gd name="T47" fmla="*/ 2147483647 h 374"/>
                    <a:gd name="T48" fmla="*/ 2147483647 w 153"/>
                    <a:gd name="T49" fmla="*/ 2147483647 h 374"/>
                    <a:gd name="T50" fmla="*/ 2147483647 w 153"/>
                    <a:gd name="T51" fmla="*/ 2147483647 h 374"/>
                    <a:gd name="T52" fmla="*/ 2147483647 w 153"/>
                    <a:gd name="T53" fmla="*/ 2147483647 h 374"/>
                    <a:gd name="T54" fmla="*/ 2147483647 w 153"/>
                    <a:gd name="T55" fmla="*/ 2147483647 h 374"/>
                    <a:gd name="T56" fmla="*/ 2147483647 w 153"/>
                    <a:gd name="T57" fmla="*/ 2147483647 h 374"/>
                    <a:gd name="T58" fmla="*/ 2147483647 w 153"/>
                    <a:gd name="T59" fmla="*/ 2147483647 h 374"/>
                    <a:gd name="T60" fmla="*/ 2147483647 w 153"/>
                    <a:gd name="T61" fmla="*/ 2147483647 h 374"/>
                    <a:gd name="T62" fmla="*/ 2147483647 w 153"/>
                    <a:gd name="T63" fmla="*/ 2147483647 h 374"/>
                    <a:gd name="T64" fmla="*/ 2147483647 w 153"/>
                    <a:gd name="T65" fmla="*/ 2147483647 h 374"/>
                    <a:gd name="T66" fmla="*/ 2147483647 w 153"/>
                    <a:gd name="T67" fmla="*/ 2147483647 h 374"/>
                    <a:gd name="T68" fmla="*/ 2147483647 w 153"/>
                    <a:gd name="T69" fmla="*/ 2147483647 h 374"/>
                    <a:gd name="T70" fmla="*/ 2147483647 w 153"/>
                    <a:gd name="T71" fmla="*/ 2147483647 h 374"/>
                    <a:gd name="T72" fmla="*/ 2147483647 w 153"/>
                    <a:gd name="T73" fmla="*/ 2147483647 h 374"/>
                    <a:gd name="T74" fmla="*/ 2147483647 w 153"/>
                    <a:gd name="T75" fmla="*/ 2147483647 h 374"/>
                    <a:gd name="T76" fmla="*/ 2147483647 w 153"/>
                    <a:gd name="T77" fmla="*/ 2147483647 h 374"/>
                    <a:gd name="T78" fmla="*/ 2147483647 w 153"/>
                    <a:gd name="T79" fmla="*/ 2147483647 h 374"/>
                    <a:gd name="T80" fmla="*/ 2147483647 w 153"/>
                    <a:gd name="T81" fmla="*/ 2147483647 h 374"/>
                    <a:gd name="T82" fmla="*/ 2147483647 w 153"/>
                    <a:gd name="T83" fmla="*/ 2147483647 h 374"/>
                    <a:gd name="T84" fmla="*/ 2147483647 w 153"/>
                    <a:gd name="T85" fmla="*/ 2147483647 h 374"/>
                    <a:gd name="T86" fmla="*/ 2147483647 w 153"/>
                    <a:gd name="T87" fmla="*/ 2147483647 h 374"/>
                    <a:gd name="T88" fmla="*/ 2147483647 w 153"/>
                    <a:gd name="T89" fmla="*/ 2147483647 h 374"/>
                    <a:gd name="T90" fmla="*/ 2147483647 w 153"/>
                    <a:gd name="T91" fmla="*/ 2147483647 h 374"/>
                    <a:gd name="T92" fmla="*/ 2147483647 w 153"/>
                    <a:gd name="T93" fmla="*/ 0 h 374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153"/>
                    <a:gd name="T142" fmla="*/ 0 h 374"/>
                    <a:gd name="T143" fmla="*/ 153 w 153"/>
                    <a:gd name="T144" fmla="*/ 374 h 374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153" h="374">
                      <a:moveTo>
                        <a:pt x="130" y="0"/>
                      </a:moveTo>
                      <a:lnTo>
                        <a:pt x="129" y="0"/>
                      </a:lnTo>
                      <a:lnTo>
                        <a:pt x="126" y="3"/>
                      </a:lnTo>
                      <a:lnTo>
                        <a:pt x="122" y="4"/>
                      </a:lnTo>
                      <a:lnTo>
                        <a:pt x="117" y="9"/>
                      </a:lnTo>
                      <a:lnTo>
                        <a:pt x="110" y="12"/>
                      </a:lnTo>
                      <a:lnTo>
                        <a:pt x="103" y="18"/>
                      </a:lnTo>
                      <a:lnTo>
                        <a:pt x="99" y="21"/>
                      </a:lnTo>
                      <a:lnTo>
                        <a:pt x="94" y="24"/>
                      </a:lnTo>
                      <a:lnTo>
                        <a:pt x="91" y="28"/>
                      </a:lnTo>
                      <a:lnTo>
                        <a:pt x="86" y="33"/>
                      </a:lnTo>
                      <a:lnTo>
                        <a:pt x="81" y="36"/>
                      </a:lnTo>
                      <a:lnTo>
                        <a:pt x="77" y="40"/>
                      </a:lnTo>
                      <a:lnTo>
                        <a:pt x="72" y="44"/>
                      </a:lnTo>
                      <a:lnTo>
                        <a:pt x="68" y="49"/>
                      </a:lnTo>
                      <a:lnTo>
                        <a:pt x="64" y="53"/>
                      </a:lnTo>
                      <a:lnTo>
                        <a:pt x="59" y="59"/>
                      </a:lnTo>
                      <a:lnTo>
                        <a:pt x="54" y="63"/>
                      </a:lnTo>
                      <a:lnTo>
                        <a:pt x="49" y="69"/>
                      </a:lnTo>
                      <a:lnTo>
                        <a:pt x="45" y="74"/>
                      </a:lnTo>
                      <a:lnTo>
                        <a:pt x="41" y="80"/>
                      </a:lnTo>
                      <a:lnTo>
                        <a:pt x="36" y="86"/>
                      </a:lnTo>
                      <a:lnTo>
                        <a:pt x="33" y="92"/>
                      </a:lnTo>
                      <a:lnTo>
                        <a:pt x="28" y="98"/>
                      </a:lnTo>
                      <a:lnTo>
                        <a:pt x="25" y="105"/>
                      </a:lnTo>
                      <a:lnTo>
                        <a:pt x="21" y="111"/>
                      </a:lnTo>
                      <a:lnTo>
                        <a:pt x="19" y="118"/>
                      </a:lnTo>
                      <a:lnTo>
                        <a:pt x="14" y="124"/>
                      </a:lnTo>
                      <a:lnTo>
                        <a:pt x="12" y="131"/>
                      </a:lnTo>
                      <a:lnTo>
                        <a:pt x="9" y="137"/>
                      </a:lnTo>
                      <a:lnTo>
                        <a:pt x="7" y="145"/>
                      </a:lnTo>
                      <a:lnTo>
                        <a:pt x="4" y="152"/>
                      </a:lnTo>
                      <a:lnTo>
                        <a:pt x="2" y="159"/>
                      </a:lnTo>
                      <a:lnTo>
                        <a:pt x="1" y="167"/>
                      </a:lnTo>
                      <a:lnTo>
                        <a:pt x="1" y="175"/>
                      </a:lnTo>
                      <a:lnTo>
                        <a:pt x="0" y="181"/>
                      </a:lnTo>
                      <a:lnTo>
                        <a:pt x="0" y="189"/>
                      </a:lnTo>
                      <a:lnTo>
                        <a:pt x="0" y="196"/>
                      </a:lnTo>
                      <a:lnTo>
                        <a:pt x="2" y="204"/>
                      </a:lnTo>
                      <a:lnTo>
                        <a:pt x="2" y="213"/>
                      </a:lnTo>
                      <a:lnTo>
                        <a:pt x="4" y="221"/>
                      </a:lnTo>
                      <a:lnTo>
                        <a:pt x="7" y="229"/>
                      </a:lnTo>
                      <a:lnTo>
                        <a:pt x="10" y="238"/>
                      </a:lnTo>
                      <a:lnTo>
                        <a:pt x="14" y="246"/>
                      </a:lnTo>
                      <a:lnTo>
                        <a:pt x="17" y="254"/>
                      </a:lnTo>
                      <a:lnTo>
                        <a:pt x="22" y="263"/>
                      </a:lnTo>
                      <a:lnTo>
                        <a:pt x="28" y="271"/>
                      </a:lnTo>
                      <a:lnTo>
                        <a:pt x="34" y="278"/>
                      </a:lnTo>
                      <a:lnTo>
                        <a:pt x="41" y="287"/>
                      </a:lnTo>
                      <a:lnTo>
                        <a:pt x="48" y="296"/>
                      </a:lnTo>
                      <a:lnTo>
                        <a:pt x="58" y="304"/>
                      </a:lnTo>
                      <a:lnTo>
                        <a:pt x="65" y="312"/>
                      </a:lnTo>
                      <a:lnTo>
                        <a:pt x="76" y="321"/>
                      </a:lnTo>
                      <a:lnTo>
                        <a:pt x="86" y="330"/>
                      </a:lnTo>
                      <a:lnTo>
                        <a:pt x="98" y="338"/>
                      </a:lnTo>
                      <a:lnTo>
                        <a:pt x="110" y="347"/>
                      </a:lnTo>
                      <a:lnTo>
                        <a:pt x="124" y="356"/>
                      </a:lnTo>
                      <a:lnTo>
                        <a:pt x="137" y="365"/>
                      </a:lnTo>
                      <a:lnTo>
                        <a:pt x="153" y="374"/>
                      </a:lnTo>
                      <a:lnTo>
                        <a:pt x="151" y="372"/>
                      </a:lnTo>
                      <a:lnTo>
                        <a:pt x="148" y="368"/>
                      </a:lnTo>
                      <a:lnTo>
                        <a:pt x="144" y="365"/>
                      </a:lnTo>
                      <a:lnTo>
                        <a:pt x="142" y="362"/>
                      </a:lnTo>
                      <a:lnTo>
                        <a:pt x="138" y="357"/>
                      </a:lnTo>
                      <a:lnTo>
                        <a:pt x="136" y="354"/>
                      </a:lnTo>
                      <a:lnTo>
                        <a:pt x="131" y="348"/>
                      </a:lnTo>
                      <a:lnTo>
                        <a:pt x="128" y="343"/>
                      </a:lnTo>
                      <a:lnTo>
                        <a:pt x="124" y="337"/>
                      </a:lnTo>
                      <a:lnTo>
                        <a:pt x="119" y="331"/>
                      </a:lnTo>
                      <a:lnTo>
                        <a:pt x="115" y="325"/>
                      </a:lnTo>
                      <a:lnTo>
                        <a:pt x="110" y="318"/>
                      </a:lnTo>
                      <a:lnTo>
                        <a:pt x="105" y="311"/>
                      </a:lnTo>
                      <a:lnTo>
                        <a:pt x="100" y="304"/>
                      </a:lnTo>
                      <a:lnTo>
                        <a:pt x="98" y="301"/>
                      </a:lnTo>
                      <a:lnTo>
                        <a:pt x="96" y="296"/>
                      </a:lnTo>
                      <a:lnTo>
                        <a:pt x="93" y="292"/>
                      </a:lnTo>
                      <a:lnTo>
                        <a:pt x="91" y="289"/>
                      </a:lnTo>
                      <a:lnTo>
                        <a:pt x="89" y="285"/>
                      </a:lnTo>
                      <a:lnTo>
                        <a:pt x="86" y="280"/>
                      </a:lnTo>
                      <a:lnTo>
                        <a:pt x="84" y="277"/>
                      </a:lnTo>
                      <a:lnTo>
                        <a:pt x="81" y="273"/>
                      </a:lnTo>
                      <a:lnTo>
                        <a:pt x="80" y="268"/>
                      </a:lnTo>
                      <a:lnTo>
                        <a:pt x="78" y="264"/>
                      </a:lnTo>
                      <a:lnTo>
                        <a:pt x="76" y="260"/>
                      </a:lnTo>
                      <a:lnTo>
                        <a:pt x="73" y="255"/>
                      </a:lnTo>
                      <a:lnTo>
                        <a:pt x="72" y="252"/>
                      </a:lnTo>
                      <a:lnTo>
                        <a:pt x="71" y="247"/>
                      </a:lnTo>
                      <a:lnTo>
                        <a:pt x="68" y="244"/>
                      </a:lnTo>
                      <a:lnTo>
                        <a:pt x="67" y="239"/>
                      </a:lnTo>
                      <a:lnTo>
                        <a:pt x="65" y="234"/>
                      </a:lnTo>
                      <a:lnTo>
                        <a:pt x="64" y="231"/>
                      </a:lnTo>
                      <a:lnTo>
                        <a:pt x="62" y="226"/>
                      </a:lnTo>
                      <a:lnTo>
                        <a:pt x="62" y="221"/>
                      </a:lnTo>
                      <a:lnTo>
                        <a:pt x="60" y="217"/>
                      </a:lnTo>
                      <a:lnTo>
                        <a:pt x="60" y="213"/>
                      </a:lnTo>
                      <a:lnTo>
                        <a:pt x="59" y="209"/>
                      </a:lnTo>
                      <a:lnTo>
                        <a:pt x="59" y="206"/>
                      </a:lnTo>
                      <a:lnTo>
                        <a:pt x="58" y="201"/>
                      </a:lnTo>
                      <a:lnTo>
                        <a:pt x="58" y="196"/>
                      </a:lnTo>
                      <a:lnTo>
                        <a:pt x="58" y="193"/>
                      </a:lnTo>
                      <a:lnTo>
                        <a:pt x="58" y="188"/>
                      </a:lnTo>
                      <a:lnTo>
                        <a:pt x="58" y="184"/>
                      </a:lnTo>
                      <a:lnTo>
                        <a:pt x="58" y="180"/>
                      </a:lnTo>
                      <a:lnTo>
                        <a:pt x="58" y="176"/>
                      </a:lnTo>
                      <a:lnTo>
                        <a:pt x="59" y="172"/>
                      </a:lnTo>
                      <a:lnTo>
                        <a:pt x="59" y="168"/>
                      </a:lnTo>
                      <a:lnTo>
                        <a:pt x="60" y="164"/>
                      </a:lnTo>
                      <a:lnTo>
                        <a:pt x="60" y="159"/>
                      </a:lnTo>
                      <a:lnTo>
                        <a:pt x="61" y="156"/>
                      </a:lnTo>
                      <a:lnTo>
                        <a:pt x="62" y="152"/>
                      </a:lnTo>
                      <a:lnTo>
                        <a:pt x="64" y="148"/>
                      </a:lnTo>
                      <a:lnTo>
                        <a:pt x="64" y="144"/>
                      </a:lnTo>
                      <a:lnTo>
                        <a:pt x="65" y="140"/>
                      </a:lnTo>
                      <a:lnTo>
                        <a:pt x="66" y="136"/>
                      </a:lnTo>
                      <a:lnTo>
                        <a:pt x="67" y="132"/>
                      </a:lnTo>
                      <a:lnTo>
                        <a:pt x="68" y="127"/>
                      </a:lnTo>
                      <a:lnTo>
                        <a:pt x="70" y="124"/>
                      </a:lnTo>
                      <a:lnTo>
                        <a:pt x="72" y="116"/>
                      </a:lnTo>
                      <a:lnTo>
                        <a:pt x="76" y="110"/>
                      </a:lnTo>
                      <a:lnTo>
                        <a:pt x="76" y="105"/>
                      </a:lnTo>
                      <a:lnTo>
                        <a:pt x="77" y="101"/>
                      </a:lnTo>
                      <a:lnTo>
                        <a:pt x="78" y="98"/>
                      </a:lnTo>
                      <a:lnTo>
                        <a:pt x="80" y="94"/>
                      </a:lnTo>
                      <a:lnTo>
                        <a:pt x="83" y="87"/>
                      </a:lnTo>
                      <a:lnTo>
                        <a:pt x="86" y="80"/>
                      </a:lnTo>
                      <a:lnTo>
                        <a:pt x="90" y="73"/>
                      </a:lnTo>
                      <a:lnTo>
                        <a:pt x="93" y="66"/>
                      </a:lnTo>
                      <a:lnTo>
                        <a:pt x="96" y="60"/>
                      </a:lnTo>
                      <a:lnTo>
                        <a:pt x="99" y="54"/>
                      </a:lnTo>
                      <a:lnTo>
                        <a:pt x="102" y="48"/>
                      </a:lnTo>
                      <a:lnTo>
                        <a:pt x="104" y="42"/>
                      </a:lnTo>
                      <a:lnTo>
                        <a:pt x="108" y="36"/>
                      </a:lnTo>
                      <a:lnTo>
                        <a:pt x="111" y="31"/>
                      </a:lnTo>
                      <a:lnTo>
                        <a:pt x="112" y="27"/>
                      </a:lnTo>
                      <a:lnTo>
                        <a:pt x="116" y="22"/>
                      </a:lnTo>
                      <a:lnTo>
                        <a:pt x="117" y="18"/>
                      </a:lnTo>
                      <a:lnTo>
                        <a:pt x="121" y="15"/>
                      </a:lnTo>
                      <a:lnTo>
                        <a:pt x="124" y="8"/>
                      </a:lnTo>
                      <a:lnTo>
                        <a:pt x="126" y="4"/>
                      </a:lnTo>
                      <a:lnTo>
                        <a:pt x="129" y="0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9" name="Freeform 1049"/>
                <p:cNvSpPr>
                  <a:spLocks/>
                </p:cNvSpPr>
                <p:nvPr/>
              </p:nvSpPr>
              <p:spPr bwMode="auto">
                <a:xfrm>
                  <a:off x="4041775" y="3194050"/>
                  <a:ext cx="80963" cy="203200"/>
                </a:xfrm>
                <a:custGeom>
                  <a:avLst/>
                  <a:gdLst>
                    <a:gd name="T0" fmla="*/ 2147483647 w 46"/>
                    <a:gd name="T1" fmla="*/ 0 h 119"/>
                    <a:gd name="T2" fmla="*/ 2147483647 w 46"/>
                    <a:gd name="T3" fmla="*/ 0 h 119"/>
                    <a:gd name="T4" fmla="*/ 2147483647 w 46"/>
                    <a:gd name="T5" fmla="*/ 2147483647 h 119"/>
                    <a:gd name="T6" fmla="*/ 2147483647 w 46"/>
                    <a:gd name="T7" fmla="*/ 2147483647 h 119"/>
                    <a:gd name="T8" fmla="*/ 2147483647 w 46"/>
                    <a:gd name="T9" fmla="*/ 2147483647 h 119"/>
                    <a:gd name="T10" fmla="*/ 2147483647 w 46"/>
                    <a:gd name="T11" fmla="*/ 2147483647 h 119"/>
                    <a:gd name="T12" fmla="*/ 2147483647 w 46"/>
                    <a:gd name="T13" fmla="*/ 2147483647 h 119"/>
                    <a:gd name="T14" fmla="*/ 2147483647 w 46"/>
                    <a:gd name="T15" fmla="*/ 2147483647 h 119"/>
                    <a:gd name="T16" fmla="*/ 2147483647 w 46"/>
                    <a:gd name="T17" fmla="*/ 2147483647 h 119"/>
                    <a:gd name="T18" fmla="*/ 2147483647 w 46"/>
                    <a:gd name="T19" fmla="*/ 2147483647 h 119"/>
                    <a:gd name="T20" fmla="*/ 2147483647 w 46"/>
                    <a:gd name="T21" fmla="*/ 2147483647 h 119"/>
                    <a:gd name="T22" fmla="*/ 2147483647 w 46"/>
                    <a:gd name="T23" fmla="*/ 2147483647 h 119"/>
                    <a:gd name="T24" fmla="*/ 2147483647 w 46"/>
                    <a:gd name="T25" fmla="*/ 2147483647 h 119"/>
                    <a:gd name="T26" fmla="*/ 2147483647 w 46"/>
                    <a:gd name="T27" fmla="*/ 2147483647 h 119"/>
                    <a:gd name="T28" fmla="*/ 2147483647 w 46"/>
                    <a:gd name="T29" fmla="*/ 2147483647 h 119"/>
                    <a:gd name="T30" fmla="*/ 0 w 46"/>
                    <a:gd name="T31" fmla="*/ 2147483647 h 119"/>
                    <a:gd name="T32" fmla="*/ 2147483647 w 46"/>
                    <a:gd name="T33" fmla="*/ 2147483647 h 119"/>
                    <a:gd name="T34" fmla="*/ 2147483647 w 46"/>
                    <a:gd name="T35" fmla="*/ 2147483647 h 119"/>
                    <a:gd name="T36" fmla="*/ 2147483647 w 46"/>
                    <a:gd name="T37" fmla="*/ 2147483647 h 119"/>
                    <a:gd name="T38" fmla="*/ 2147483647 w 46"/>
                    <a:gd name="T39" fmla="*/ 2147483647 h 119"/>
                    <a:gd name="T40" fmla="*/ 2147483647 w 46"/>
                    <a:gd name="T41" fmla="*/ 2147483647 h 119"/>
                    <a:gd name="T42" fmla="*/ 2147483647 w 46"/>
                    <a:gd name="T43" fmla="*/ 2147483647 h 119"/>
                    <a:gd name="T44" fmla="*/ 2147483647 w 46"/>
                    <a:gd name="T45" fmla="*/ 2147483647 h 119"/>
                    <a:gd name="T46" fmla="*/ 2147483647 w 46"/>
                    <a:gd name="T47" fmla="*/ 2147483647 h 119"/>
                    <a:gd name="T48" fmla="*/ 2147483647 w 46"/>
                    <a:gd name="T49" fmla="*/ 2147483647 h 119"/>
                    <a:gd name="T50" fmla="*/ 2147483647 w 46"/>
                    <a:gd name="T51" fmla="*/ 2147483647 h 119"/>
                    <a:gd name="T52" fmla="*/ 2147483647 w 46"/>
                    <a:gd name="T53" fmla="*/ 2147483647 h 119"/>
                    <a:gd name="T54" fmla="*/ 2147483647 w 46"/>
                    <a:gd name="T55" fmla="*/ 2147483647 h 119"/>
                    <a:gd name="T56" fmla="*/ 2147483647 w 46"/>
                    <a:gd name="T57" fmla="*/ 2147483647 h 119"/>
                    <a:gd name="T58" fmla="*/ 2147483647 w 46"/>
                    <a:gd name="T59" fmla="*/ 2147483647 h 119"/>
                    <a:gd name="T60" fmla="*/ 2147483647 w 46"/>
                    <a:gd name="T61" fmla="*/ 2147483647 h 119"/>
                    <a:gd name="T62" fmla="*/ 2147483647 w 46"/>
                    <a:gd name="T63" fmla="*/ 2147483647 h 119"/>
                    <a:gd name="T64" fmla="*/ 2147483647 w 46"/>
                    <a:gd name="T65" fmla="*/ 2147483647 h 119"/>
                    <a:gd name="T66" fmla="*/ 2147483647 w 46"/>
                    <a:gd name="T67" fmla="*/ 2147483647 h 119"/>
                    <a:gd name="T68" fmla="*/ 2147483647 w 46"/>
                    <a:gd name="T69" fmla="*/ 2147483647 h 119"/>
                    <a:gd name="T70" fmla="*/ 2147483647 w 46"/>
                    <a:gd name="T71" fmla="*/ 2147483647 h 119"/>
                    <a:gd name="T72" fmla="*/ 2147483647 w 46"/>
                    <a:gd name="T73" fmla="*/ 2147483647 h 119"/>
                    <a:gd name="T74" fmla="*/ 2147483647 w 46"/>
                    <a:gd name="T75" fmla="*/ 2147483647 h 119"/>
                    <a:gd name="T76" fmla="*/ 2147483647 w 46"/>
                    <a:gd name="T77" fmla="*/ 2147483647 h 119"/>
                    <a:gd name="T78" fmla="*/ 2147483647 w 46"/>
                    <a:gd name="T79" fmla="*/ 2147483647 h 119"/>
                    <a:gd name="T80" fmla="*/ 2147483647 w 46"/>
                    <a:gd name="T81" fmla="*/ 2147483647 h 119"/>
                    <a:gd name="T82" fmla="*/ 2147483647 w 46"/>
                    <a:gd name="T83" fmla="*/ 2147483647 h 119"/>
                    <a:gd name="T84" fmla="*/ 2147483647 w 46"/>
                    <a:gd name="T85" fmla="*/ 2147483647 h 119"/>
                    <a:gd name="T86" fmla="*/ 2147483647 w 46"/>
                    <a:gd name="T87" fmla="*/ 2147483647 h 119"/>
                    <a:gd name="T88" fmla="*/ 2147483647 w 46"/>
                    <a:gd name="T89" fmla="*/ 2147483647 h 119"/>
                    <a:gd name="T90" fmla="*/ 2147483647 w 46"/>
                    <a:gd name="T91" fmla="*/ 2147483647 h 119"/>
                    <a:gd name="T92" fmla="*/ 2147483647 w 46"/>
                    <a:gd name="T93" fmla="*/ 2147483647 h 119"/>
                    <a:gd name="T94" fmla="*/ 2147483647 w 46"/>
                    <a:gd name="T95" fmla="*/ 2147483647 h 119"/>
                    <a:gd name="T96" fmla="*/ 2147483647 w 46"/>
                    <a:gd name="T97" fmla="*/ 2147483647 h 119"/>
                    <a:gd name="T98" fmla="*/ 2147483647 w 46"/>
                    <a:gd name="T99" fmla="*/ 2147483647 h 119"/>
                    <a:gd name="T100" fmla="*/ 2147483647 w 46"/>
                    <a:gd name="T101" fmla="*/ 2147483647 h 119"/>
                    <a:gd name="T102" fmla="*/ 2147483647 w 46"/>
                    <a:gd name="T103" fmla="*/ 2147483647 h 119"/>
                    <a:gd name="T104" fmla="*/ 2147483647 w 46"/>
                    <a:gd name="T105" fmla="*/ 2147483647 h 119"/>
                    <a:gd name="T106" fmla="*/ 2147483647 w 46"/>
                    <a:gd name="T107" fmla="*/ 2147483647 h 119"/>
                    <a:gd name="T108" fmla="*/ 2147483647 w 46"/>
                    <a:gd name="T109" fmla="*/ 2147483647 h 119"/>
                    <a:gd name="T110" fmla="*/ 2147483647 w 46"/>
                    <a:gd name="T111" fmla="*/ 2147483647 h 119"/>
                    <a:gd name="T112" fmla="*/ 2147483647 w 46"/>
                    <a:gd name="T113" fmla="*/ 0 h 119"/>
                    <a:gd name="T114" fmla="*/ 2147483647 w 46"/>
                    <a:gd name="T115" fmla="*/ 0 h 11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46"/>
                    <a:gd name="T175" fmla="*/ 0 h 119"/>
                    <a:gd name="T176" fmla="*/ 46 w 46"/>
                    <a:gd name="T177" fmla="*/ 119 h 119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46" h="119">
                      <a:moveTo>
                        <a:pt x="40" y="0"/>
                      </a:moveTo>
                      <a:lnTo>
                        <a:pt x="39" y="0"/>
                      </a:lnTo>
                      <a:lnTo>
                        <a:pt x="36" y="3"/>
                      </a:lnTo>
                      <a:lnTo>
                        <a:pt x="31" y="6"/>
                      </a:lnTo>
                      <a:lnTo>
                        <a:pt x="27" y="11"/>
                      </a:lnTo>
                      <a:lnTo>
                        <a:pt x="21" y="16"/>
                      </a:lnTo>
                      <a:lnTo>
                        <a:pt x="16" y="23"/>
                      </a:lnTo>
                      <a:lnTo>
                        <a:pt x="13" y="25"/>
                      </a:lnTo>
                      <a:lnTo>
                        <a:pt x="10" y="29"/>
                      </a:lnTo>
                      <a:lnTo>
                        <a:pt x="8" y="33"/>
                      </a:lnTo>
                      <a:lnTo>
                        <a:pt x="6" y="38"/>
                      </a:lnTo>
                      <a:lnTo>
                        <a:pt x="5" y="42"/>
                      </a:lnTo>
                      <a:lnTo>
                        <a:pt x="2" y="46"/>
                      </a:lnTo>
                      <a:lnTo>
                        <a:pt x="1" y="50"/>
                      </a:lnTo>
                      <a:lnTo>
                        <a:pt x="1" y="56"/>
                      </a:lnTo>
                      <a:lnTo>
                        <a:pt x="0" y="60"/>
                      </a:lnTo>
                      <a:lnTo>
                        <a:pt x="1" y="65"/>
                      </a:lnTo>
                      <a:lnTo>
                        <a:pt x="1" y="70"/>
                      </a:lnTo>
                      <a:lnTo>
                        <a:pt x="4" y="76"/>
                      </a:lnTo>
                      <a:lnTo>
                        <a:pt x="6" y="81"/>
                      </a:lnTo>
                      <a:lnTo>
                        <a:pt x="8" y="86"/>
                      </a:lnTo>
                      <a:lnTo>
                        <a:pt x="13" y="90"/>
                      </a:lnTo>
                      <a:lnTo>
                        <a:pt x="18" y="97"/>
                      </a:lnTo>
                      <a:lnTo>
                        <a:pt x="24" y="102"/>
                      </a:lnTo>
                      <a:lnTo>
                        <a:pt x="31" y="107"/>
                      </a:lnTo>
                      <a:lnTo>
                        <a:pt x="35" y="111"/>
                      </a:lnTo>
                      <a:lnTo>
                        <a:pt x="38" y="113"/>
                      </a:lnTo>
                      <a:lnTo>
                        <a:pt x="42" y="115"/>
                      </a:lnTo>
                      <a:lnTo>
                        <a:pt x="46" y="119"/>
                      </a:lnTo>
                      <a:lnTo>
                        <a:pt x="45" y="116"/>
                      </a:lnTo>
                      <a:lnTo>
                        <a:pt x="42" y="112"/>
                      </a:lnTo>
                      <a:lnTo>
                        <a:pt x="39" y="108"/>
                      </a:lnTo>
                      <a:lnTo>
                        <a:pt x="36" y="105"/>
                      </a:lnTo>
                      <a:lnTo>
                        <a:pt x="33" y="100"/>
                      </a:lnTo>
                      <a:lnTo>
                        <a:pt x="31" y="95"/>
                      </a:lnTo>
                      <a:lnTo>
                        <a:pt x="27" y="90"/>
                      </a:lnTo>
                      <a:lnTo>
                        <a:pt x="25" y="84"/>
                      </a:lnTo>
                      <a:lnTo>
                        <a:pt x="23" y="80"/>
                      </a:lnTo>
                      <a:lnTo>
                        <a:pt x="21" y="74"/>
                      </a:lnTo>
                      <a:lnTo>
                        <a:pt x="19" y="69"/>
                      </a:lnTo>
                      <a:lnTo>
                        <a:pt x="19" y="64"/>
                      </a:lnTo>
                      <a:lnTo>
                        <a:pt x="18" y="58"/>
                      </a:lnTo>
                      <a:lnTo>
                        <a:pt x="19" y="55"/>
                      </a:lnTo>
                      <a:lnTo>
                        <a:pt x="20" y="49"/>
                      </a:lnTo>
                      <a:lnTo>
                        <a:pt x="21" y="45"/>
                      </a:lnTo>
                      <a:lnTo>
                        <a:pt x="23" y="39"/>
                      </a:lnTo>
                      <a:lnTo>
                        <a:pt x="25" y="36"/>
                      </a:lnTo>
                      <a:lnTo>
                        <a:pt x="26" y="31"/>
                      </a:lnTo>
                      <a:lnTo>
                        <a:pt x="29" y="25"/>
                      </a:lnTo>
                      <a:lnTo>
                        <a:pt x="30" y="22"/>
                      </a:lnTo>
                      <a:lnTo>
                        <a:pt x="32" y="18"/>
                      </a:lnTo>
                      <a:lnTo>
                        <a:pt x="33" y="14"/>
                      </a:lnTo>
                      <a:lnTo>
                        <a:pt x="35" y="11"/>
                      </a:lnTo>
                      <a:lnTo>
                        <a:pt x="36" y="7"/>
                      </a:lnTo>
                      <a:lnTo>
                        <a:pt x="37" y="5"/>
                      </a:lnTo>
                      <a:lnTo>
                        <a:pt x="39" y="1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0" name="Freeform 1050"/>
                <p:cNvSpPr>
                  <a:spLocks/>
                </p:cNvSpPr>
                <p:nvPr/>
              </p:nvSpPr>
              <p:spPr bwMode="auto">
                <a:xfrm>
                  <a:off x="3086100" y="2882900"/>
                  <a:ext cx="319088" cy="782638"/>
                </a:xfrm>
                <a:custGeom>
                  <a:avLst/>
                  <a:gdLst>
                    <a:gd name="T0" fmla="*/ 2147483647 w 189"/>
                    <a:gd name="T1" fmla="*/ 2147483647 h 463"/>
                    <a:gd name="T2" fmla="*/ 2147483647 w 189"/>
                    <a:gd name="T3" fmla="*/ 2147483647 h 463"/>
                    <a:gd name="T4" fmla="*/ 2147483647 w 189"/>
                    <a:gd name="T5" fmla="*/ 2147483647 h 463"/>
                    <a:gd name="T6" fmla="*/ 2147483647 w 189"/>
                    <a:gd name="T7" fmla="*/ 2147483647 h 463"/>
                    <a:gd name="T8" fmla="*/ 2147483647 w 189"/>
                    <a:gd name="T9" fmla="*/ 2147483647 h 463"/>
                    <a:gd name="T10" fmla="*/ 2147483647 w 189"/>
                    <a:gd name="T11" fmla="*/ 2147483647 h 463"/>
                    <a:gd name="T12" fmla="*/ 2147483647 w 189"/>
                    <a:gd name="T13" fmla="*/ 2147483647 h 463"/>
                    <a:gd name="T14" fmla="*/ 2147483647 w 189"/>
                    <a:gd name="T15" fmla="*/ 2147483647 h 463"/>
                    <a:gd name="T16" fmla="*/ 2147483647 w 189"/>
                    <a:gd name="T17" fmla="*/ 2147483647 h 463"/>
                    <a:gd name="T18" fmla="*/ 2147483647 w 189"/>
                    <a:gd name="T19" fmla="*/ 2147483647 h 463"/>
                    <a:gd name="T20" fmla="*/ 2147483647 w 189"/>
                    <a:gd name="T21" fmla="*/ 2147483647 h 463"/>
                    <a:gd name="T22" fmla="*/ 2147483647 w 189"/>
                    <a:gd name="T23" fmla="*/ 2147483647 h 463"/>
                    <a:gd name="T24" fmla="*/ 0 w 189"/>
                    <a:gd name="T25" fmla="*/ 2147483647 h 463"/>
                    <a:gd name="T26" fmla="*/ 2147483647 w 189"/>
                    <a:gd name="T27" fmla="*/ 2147483647 h 463"/>
                    <a:gd name="T28" fmla="*/ 2147483647 w 189"/>
                    <a:gd name="T29" fmla="*/ 2147483647 h 463"/>
                    <a:gd name="T30" fmla="*/ 2147483647 w 189"/>
                    <a:gd name="T31" fmla="*/ 2147483647 h 463"/>
                    <a:gd name="T32" fmla="*/ 2147483647 w 189"/>
                    <a:gd name="T33" fmla="*/ 2147483647 h 463"/>
                    <a:gd name="T34" fmla="*/ 2147483647 w 189"/>
                    <a:gd name="T35" fmla="*/ 2147483647 h 463"/>
                    <a:gd name="T36" fmla="*/ 2147483647 w 189"/>
                    <a:gd name="T37" fmla="*/ 2147483647 h 463"/>
                    <a:gd name="T38" fmla="*/ 2147483647 w 189"/>
                    <a:gd name="T39" fmla="*/ 2147483647 h 463"/>
                    <a:gd name="T40" fmla="*/ 2147483647 w 189"/>
                    <a:gd name="T41" fmla="*/ 2147483647 h 463"/>
                    <a:gd name="T42" fmla="*/ 2147483647 w 189"/>
                    <a:gd name="T43" fmla="*/ 2147483647 h 463"/>
                    <a:gd name="T44" fmla="*/ 2147483647 w 189"/>
                    <a:gd name="T45" fmla="*/ 2147483647 h 463"/>
                    <a:gd name="T46" fmla="*/ 2147483647 w 189"/>
                    <a:gd name="T47" fmla="*/ 2147483647 h 463"/>
                    <a:gd name="T48" fmla="*/ 2147483647 w 189"/>
                    <a:gd name="T49" fmla="*/ 2147483647 h 463"/>
                    <a:gd name="T50" fmla="*/ 2147483647 w 189"/>
                    <a:gd name="T51" fmla="*/ 2147483647 h 463"/>
                    <a:gd name="T52" fmla="*/ 2147483647 w 189"/>
                    <a:gd name="T53" fmla="*/ 2147483647 h 463"/>
                    <a:gd name="T54" fmla="*/ 2147483647 w 189"/>
                    <a:gd name="T55" fmla="*/ 2147483647 h 463"/>
                    <a:gd name="T56" fmla="*/ 2147483647 w 189"/>
                    <a:gd name="T57" fmla="*/ 2147483647 h 463"/>
                    <a:gd name="T58" fmla="*/ 2147483647 w 189"/>
                    <a:gd name="T59" fmla="*/ 2147483647 h 463"/>
                    <a:gd name="T60" fmla="*/ 2147483647 w 189"/>
                    <a:gd name="T61" fmla="*/ 2147483647 h 463"/>
                    <a:gd name="T62" fmla="*/ 2147483647 w 189"/>
                    <a:gd name="T63" fmla="*/ 2147483647 h 463"/>
                    <a:gd name="T64" fmla="*/ 2147483647 w 189"/>
                    <a:gd name="T65" fmla="*/ 2147483647 h 463"/>
                    <a:gd name="T66" fmla="*/ 2147483647 w 189"/>
                    <a:gd name="T67" fmla="*/ 2147483647 h 463"/>
                    <a:gd name="T68" fmla="*/ 2147483647 w 189"/>
                    <a:gd name="T69" fmla="*/ 2147483647 h 463"/>
                    <a:gd name="T70" fmla="*/ 2147483647 w 189"/>
                    <a:gd name="T71" fmla="*/ 2147483647 h 463"/>
                    <a:gd name="T72" fmla="*/ 2147483647 w 189"/>
                    <a:gd name="T73" fmla="*/ 2147483647 h 463"/>
                    <a:gd name="T74" fmla="*/ 2147483647 w 189"/>
                    <a:gd name="T75" fmla="*/ 2147483647 h 463"/>
                    <a:gd name="T76" fmla="*/ 2147483647 w 189"/>
                    <a:gd name="T77" fmla="*/ 2147483647 h 463"/>
                    <a:gd name="T78" fmla="*/ 2147483647 w 189"/>
                    <a:gd name="T79" fmla="*/ 2147483647 h 463"/>
                    <a:gd name="T80" fmla="*/ 2147483647 w 189"/>
                    <a:gd name="T81" fmla="*/ 2147483647 h 463"/>
                    <a:gd name="T82" fmla="*/ 2147483647 w 189"/>
                    <a:gd name="T83" fmla="*/ 2147483647 h 463"/>
                    <a:gd name="T84" fmla="*/ 2147483647 w 189"/>
                    <a:gd name="T85" fmla="*/ 2147483647 h 463"/>
                    <a:gd name="T86" fmla="*/ 2147483647 w 189"/>
                    <a:gd name="T87" fmla="*/ 2147483647 h 463"/>
                    <a:gd name="T88" fmla="*/ 2147483647 w 189"/>
                    <a:gd name="T89" fmla="*/ 2147483647 h 463"/>
                    <a:gd name="T90" fmla="*/ 2147483647 w 189"/>
                    <a:gd name="T91" fmla="*/ 2147483647 h 463"/>
                    <a:gd name="T92" fmla="*/ 2147483647 w 189"/>
                    <a:gd name="T93" fmla="*/ 2147483647 h 463"/>
                    <a:gd name="T94" fmla="*/ 2147483647 w 189"/>
                    <a:gd name="T95" fmla="*/ 2147483647 h 463"/>
                    <a:gd name="T96" fmla="*/ 2147483647 w 189"/>
                    <a:gd name="T97" fmla="*/ 2147483647 h 463"/>
                    <a:gd name="T98" fmla="*/ 2147483647 w 189"/>
                    <a:gd name="T99" fmla="*/ 2147483647 h 463"/>
                    <a:gd name="T100" fmla="*/ 2147483647 w 189"/>
                    <a:gd name="T101" fmla="*/ 2147483647 h 463"/>
                    <a:gd name="T102" fmla="*/ 2147483647 w 189"/>
                    <a:gd name="T103" fmla="*/ 2147483647 h 463"/>
                    <a:gd name="T104" fmla="*/ 2147483647 w 189"/>
                    <a:gd name="T105" fmla="*/ 0 h 463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89"/>
                    <a:gd name="T160" fmla="*/ 0 h 463"/>
                    <a:gd name="T161" fmla="*/ 189 w 189"/>
                    <a:gd name="T162" fmla="*/ 463 h 463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89" h="463">
                      <a:moveTo>
                        <a:pt x="161" y="0"/>
                      </a:moveTo>
                      <a:lnTo>
                        <a:pt x="159" y="0"/>
                      </a:lnTo>
                      <a:lnTo>
                        <a:pt x="156" y="3"/>
                      </a:lnTo>
                      <a:lnTo>
                        <a:pt x="151" y="6"/>
                      </a:lnTo>
                      <a:lnTo>
                        <a:pt x="144" y="11"/>
                      </a:lnTo>
                      <a:lnTo>
                        <a:pt x="141" y="13"/>
                      </a:lnTo>
                      <a:lnTo>
                        <a:pt x="136" y="17"/>
                      </a:lnTo>
                      <a:lnTo>
                        <a:pt x="131" y="19"/>
                      </a:lnTo>
                      <a:lnTo>
                        <a:pt x="128" y="23"/>
                      </a:lnTo>
                      <a:lnTo>
                        <a:pt x="122" y="27"/>
                      </a:lnTo>
                      <a:lnTo>
                        <a:pt x="117" y="31"/>
                      </a:lnTo>
                      <a:lnTo>
                        <a:pt x="112" y="35"/>
                      </a:lnTo>
                      <a:lnTo>
                        <a:pt x="108" y="41"/>
                      </a:lnTo>
                      <a:lnTo>
                        <a:pt x="102" y="44"/>
                      </a:lnTo>
                      <a:lnTo>
                        <a:pt x="96" y="50"/>
                      </a:lnTo>
                      <a:lnTo>
                        <a:pt x="90" y="55"/>
                      </a:lnTo>
                      <a:lnTo>
                        <a:pt x="84" y="61"/>
                      </a:lnTo>
                      <a:lnTo>
                        <a:pt x="78" y="67"/>
                      </a:lnTo>
                      <a:lnTo>
                        <a:pt x="73" y="73"/>
                      </a:lnTo>
                      <a:lnTo>
                        <a:pt x="67" y="80"/>
                      </a:lnTo>
                      <a:lnTo>
                        <a:pt x="63" y="87"/>
                      </a:lnTo>
                      <a:lnTo>
                        <a:pt x="55" y="93"/>
                      </a:lnTo>
                      <a:lnTo>
                        <a:pt x="51" y="100"/>
                      </a:lnTo>
                      <a:lnTo>
                        <a:pt x="45" y="107"/>
                      </a:lnTo>
                      <a:lnTo>
                        <a:pt x="40" y="114"/>
                      </a:lnTo>
                      <a:lnTo>
                        <a:pt x="35" y="123"/>
                      </a:lnTo>
                      <a:lnTo>
                        <a:pt x="31" y="130"/>
                      </a:lnTo>
                      <a:lnTo>
                        <a:pt x="26" y="138"/>
                      </a:lnTo>
                      <a:lnTo>
                        <a:pt x="22" y="146"/>
                      </a:lnTo>
                      <a:lnTo>
                        <a:pt x="19" y="155"/>
                      </a:lnTo>
                      <a:lnTo>
                        <a:pt x="14" y="163"/>
                      </a:lnTo>
                      <a:lnTo>
                        <a:pt x="10" y="171"/>
                      </a:lnTo>
                      <a:lnTo>
                        <a:pt x="8" y="181"/>
                      </a:lnTo>
                      <a:lnTo>
                        <a:pt x="6" y="189"/>
                      </a:lnTo>
                      <a:lnTo>
                        <a:pt x="3" y="198"/>
                      </a:lnTo>
                      <a:lnTo>
                        <a:pt x="1" y="207"/>
                      </a:lnTo>
                      <a:lnTo>
                        <a:pt x="1" y="216"/>
                      </a:lnTo>
                      <a:lnTo>
                        <a:pt x="0" y="226"/>
                      </a:lnTo>
                      <a:lnTo>
                        <a:pt x="0" y="235"/>
                      </a:lnTo>
                      <a:lnTo>
                        <a:pt x="0" y="245"/>
                      </a:lnTo>
                      <a:lnTo>
                        <a:pt x="2" y="255"/>
                      </a:lnTo>
                      <a:lnTo>
                        <a:pt x="3" y="265"/>
                      </a:lnTo>
                      <a:lnTo>
                        <a:pt x="6" y="274"/>
                      </a:lnTo>
                      <a:lnTo>
                        <a:pt x="8" y="284"/>
                      </a:lnTo>
                      <a:lnTo>
                        <a:pt x="13" y="295"/>
                      </a:lnTo>
                      <a:lnTo>
                        <a:pt x="16" y="304"/>
                      </a:lnTo>
                      <a:lnTo>
                        <a:pt x="21" y="315"/>
                      </a:lnTo>
                      <a:lnTo>
                        <a:pt x="28" y="325"/>
                      </a:lnTo>
                      <a:lnTo>
                        <a:pt x="34" y="335"/>
                      </a:lnTo>
                      <a:lnTo>
                        <a:pt x="42" y="346"/>
                      </a:lnTo>
                      <a:lnTo>
                        <a:pt x="51" y="356"/>
                      </a:lnTo>
                      <a:lnTo>
                        <a:pt x="60" y="367"/>
                      </a:lnTo>
                      <a:lnTo>
                        <a:pt x="71" y="378"/>
                      </a:lnTo>
                      <a:lnTo>
                        <a:pt x="81" y="388"/>
                      </a:lnTo>
                      <a:lnTo>
                        <a:pt x="95" y="398"/>
                      </a:lnTo>
                      <a:lnTo>
                        <a:pt x="106" y="408"/>
                      </a:lnTo>
                      <a:lnTo>
                        <a:pt x="122" y="419"/>
                      </a:lnTo>
                      <a:lnTo>
                        <a:pt x="136" y="430"/>
                      </a:lnTo>
                      <a:lnTo>
                        <a:pt x="153" y="440"/>
                      </a:lnTo>
                      <a:lnTo>
                        <a:pt x="170" y="451"/>
                      </a:lnTo>
                      <a:lnTo>
                        <a:pt x="189" y="463"/>
                      </a:lnTo>
                      <a:lnTo>
                        <a:pt x="188" y="461"/>
                      </a:lnTo>
                      <a:lnTo>
                        <a:pt x="183" y="456"/>
                      </a:lnTo>
                      <a:lnTo>
                        <a:pt x="180" y="451"/>
                      </a:lnTo>
                      <a:lnTo>
                        <a:pt x="178" y="447"/>
                      </a:lnTo>
                      <a:lnTo>
                        <a:pt x="174" y="443"/>
                      </a:lnTo>
                      <a:lnTo>
                        <a:pt x="170" y="438"/>
                      </a:lnTo>
                      <a:lnTo>
                        <a:pt x="164" y="432"/>
                      </a:lnTo>
                      <a:lnTo>
                        <a:pt x="160" y="426"/>
                      </a:lnTo>
                      <a:lnTo>
                        <a:pt x="154" y="418"/>
                      </a:lnTo>
                      <a:lnTo>
                        <a:pt x="149" y="411"/>
                      </a:lnTo>
                      <a:lnTo>
                        <a:pt x="146" y="407"/>
                      </a:lnTo>
                      <a:lnTo>
                        <a:pt x="144" y="402"/>
                      </a:lnTo>
                      <a:lnTo>
                        <a:pt x="141" y="399"/>
                      </a:lnTo>
                      <a:lnTo>
                        <a:pt x="138" y="394"/>
                      </a:lnTo>
                      <a:lnTo>
                        <a:pt x="135" y="391"/>
                      </a:lnTo>
                      <a:lnTo>
                        <a:pt x="134" y="387"/>
                      </a:lnTo>
                      <a:lnTo>
                        <a:pt x="130" y="382"/>
                      </a:lnTo>
                      <a:lnTo>
                        <a:pt x="128" y="379"/>
                      </a:lnTo>
                      <a:lnTo>
                        <a:pt x="124" y="373"/>
                      </a:lnTo>
                      <a:lnTo>
                        <a:pt x="122" y="369"/>
                      </a:lnTo>
                      <a:lnTo>
                        <a:pt x="118" y="363"/>
                      </a:lnTo>
                      <a:lnTo>
                        <a:pt x="116" y="359"/>
                      </a:lnTo>
                      <a:lnTo>
                        <a:pt x="112" y="354"/>
                      </a:lnTo>
                      <a:lnTo>
                        <a:pt x="110" y="349"/>
                      </a:lnTo>
                      <a:lnTo>
                        <a:pt x="108" y="344"/>
                      </a:lnTo>
                      <a:lnTo>
                        <a:pt x="105" y="340"/>
                      </a:lnTo>
                      <a:lnTo>
                        <a:pt x="102" y="335"/>
                      </a:lnTo>
                      <a:lnTo>
                        <a:pt x="99" y="330"/>
                      </a:lnTo>
                      <a:lnTo>
                        <a:pt x="97" y="324"/>
                      </a:lnTo>
                      <a:lnTo>
                        <a:pt x="95" y="321"/>
                      </a:lnTo>
                      <a:lnTo>
                        <a:pt x="92" y="315"/>
                      </a:lnTo>
                      <a:lnTo>
                        <a:pt x="91" y="310"/>
                      </a:lnTo>
                      <a:lnTo>
                        <a:pt x="89" y="304"/>
                      </a:lnTo>
                      <a:lnTo>
                        <a:pt x="86" y="300"/>
                      </a:lnTo>
                      <a:lnTo>
                        <a:pt x="84" y="295"/>
                      </a:lnTo>
                      <a:lnTo>
                        <a:pt x="83" y="290"/>
                      </a:lnTo>
                      <a:lnTo>
                        <a:pt x="80" y="284"/>
                      </a:lnTo>
                      <a:lnTo>
                        <a:pt x="79" y="279"/>
                      </a:lnTo>
                      <a:lnTo>
                        <a:pt x="77" y="274"/>
                      </a:lnTo>
                      <a:lnTo>
                        <a:pt x="77" y="270"/>
                      </a:lnTo>
                      <a:lnTo>
                        <a:pt x="74" y="265"/>
                      </a:lnTo>
                      <a:lnTo>
                        <a:pt x="74" y="260"/>
                      </a:lnTo>
                      <a:lnTo>
                        <a:pt x="73" y="255"/>
                      </a:lnTo>
                      <a:lnTo>
                        <a:pt x="72" y="251"/>
                      </a:lnTo>
                      <a:lnTo>
                        <a:pt x="72" y="246"/>
                      </a:lnTo>
                      <a:lnTo>
                        <a:pt x="72" y="241"/>
                      </a:lnTo>
                      <a:lnTo>
                        <a:pt x="72" y="236"/>
                      </a:lnTo>
                      <a:lnTo>
                        <a:pt x="72" y="232"/>
                      </a:lnTo>
                      <a:lnTo>
                        <a:pt x="72" y="228"/>
                      </a:lnTo>
                      <a:lnTo>
                        <a:pt x="73" y="223"/>
                      </a:lnTo>
                      <a:lnTo>
                        <a:pt x="73" y="217"/>
                      </a:lnTo>
                      <a:lnTo>
                        <a:pt x="73" y="213"/>
                      </a:lnTo>
                      <a:lnTo>
                        <a:pt x="73" y="208"/>
                      </a:lnTo>
                      <a:lnTo>
                        <a:pt x="74" y="203"/>
                      </a:lnTo>
                      <a:lnTo>
                        <a:pt x="74" y="198"/>
                      </a:lnTo>
                      <a:lnTo>
                        <a:pt x="77" y="194"/>
                      </a:lnTo>
                      <a:lnTo>
                        <a:pt x="77" y="189"/>
                      </a:lnTo>
                      <a:lnTo>
                        <a:pt x="79" y="184"/>
                      </a:lnTo>
                      <a:lnTo>
                        <a:pt x="80" y="179"/>
                      </a:lnTo>
                      <a:lnTo>
                        <a:pt x="81" y="174"/>
                      </a:lnTo>
                      <a:lnTo>
                        <a:pt x="81" y="169"/>
                      </a:lnTo>
                      <a:lnTo>
                        <a:pt x="84" y="164"/>
                      </a:lnTo>
                      <a:lnTo>
                        <a:pt x="85" y="159"/>
                      </a:lnTo>
                      <a:lnTo>
                        <a:pt x="86" y="155"/>
                      </a:lnTo>
                      <a:lnTo>
                        <a:pt x="87" y="150"/>
                      </a:lnTo>
                      <a:lnTo>
                        <a:pt x="90" y="146"/>
                      </a:lnTo>
                      <a:lnTo>
                        <a:pt x="91" y="140"/>
                      </a:lnTo>
                      <a:lnTo>
                        <a:pt x="92" y="136"/>
                      </a:lnTo>
                      <a:lnTo>
                        <a:pt x="95" y="131"/>
                      </a:lnTo>
                      <a:lnTo>
                        <a:pt x="96" y="126"/>
                      </a:lnTo>
                      <a:lnTo>
                        <a:pt x="98" y="121"/>
                      </a:lnTo>
                      <a:lnTo>
                        <a:pt x="100" y="117"/>
                      </a:lnTo>
                      <a:lnTo>
                        <a:pt x="102" y="112"/>
                      </a:lnTo>
                      <a:lnTo>
                        <a:pt x="104" y="107"/>
                      </a:lnTo>
                      <a:lnTo>
                        <a:pt x="105" y="102"/>
                      </a:lnTo>
                      <a:lnTo>
                        <a:pt x="108" y="99"/>
                      </a:lnTo>
                      <a:lnTo>
                        <a:pt x="110" y="94"/>
                      </a:lnTo>
                      <a:lnTo>
                        <a:pt x="112" y="89"/>
                      </a:lnTo>
                      <a:lnTo>
                        <a:pt x="114" y="86"/>
                      </a:lnTo>
                      <a:lnTo>
                        <a:pt x="116" y="81"/>
                      </a:lnTo>
                      <a:lnTo>
                        <a:pt x="118" y="78"/>
                      </a:lnTo>
                      <a:lnTo>
                        <a:pt x="121" y="74"/>
                      </a:lnTo>
                      <a:lnTo>
                        <a:pt x="122" y="70"/>
                      </a:lnTo>
                      <a:lnTo>
                        <a:pt x="123" y="66"/>
                      </a:lnTo>
                      <a:lnTo>
                        <a:pt x="125" y="62"/>
                      </a:lnTo>
                      <a:lnTo>
                        <a:pt x="127" y="57"/>
                      </a:lnTo>
                      <a:lnTo>
                        <a:pt x="130" y="50"/>
                      </a:lnTo>
                      <a:lnTo>
                        <a:pt x="135" y="44"/>
                      </a:lnTo>
                      <a:lnTo>
                        <a:pt x="137" y="37"/>
                      </a:lnTo>
                      <a:lnTo>
                        <a:pt x="141" y="31"/>
                      </a:lnTo>
                      <a:lnTo>
                        <a:pt x="144" y="25"/>
                      </a:lnTo>
                      <a:lnTo>
                        <a:pt x="148" y="21"/>
                      </a:lnTo>
                      <a:lnTo>
                        <a:pt x="149" y="16"/>
                      </a:lnTo>
                      <a:lnTo>
                        <a:pt x="153" y="11"/>
                      </a:lnTo>
                      <a:lnTo>
                        <a:pt x="154" y="8"/>
                      </a:lnTo>
                      <a:lnTo>
                        <a:pt x="156" y="5"/>
                      </a:lnTo>
                      <a:lnTo>
                        <a:pt x="159" y="2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76" name="모서리가 둥근 직사각형 75"/>
            <p:cNvSpPr/>
            <p:nvPr/>
          </p:nvSpPr>
          <p:spPr bwMode="auto">
            <a:xfrm>
              <a:off x="7371640" y="2420938"/>
              <a:ext cx="2099156" cy="1275445"/>
            </a:xfrm>
            <a:prstGeom prst="roundRect">
              <a:avLst>
                <a:gd name="adj" fmla="val 7820"/>
              </a:avLst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tIns="10800" bIns="10800" anchor="ctr"/>
            <a:lstStyle/>
            <a:p>
              <a:pPr marL="174625" indent="-174625" eaLnBrk="0" hangingPunct="0">
                <a:lnSpc>
                  <a:spcPct val="95000"/>
                </a:lnSpc>
                <a:spcAft>
                  <a:spcPct val="25000"/>
                </a:spcAft>
                <a:buFont typeface="Wingdings" pitchFamily="2" charset="2"/>
                <a:buChar char="§"/>
                <a:defRPr/>
              </a:pPr>
              <a:endParaRPr lang="ko-KR" altLang="en-US" sz="1600">
                <a:latin typeface="Arial" charset="0"/>
                <a:ea typeface="가는각진제목체" pitchFamily="18" charset="-127"/>
              </a:endParaRPr>
            </a:p>
          </p:txBody>
        </p:sp>
        <p:grpSp>
          <p:nvGrpSpPr>
            <p:cNvPr id="77" name="그룹 512"/>
            <p:cNvGrpSpPr>
              <a:grpSpLocks/>
            </p:cNvGrpSpPr>
            <p:nvPr/>
          </p:nvGrpSpPr>
          <p:grpSpPr bwMode="auto">
            <a:xfrm>
              <a:off x="8292604" y="2773251"/>
              <a:ext cx="681232" cy="1806700"/>
              <a:chOff x="3108871" y="4400549"/>
              <a:chExt cx="457879" cy="1254992"/>
            </a:xfrm>
          </p:grpSpPr>
          <p:pic>
            <p:nvPicPr>
              <p:cNvPr id="99" name="Picture 627" descr="catalyst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9126" y="4400549"/>
                <a:ext cx="362042" cy="192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Text Box 712"/>
              <p:cNvSpPr txBox="1">
                <a:spLocks noChangeArrowheads="1"/>
              </p:cNvSpPr>
              <p:nvPr/>
            </p:nvSpPr>
            <p:spPr bwMode="auto">
              <a:xfrm>
                <a:off x="3173815" y="4403097"/>
                <a:ext cx="343726" cy="1252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 dirty="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8 Port </a:t>
                </a:r>
              </a:p>
              <a:p>
                <a:pPr eaLnBrk="1" hangingPunct="1"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800" dirty="0">
                    <a:solidFill>
                      <a:schemeClr val="bg1"/>
                    </a:solidFill>
                    <a:latin typeface="Arial" pitchFamily="34" charset="0"/>
                    <a:ea typeface="굴림" pitchFamily="50" charset="-127"/>
                    <a:cs typeface="Arial" pitchFamily="34" charset="0"/>
                  </a:rPr>
                  <a:t>Switch</a:t>
                </a:r>
              </a:p>
            </p:txBody>
          </p:sp>
          <p:grpSp>
            <p:nvGrpSpPr>
              <p:cNvPr id="101" name="그룹 19"/>
              <p:cNvGrpSpPr>
                <a:grpSpLocks/>
              </p:cNvGrpSpPr>
              <p:nvPr/>
            </p:nvGrpSpPr>
            <p:grpSpPr bwMode="auto">
              <a:xfrm>
                <a:off x="3108871" y="4568825"/>
                <a:ext cx="457879" cy="467020"/>
                <a:chOff x="3108871" y="4568825"/>
                <a:chExt cx="457879" cy="467020"/>
              </a:xfrm>
            </p:grpSpPr>
            <p:pic>
              <p:nvPicPr>
                <p:cNvPr id="102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5185" y="4797368"/>
                  <a:ext cx="177166" cy="159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3" name="Text Box 657"/>
                <p:cNvSpPr txBox="1">
                  <a:spLocks noChangeArrowheads="1"/>
                </p:cNvSpPr>
                <p:nvPr/>
              </p:nvSpPr>
              <p:spPr bwMode="auto">
                <a:xfrm>
                  <a:off x="3245503" y="4776462"/>
                  <a:ext cx="321247" cy="2593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marL="457200" indent="-4572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800" b="1">
                      <a:latin typeface="Arial" pitchFamily="34" charset="0"/>
                      <a:ea typeface="굴림" pitchFamily="50" charset="-127"/>
                      <a:cs typeface="Arial" pitchFamily="34" charset="0"/>
                    </a:rPr>
                    <a:t>…</a:t>
                  </a:r>
                </a:p>
              </p:txBody>
            </p:sp>
            <p:grpSp>
              <p:nvGrpSpPr>
                <p:cNvPr id="104" name="그룹 18"/>
                <p:cNvGrpSpPr>
                  <a:grpSpLocks/>
                </p:cNvGrpSpPr>
                <p:nvPr/>
              </p:nvGrpSpPr>
              <p:grpSpPr bwMode="auto">
                <a:xfrm>
                  <a:off x="3168884" y="4568825"/>
                  <a:ext cx="298163" cy="223168"/>
                  <a:chOff x="3168884" y="4568825"/>
                  <a:chExt cx="298163" cy="223168"/>
                </a:xfrm>
              </p:grpSpPr>
              <p:cxnSp>
                <p:nvCxnSpPr>
                  <p:cNvPr id="106" name="AutoShape 620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3168884" y="4683350"/>
                    <a:ext cx="298159" cy="0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07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110035" y="4733143"/>
                    <a:ext cx="117699" cy="1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08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408990" y="4732164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09" name="AutoShape 619"/>
                  <p:cNvCxnSpPr>
                    <a:cxnSpLocks noChangeShapeType="1"/>
                  </p:cNvCxnSpPr>
                  <p:nvPr/>
                </p:nvCxnSpPr>
                <p:spPr bwMode="auto">
                  <a:xfrm rot="5400000" flipH="1" flipV="1">
                    <a:off x="3278964" y="4626878"/>
                    <a:ext cx="116110" cy="4"/>
                  </a:xfrm>
                  <a:prstGeom prst="straightConnector1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pic>
              <p:nvPicPr>
                <p:cNvPr id="105" name="Picture 654" descr="pc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8871" y="4788697"/>
                  <a:ext cx="186779" cy="16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cxnSp>
          <p:nvCxnSpPr>
            <p:cNvPr id="78" name="꺾인 연결선 74"/>
            <p:cNvCxnSpPr>
              <a:cxnSpLocks noChangeShapeType="1"/>
              <a:endCxn id="122" idx="3"/>
            </p:cNvCxnSpPr>
            <p:nvPr/>
          </p:nvCxnSpPr>
          <p:spPr bwMode="auto">
            <a:xfrm rot="16200000" flipH="1">
              <a:off x="7628314" y="3119711"/>
              <a:ext cx="665976" cy="116034"/>
            </a:xfrm>
            <a:prstGeom prst="bentConnector4">
              <a:avLst>
                <a:gd name="adj1" fmla="val 26005"/>
                <a:gd name="adj2" fmla="val 163710"/>
              </a:avLst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79" name="꺾인 연결선 74"/>
            <p:cNvCxnSpPr>
              <a:cxnSpLocks noChangeShapeType="1"/>
              <a:endCxn id="99" idx="1"/>
            </p:cNvCxnSpPr>
            <p:nvPr/>
          </p:nvCxnSpPr>
          <p:spPr bwMode="auto">
            <a:xfrm>
              <a:off x="8154340" y="2735763"/>
              <a:ext cx="213079" cy="175576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pic>
          <p:nvPicPr>
            <p:cNvPr id="80" name="Picture 4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2922" y="2636912"/>
              <a:ext cx="502841" cy="215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직사각형 445"/>
            <p:cNvSpPr>
              <a:spLocks noChangeArrowheads="1"/>
            </p:cNvSpPr>
            <p:nvPr/>
          </p:nvSpPr>
          <p:spPr bwMode="auto">
            <a:xfrm>
              <a:off x="7565970" y="2804896"/>
              <a:ext cx="1072725" cy="346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700" b="1"/>
                <a:t>Cisco 2960</a:t>
              </a:r>
              <a:endParaRPr lang="ko-KR" altLang="en-US" sz="700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2" name="Oval 531"/>
            <p:cNvSpPr>
              <a:spLocks noChangeArrowheads="1"/>
            </p:cNvSpPr>
            <p:nvPr/>
          </p:nvSpPr>
          <p:spPr bwMode="auto">
            <a:xfrm>
              <a:off x="5745059" y="4186784"/>
              <a:ext cx="69620" cy="72652"/>
            </a:xfrm>
            <a:prstGeom prst="ellipse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직사각형 447"/>
            <p:cNvSpPr>
              <a:spLocks noChangeArrowheads="1"/>
            </p:cNvSpPr>
            <p:nvPr/>
          </p:nvSpPr>
          <p:spPr bwMode="auto">
            <a:xfrm>
              <a:off x="1748493" y="2427713"/>
              <a:ext cx="904695" cy="346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700" b="1"/>
                <a:t>화상회의</a:t>
              </a:r>
            </a:p>
          </p:txBody>
        </p:sp>
        <p:sp>
          <p:nvSpPr>
            <p:cNvPr id="84" name="직사각형 448"/>
            <p:cNvSpPr>
              <a:spLocks noChangeArrowheads="1"/>
            </p:cNvSpPr>
            <p:nvPr/>
          </p:nvSpPr>
          <p:spPr bwMode="auto">
            <a:xfrm>
              <a:off x="4670628" y="2699775"/>
              <a:ext cx="2171588" cy="373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 dirty="0">
                  <a:latin typeface="굴림" pitchFamily="50" charset="-127"/>
                  <a:ea typeface="굴림" pitchFamily="50" charset="-127"/>
                </a:rPr>
                <a:t>Juniper SSG5 (Firewall)</a:t>
              </a:r>
              <a:endParaRPr lang="ko-KR" altLang="en-US" sz="800" dirty="0"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85" name="Picture 3"/>
            <p:cNvPicPr>
              <a:picLocks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004217" y="3608489"/>
              <a:ext cx="660751" cy="180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직사각형 450"/>
            <p:cNvSpPr>
              <a:spLocks noChangeArrowheads="1"/>
            </p:cNvSpPr>
            <p:nvPr/>
          </p:nvSpPr>
          <p:spPr bwMode="auto">
            <a:xfrm>
              <a:off x="4628393" y="3573596"/>
              <a:ext cx="653983" cy="373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>
                  <a:latin typeface="굴림" pitchFamily="50" charset="-127"/>
                  <a:ea typeface="굴림" pitchFamily="50" charset="-127"/>
                </a:rPr>
                <a:t>QoS</a:t>
              </a:r>
              <a:endParaRPr lang="ko-KR" altLang="en-US" sz="800">
                <a:latin typeface="굴림" pitchFamily="50" charset="-127"/>
                <a:ea typeface="굴림" pitchFamily="50" charset="-127"/>
              </a:endParaRPr>
            </a:p>
          </p:txBody>
        </p:sp>
        <p:pic>
          <p:nvPicPr>
            <p:cNvPr id="87" name="Picture 163" descr="C:\Users\Richard\Desktop\555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318" y="3201509"/>
              <a:ext cx="304619" cy="61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163" descr="C:\Users\Richard\Desktop\555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2164" y="2379252"/>
              <a:ext cx="304619" cy="61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9" name="Group 34"/>
            <p:cNvGrpSpPr>
              <a:grpSpLocks noChangeAspect="1"/>
            </p:cNvGrpSpPr>
            <p:nvPr/>
          </p:nvGrpSpPr>
          <p:grpSpPr bwMode="auto">
            <a:xfrm rot="-4588520">
              <a:off x="6257633" y="2403416"/>
              <a:ext cx="961694" cy="961694"/>
              <a:chOff x="3408" y="2592"/>
              <a:chExt cx="1540" cy="1542"/>
            </a:xfrm>
          </p:grpSpPr>
          <p:sp>
            <p:nvSpPr>
              <p:cNvPr id="96" name="AutoShape 33"/>
              <p:cNvSpPr>
                <a:spLocks noChangeAspect="1" noChangeArrowheads="1" noTextEdit="1"/>
              </p:cNvSpPr>
              <p:nvPr/>
            </p:nvSpPr>
            <p:spPr bwMode="auto">
              <a:xfrm>
                <a:off x="3408" y="2592"/>
                <a:ext cx="1540" cy="1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7" name="Freeform 35"/>
              <p:cNvSpPr>
                <a:spLocks/>
              </p:cNvSpPr>
              <p:nvPr/>
            </p:nvSpPr>
            <p:spPr bwMode="auto">
              <a:xfrm>
                <a:off x="3438" y="2606"/>
                <a:ext cx="1498" cy="1492"/>
              </a:xfrm>
              <a:custGeom>
                <a:avLst/>
                <a:gdLst>
                  <a:gd name="T0" fmla="*/ 56 w 1498"/>
                  <a:gd name="T1" fmla="*/ 2 h 1492"/>
                  <a:gd name="T2" fmla="*/ 108 w 1498"/>
                  <a:gd name="T3" fmla="*/ 6 h 1492"/>
                  <a:gd name="T4" fmla="*/ 132 w 1498"/>
                  <a:gd name="T5" fmla="*/ 48 h 1492"/>
                  <a:gd name="T6" fmla="*/ 120 w 1498"/>
                  <a:gd name="T7" fmla="*/ 112 h 1492"/>
                  <a:gd name="T8" fmla="*/ 96 w 1498"/>
                  <a:gd name="T9" fmla="*/ 194 h 1492"/>
                  <a:gd name="T10" fmla="*/ 112 w 1498"/>
                  <a:gd name="T11" fmla="*/ 250 h 1492"/>
                  <a:gd name="T12" fmla="*/ 156 w 1498"/>
                  <a:gd name="T13" fmla="*/ 266 h 1492"/>
                  <a:gd name="T14" fmla="*/ 206 w 1498"/>
                  <a:gd name="T15" fmla="*/ 254 h 1492"/>
                  <a:gd name="T16" fmla="*/ 284 w 1498"/>
                  <a:gd name="T17" fmla="*/ 236 h 1492"/>
                  <a:gd name="T18" fmla="*/ 348 w 1498"/>
                  <a:gd name="T19" fmla="*/ 250 h 1492"/>
                  <a:gd name="T20" fmla="*/ 356 w 1498"/>
                  <a:gd name="T21" fmla="*/ 284 h 1492"/>
                  <a:gd name="T22" fmla="*/ 342 w 1498"/>
                  <a:gd name="T23" fmla="*/ 352 h 1492"/>
                  <a:gd name="T24" fmla="*/ 322 w 1498"/>
                  <a:gd name="T25" fmla="*/ 422 h 1492"/>
                  <a:gd name="T26" fmla="*/ 334 w 1498"/>
                  <a:gd name="T27" fmla="*/ 472 h 1492"/>
                  <a:gd name="T28" fmla="*/ 376 w 1498"/>
                  <a:gd name="T29" fmla="*/ 492 h 1492"/>
                  <a:gd name="T30" fmla="*/ 452 w 1498"/>
                  <a:gd name="T31" fmla="*/ 470 h 1492"/>
                  <a:gd name="T32" fmla="*/ 508 w 1498"/>
                  <a:gd name="T33" fmla="*/ 456 h 1492"/>
                  <a:gd name="T34" fmla="*/ 548 w 1498"/>
                  <a:gd name="T35" fmla="*/ 458 h 1492"/>
                  <a:gd name="T36" fmla="*/ 580 w 1498"/>
                  <a:gd name="T37" fmla="*/ 480 h 1492"/>
                  <a:gd name="T38" fmla="*/ 580 w 1498"/>
                  <a:gd name="T39" fmla="*/ 546 h 1492"/>
                  <a:gd name="T40" fmla="*/ 554 w 1498"/>
                  <a:gd name="T41" fmla="*/ 642 h 1492"/>
                  <a:gd name="T42" fmla="*/ 556 w 1498"/>
                  <a:gd name="T43" fmla="*/ 692 h 1492"/>
                  <a:gd name="T44" fmla="*/ 592 w 1498"/>
                  <a:gd name="T45" fmla="*/ 718 h 1492"/>
                  <a:gd name="T46" fmla="*/ 646 w 1498"/>
                  <a:gd name="T47" fmla="*/ 708 h 1492"/>
                  <a:gd name="T48" fmla="*/ 718 w 1498"/>
                  <a:gd name="T49" fmla="*/ 684 h 1492"/>
                  <a:gd name="T50" fmla="*/ 780 w 1498"/>
                  <a:gd name="T51" fmla="*/ 686 h 1492"/>
                  <a:gd name="T52" fmla="*/ 806 w 1498"/>
                  <a:gd name="T53" fmla="*/ 702 h 1492"/>
                  <a:gd name="T54" fmla="*/ 816 w 1498"/>
                  <a:gd name="T55" fmla="*/ 744 h 1492"/>
                  <a:gd name="T56" fmla="*/ 790 w 1498"/>
                  <a:gd name="T57" fmla="*/ 824 h 1492"/>
                  <a:gd name="T58" fmla="*/ 776 w 1498"/>
                  <a:gd name="T59" fmla="*/ 884 h 1492"/>
                  <a:gd name="T60" fmla="*/ 782 w 1498"/>
                  <a:gd name="T61" fmla="*/ 910 h 1492"/>
                  <a:gd name="T62" fmla="*/ 796 w 1498"/>
                  <a:gd name="T63" fmla="*/ 930 h 1492"/>
                  <a:gd name="T64" fmla="*/ 822 w 1498"/>
                  <a:gd name="T65" fmla="*/ 942 h 1492"/>
                  <a:gd name="T66" fmla="*/ 858 w 1498"/>
                  <a:gd name="T67" fmla="*/ 942 h 1492"/>
                  <a:gd name="T68" fmla="*/ 940 w 1498"/>
                  <a:gd name="T69" fmla="*/ 914 h 1492"/>
                  <a:gd name="T70" fmla="*/ 994 w 1498"/>
                  <a:gd name="T71" fmla="*/ 910 h 1492"/>
                  <a:gd name="T72" fmla="*/ 1012 w 1498"/>
                  <a:gd name="T73" fmla="*/ 914 h 1492"/>
                  <a:gd name="T74" fmla="*/ 1026 w 1498"/>
                  <a:gd name="T75" fmla="*/ 920 h 1492"/>
                  <a:gd name="T76" fmla="*/ 1040 w 1498"/>
                  <a:gd name="T77" fmla="*/ 950 h 1492"/>
                  <a:gd name="T78" fmla="*/ 1032 w 1498"/>
                  <a:gd name="T79" fmla="*/ 1010 h 1492"/>
                  <a:gd name="T80" fmla="*/ 1008 w 1498"/>
                  <a:gd name="T81" fmla="*/ 1102 h 1492"/>
                  <a:gd name="T82" fmla="*/ 1018 w 1498"/>
                  <a:gd name="T83" fmla="*/ 1154 h 1492"/>
                  <a:gd name="T84" fmla="*/ 1058 w 1498"/>
                  <a:gd name="T85" fmla="*/ 1168 h 1492"/>
                  <a:gd name="T86" fmla="*/ 1128 w 1498"/>
                  <a:gd name="T87" fmla="*/ 1156 h 1492"/>
                  <a:gd name="T88" fmla="*/ 1198 w 1498"/>
                  <a:gd name="T89" fmla="*/ 1134 h 1492"/>
                  <a:gd name="T90" fmla="*/ 1242 w 1498"/>
                  <a:gd name="T91" fmla="*/ 1142 h 1492"/>
                  <a:gd name="T92" fmla="*/ 1264 w 1498"/>
                  <a:gd name="T93" fmla="*/ 1170 h 1492"/>
                  <a:gd name="T94" fmla="*/ 1268 w 1498"/>
                  <a:gd name="T95" fmla="*/ 1204 h 1492"/>
                  <a:gd name="T96" fmla="*/ 1250 w 1498"/>
                  <a:gd name="T97" fmla="*/ 1270 h 1492"/>
                  <a:gd name="T98" fmla="*/ 1234 w 1498"/>
                  <a:gd name="T99" fmla="*/ 1344 h 1492"/>
                  <a:gd name="T100" fmla="*/ 1246 w 1498"/>
                  <a:gd name="T101" fmla="*/ 1386 h 1492"/>
                  <a:gd name="T102" fmla="*/ 1284 w 1498"/>
                  <a:gd name="T103" fmla="*/ 1402 h 1492"/>
                  <a:gd name="T104" fmla="*/ 1354 w 1498"/>
                  <a:gd name="T105" fmla="*/ 1382 h 1492"/>
                  <a:gd name="T106" fmla="*/ 1406 w 1498"/>
                  <a:gd name="T107" fmla="*/ 1362 h 1492"/>
                  <a:gd name="T108" fmla="*/ 1464 w 1498"/>
                  <a:gd name="T109" fmla="*/ 1368 h 1492"/>
                  <a:gd name="T110" fmla="*/ 1498 w 1498"/>
                  <a:gd name="T111" fmla="*/ 1402 h 1492"/>
                  <a:gd name="T112" fmla="*/ 1488 w 1498"/>
                  <a:gd name="T113" fmla="*/ 1462 h 149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8"/>
                  <a:gd name="T172" fmla="*/ 0 h 1492"/>
                  <a:gd name="T173" fmla="*/ 1498 w 1498"/>
                  <a:gd name="T174" fmla="*/ 1492 h 149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8" h="1492">
                    <a:moveTo>
                      <a:pt x="0" y="22"/>
                    </a:moveTo>
                    <a:lnTo>
                      <a:pt x="24" y="12"/>
                    </a:lnTo>
                    <a:lnTo>
                      <a:pt x="56" y="2"/>
                    </a:lnTo>
                    <a:lnTo>
                      <a:pt x="72" y="0"/>
                    </a:lnTo>
                    <a:lnTo>
                      <a:pt x="92" y="0"/>
                    </a:lnTo>
                    <a:lnTo>
                      <a:pt x="108" y="6"/>
                    </a:lnTo>
                    <a:lnTo>
                      <a:pt x="120" y="18"/>
                    </a:lnTo>
                    <a:lnTo>
                      <a:pt x="128" y="30"/>
                    </a:lnTo>
                    <a:lnTo>
                      <a:pt x="132" y="48"/>
                    </a:lnTo>
                    <a:lnTo>
                      <a:pt x="132" y="68"/>
                    </a:lnTo>
                    <a:lnTo>
                      <a:pt x="130" y="88"/>
                    </a:lnTo>
                    <a:lnTo>
                      <a:pt x="120" y="112"/>
                    </a:lnTo>
                    <a:lnTo>
                      <a:pt x="110" y="142"/>
                    </a:lnTo>
                    <a:lnTo>
                      <a:pt x="102" y="166"/>
                    </a:lnTo>
                    <a:lnTo>
                      <a:pt x="96" y="194"/>
                    </a:lnTo>
                    <a:lnTo>
                      <a:pt x="96" y="214"/>
                    </a:lnTo>
                    <a:lnTo>
                      <a:pt x="100" y="234"/>
                    </a:lnTo>
                    <a:lnTo>
                      <a:pt x="112" y="250"/>
                    </a:lnTo>
                    <a:lnTo>
                      <a:pt x="120" y="256"/>
                    </a:lnTo>
                    <a:lnTo>
                      <a:pt x="130" y="262"/>
                    </a:lnTo>
                    <a:lnTo>
                      <a:pt x="156" y="266"/>
                    </a:lnTo>
                    <a:lnTo>
                      <a:pt x="152" y="266"/>
                    </a:lnTo>
                    <a:lnTo>
                      <a:pt x="176" y="264"/>
                    </a:lnTo>
                    <a:lnTo>
                      <a:pt x="206" y="254"/>
                    </a:lnTo>
                    <a:lnTo>
                      <a:pt x="234" y="248"/>
                    </a:lnTo>
                    <a:lnTo>
                      <a:pt x="262" y="240"/>
                    </a:lnTo>
                    <a:lnTo>
                      <a:pt x="284" y="236"/>
                    </a:lnTo>
                    <a:lnTo>
                      <a:pt x="308" y="234"/>
                    </a:lnTo>
                    <a:lnTo>
                      <a:pt x="330" y="240"/>
                    </a:lnTo>
                    <a:lnTo>
                      <a:pt x="348" y="250"/>
                    </a:lnTo>
                    <a:lnTo>
                      <a:pt x="354" y="262"/>
                    </a:lnTo>
                    <a:lnTo>
                      <a:pt x="356" y="272"/>
                    </a:lnTo>
                    <a:lnTo>
                      <a:pt x="356" y="284"/>
                    </a:lnTo>
                    <a:lnTo>
                      <a:pt x="358" y="296"/>
                    </a:lnTo>
                    <a:lnTo>
                      <a:pt x="352" y="322"/>
                    </a:lnTo>
                    <a:lnTo>
                      <a:pt x="342" y="352"/>
                    </a:lnTo>
                    <a:lnTo>
                      <a:pt x="336" y="372"/>
                    </a:lnTo>
                    <a:lnTo>
                      <a:pt x="328" y="392"/>
                    </a:lnTo>
                    <a:lnTo>
                      <a:pt x="322" y="422"/>
                    </a:lnTo>
                    <a:lnTo>
                      <a:pt x="324" y="446"/>
                    </a:lnTo>
                    <a:lnTo>
                      <a:pt x="328" y="460"/>
                    </a:lnTo>
                    <a:lnTo>
                      <a:pt x="334" y="472"/>
                    </a:lnTo>
                    <a:lnTo>
                      <a:pt x="346" y="482"/>
                    </a:lnTo>
                    <a:lnTo>
                      <a:pt x="360" y="488"/>
                    </a:lnTo>
                    <a:lnTo>
                      <a:pt x="376" y="492"/>
                    </a:lnTo>
                    <a:lnTo>
                      <a:pt x="396" y="488"/>
                    </a:lnTo>
                    <a:lnTo>
                      <a:pt x="420" y="482"/>
                    </a:lnTo>
                    <a:lnTo>
                      <a:pt x="452" y="470"/>
                    </a:lnTo>
                    <a:lnTo>
                      <a:pt x="480" y="460"/>
                    </a:lnTo>
                    <a:lnTo>
                      <a:pt x="494" y="458"/>
                    </a:lnTo>
                    <a:lnTo>
                      <a:pt x="508" y="456"/>
                    </a:lnTo>
                    <a:lnTo>
                      <a:pt x="524" y="456"/>
                    </a:lnTo>
                    <a:lnTo>
                      <a:pt x="532" y="456"/>
                    </a:lnTo>
                    <a:lnTo>
                      <a:pt x="548" y="458"/>
                    </a:lnTo>
                    <a:lnTo>
                      <a:pt x="562" y="462"/>
                    </a:lnTo>
                    <a:lnTo>
                      <a:pt x="574" y="470"/>
                    </a:lnTo>
                    <a:lnTo>
                      <a:pt x="580" y="480"/>
                    </a:lnTo>
                    <a:lnTo>
                      <a:pt x="586" y="496"/>
                    </a:lnTo>
                    <a:lnTo>
                      <a:pt x="588" y="518"/>
                    </a:lnTo>
                    <a:lnTo>
                      <a:pt x="580" y="546"/>
                    </a:lnTo>
                    <a:lnTo>
                      <a:pt x="568" y="590"/>
                    </a:lnTo>
                    <a:lnTo>
                      <a:pt x="558" y="620"/>
                    </a:lnTo>
                    <a:lnTo>
                      <a:pt x="554" y="642"/>
                    </a:lnTo>
                    <a:lnTo>
                      <a:pt x="552" y="658"/>
                    </a:lnTo>
                    <a:lnTo>
                      <a:pt x="552" y="682"/>
                    </a:lnTo>
                    <a:lnTo>
                      <a:pt x="556" y="692"/>
                    </a:lnTo>
                    <a:lnTo>
                      <a:pt x="562" y="702"/>
                    </a:lnTo>
                    <a:lnTo>
                      <a:pt x="576" y="712"/>
                    </a:lnTo>
                    <a:lnTo>
                      <a:pt x="592" y="718"/>
                    </a:lnTo>
                    <a:lnTo>
                      <a:pt x="608" y="716"/>
                    </a:lnTo>
                    <a:lnTo>
                      <a:pt x="628" y="714"/>
                    </a:lnTo>
                    <a:lnTo>
                      <a:pt x="646" y="708"/>
                    </a:lnTo>
                    <a:lnTo>
                      <a:pt x="666" y="702"/>
                    </a:lnTo>
                    <a:lnTo>
                      <a:pt x="688" y="694"/>
                    </a:lnTo>
                    <a:lnTo>
                      <a:pt x="718" y="684"/>
                    </a:lnTo>
                    <a:lnTo>
                      <a:pt x="744" y="680"/>
                    </a:lnTo>
                    <a:lnTo>
                      <a:pt x="764" y="682"/>
                    </a:lnTo>
                    <a:lnTo>
                      <a:pt x="780" y="686"/>
                    </a:lnTo>
                    <a:lnTo>
                      <a:pt x="790" y="690"/>
                    </a:lnTo>
                    <a:lnTo>
                      <a:pt x="800" y="694"/>
                    </a:lnTo>
                    <a:lnTo>
                      <a:pt x="806" y="702"/>
                    </a:lnTo>
                    <a:lnTo>
                      <a:pt x="812" y="716"/>
                    </a:lnTo>
                    <a:lnTo>
                      <a:pt x="816" y="734"/>
                    </a:lnTo>
                    <a:lnTo>
                      <a:pt x="816" y="744"/>
                    </a:lnTo>
                    <a:lnTo>
                      <a:pt x="812" y="758"/>
                    </a:lnTo>
                    <a:lnTo>
                      <a:pt x="802" y="794"/>
                    </a:lnTo>
                    <a:lnTo>
                      <a:pt x="790" y="824"/>
                    </a:lnTo>
                    <a:lnTo>
                      <a:pt x="784" y="844"/>
                    </a:lnTo>
                    <a:lnTo>
                      <a:pt x="778" y="860"/>
                    </a:lnTo>
                    <a:lnTo>
                      <a:pt x="776" y="884"/>
                    </a:lnTo>
                    <a:lnTo>
                      <a:pt x="778" y="898"/>
                    </a:lnTo>
                    <a:lnTo>
                      <a:pt x="778" y="904"/>
                    </a:lnTo>
                    <a:lnTo>
                      <a:pt x="782" y="910"/>
                    </a:lnTo>
                    <a:lnTo>
                      <a:pt x="784" y="918"/>
                    </a:lnTo>
                    <a:lnTo>
                      <a:pt x="788" y="926"/>
                    </a:lnTo>
                    <a:lnTo>
                      <a:pt x="796" y="930"/>
                    </a:lnTo>
                    <a:lnTo>
                      <a:pt x="804" y="936"/>
                    </a:lnTo>
                    <a:lnTo>
                      <a:pt x="812" y="940"/>
                    </a:lnTo>
                    <a:lnTo>
                      <a:pt x="822" y="942"/>
                    </a:lnTo>
                    <a:lnTo>
                      <a:pt x="828" y="944"/>
                    </a:lnTo>
                    <a:lnTo>
                      <a:pt x="840" y="944"/>
                    </a:lnTo>
                    <a:lnTo>
                      <a:pt x="858" y="942"/>
                    </a:lnTo>
                    <a:lnTo>
                      <a:pt x="884" y="936"/>
                    </a:lnTo>
                    <a:lnTo>
                      <a:pt x="914" y="924"/>
                    </a:lnTo>
                    <a:lnTo>
                      <a:pt x="940" y="914"/>
                    </a:lnTo>
                    <a:lnTo>
                      <a:pt x="956" y="910"/>
                    </a:lnTo>
                    <a:lnTo>
                      <a:pt x="974" y="908"/>
                    </a:lnTo>
                    <a:lnTo>
                      <a:pt x="994" y="910"/>
                    </a:lnTo>
                    <a:lnTo>
                      <a:pt x="1004" y="910"/>
                    </a:lnTo>
                    <a:lnTo>
                      <a:pt x="1010" y="912"/>
                    </a:lnTo>
                    <a:lnTo>
                      <a:pt x="1012" y="914"/>
                    </a:lnTo>
                    <a:lnTo>
                      <a:pt x="1008" y="912"/>
                    </a:lnTo>
                    <a:lnTo>
                      <a:pt x="1018" y="916"/>
                    </a:lnTo>
                    <a:lnTo>
                      <a:pt x="1026" y="920"/>
                    </a:lnTo>
                    <a:lnTo>
                      <a:pt x="1034" y="932"/>
                    </a:lnTo>
                    <a:lnTo>
                      <a:pt x="1038" y="940"/>
                    </a:lnTo>
                    <a:lnTo>
                      <a:pt x="1040" y="950"/>
                    </a:lnTo>
                    <a:lnTo>
                      <a:pt x="1040" y="964"/>
                    </a:lnTo>
                    <a:lnTo>
                      <a:pt x="1038" y="990"/>
                    </a:lnTo>
                    <a:lnTo>
                      <a:pt x="1032" y="1010"/>
                    </a:lnTo>
                    <a:lnTo>
                      <a:pt x="1024" y="1040"/>
                    </a:lnTo>
                    <a:lnTo>
                      <a:pt x="1012" y="1074"/>
                    </a:lnTo>
                    <a:lnTo>
                      <a:pt x="1008" y="1102"/>
                    </a:lnTo>
                    <a:lnTo>
                      <a:pt x="1006" y="1128"/>
                    </a:lnTo>
                    <a:lnTo>
                      <a:pt x="1010" y="1140"/>
                    </a:lnTo>
                    <a:lnTo>
                      <a:pt x="1018" y="1154"/>
                    </a:lnTo>
                    <a:lnTo>
                      <a:pt x="1036" y="1164"/>
                    </a:lnTo>
                    <a:lnTo>
                      <a:pt x="1052" y="1168"/>
                    </a:lnTo>
                    <a:lnTo>
                      <a:pt x="1058" y="1168"/>
                    </a:lnTo>
                    <a:lnTo>
                      <a:pt x="1082" y="1166"/>
                    </a:lnTo>
                    <a:lnTo>
                      <a:pt x="1108" y="1162"/>
                    </a:lnTo>
                    <a:lnTo>
                      <a:pt x="1128" y="1156"/>
                    </a:lnTo>
                    <a:lnTo>
                      <a:pt x="1150" y="1148"/>
                    </a:lnTo>
                    <a:lnTo>
                      <a:pt x="1174" y="1140"/>
                    </a:lnTo>
                    <a:lnTo>
                      <a:pt x="1198" y="1134"/>
                    </a:lnTo>
                    <a:lnTo>
                      <a:pt x="1222" y="1136"/>
                    </a:lnTo>
                    <a:lnTo>
                      <a:pt x="1232" y="1140"/>
                    </a:lnTo>
                    <a:lnTo>
                      <a:pt x="1242" y="1142"/>
                    </a:lnTo>
                    <a:lnTo>
                      <a:pt x="1250" y="1148"/>
                    </a:lnTo>
                    <a:lnTo>
                      <a:pt x="1258" y="1158"/>
                    </a:lnTo>
                    <a:lnTo>
                      <a:pt x="1264" y="1170"/>
                    </a:lnTo>
                    <a:lnTo>
                      <a:pt x="1268" y="1182"/>
                    </a:lnTo>
                    <a:lnTo>
                      <a:pt x="1268" y="1198"/>
                    </a:lnTo>
                    <a:lnTo>
                      <a:pt x="1268" y="1204"/>
                    </a:lnTo>
                    <a:lnTo>
                      <a:pt x="1262" y="1224"/>
                    </a:lnTo>
                    <a:lnTo>
                      <a:pt x="1258" y="1242"/>
                    </a:lnTo>
                    <a:lnTo>
                      <a:pt x="1250" y="1270"/>
                    </a:lnTo>
                    <a:lnTo>
                      <a:pt x="1242" y="1294"/>
                    </a:lnTo>
                    <a:lnTo>
                      <a:pt x="1236" y="1320"/>
                    </a:lnTo>
                    <a:lnTo>
                      <a:pt x="1234" y="1344"/>
                    </a:lnTo>
                    <a:lnTo>
                      <a:pt x="1236" y="1358"/>
                    </a:lnTo>
                    <a:lnTo>
                      <a:pt x="1238" y="1372"/>
                    </a:lnTo>
                    <a:lnTo>
                      <a:pt x="1246" y="1386"/>
                    </a:lnTo>
                    <a:lnTo>
                      <a:pt x="1258" y="1394"/>
                    </a:lnTo>
                    <a:lnTo>
                      <a:pt x="1272" y="1400"/>
                    </a:lnTo>
                    <a:lnTo>
                      <a:pt x="1284" y="1402"/>
                    </a:lnTo>
                    <a:lnTo>
                      <a:pt x="1310" y="1396"/>
                    </a:lnTo>
                    <a:lnTo>
                      <a:pt x="1334" y="1388"/>
                    </a:lnTo>
                    <a:lnTo>
                      <a:pt x="1354" y="1382"/>
                    </a:lnTo>
                    <a:lnTo>
                      <a:pt x="1370" y="1372"/>
                    </a:lnTo>
                    <a:lnTo>
                      <a:pt x="1386" y="1368"/>
                    </a:lnTo>
                    <a:lnTo>
                      <a:pt x="1406" y="1362"/>
                    </a:lnTo>
                    <a:lnTo>
                      <a:pt x="1426" y="1360"/>
                    </a:lnTo>
                    <a:lnTo>
                      <a:pt x="1440" y="1360"/>
                    </a:lnTo>
                    <a:lnTo>
                      <a:pt x="1464" y="1368"/>
                    </a:lnTo>
                    <a:lnTo>
                      <a:pt x="1486" y="1380"/>
                    </a:lnTo>
                    <a:lnTo>
                      <a:pt x="1494" y="1396"/>
                    </a:lnTo>
                    <a:lnTo>
                      <a:pt x="1498" y="1402"/>
                    </a:lnTo>
                    <a:lnTo>
                      <a:pt x="1496" y="1418"/>
                    </a:lnTo>
                    <a:lnTo>
                      <a:pt x="1494" y="1434"/>
                    </a:lnTo>
                    <a:lnTo>
                      <a:pt x="1488" y="1462"/>
                    </a:lnTo>
                    <a:lnTo>
                      <a:pt x="1482" y="1482"/>
                    </a:lnTo>
                    <a:lnTo>
                      <a:pt x="1478" y="1492"/>
                    </a:lnTo>
                  </a:path>
                </a:pathLst>
              </a:custGeom>
              <a:noFill/>
              <a:ln w="38100">
                <a:solidFill>
                  <a:srgbClr val="0096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" name="Freeform 36"/>
              <p:cNvSpPr>
                <a:spLocks/>
              </p:cNvSpPr>
              <p:nvPr/>
            </p:nvSpPr>
            <p:spPr bwMode="auto">
              <a:xfrm>
                <a:off x="3420" y="2622"/>
                <a:ext cx="1492" cy="1498"/>
              </a:xfrm>
              <a:custGeom>
                <a:avLst/>
                <a:gdLst>
                  <a:gd name="T0" fmla="*/ 2 w 1492"/>
                  <a:gd name="T1" fmla="*/ 56 h 1498"/>
                  <a:gd name="T2" fmla="*/ 6 w 1492"/>
                  <a:gd name="T3" fmla="*/ 108 h 1498"/>
                  <a:gd name="T4" fmla="*/ 48 w 1492"/>
                  <a:gd name="T5" fmla="*/ 132 h 1498"/>
                  <a:gd name="T6" fmla="*/ 112 w 1492"/>
                  <a:gd name="T7" fmla="*/ 120 h 1498"/>
                  <a:gd name="T8" fmla="*/ 194 w 1492"/>
                  <a:gd name="T9" fmla="*/ 96 h 1498"/>
                  <a:gd name="T10" fmla="*/ 250 w 1492"/>
                  <a:gd name="T11" fmla="*/ 112 h 1498"/>
                  <a:gd name="T12" fmla="*/ 266 w 1492"/>
                  <a:gd name="T13" fmla="*/ 156 h 1498"/>
                  <a:gd name="T14" fmla="*/ 254 w 1492"/>
                  <a:gd name="T15" fmla="*/ 206 h 1498"/>
                  <a:gd name="T16" fmla="*/ 236 w 1492"/>
                  <a:gd name="T17" fmla="*/ 284 h 1498"/>
                  <a:gd name="T18" fmla="*/ 250 w 1492"/>
                  <a:gd name="T19" fmla="*/ 348 h 1498"/>
                  <a:gd name="T20" fmla="*/ 284 w 1492"/>
                  <a:gd name="T21" fmla="*/ 356 h 1498"/>
                  <a:gd name="T22" fmla="*/ 352 w 1492"/>
                  <a:gd name="T23" fmla="*/ 342 h 1498"/>
                  <a:gd name="T24" fmla="*/ 422 w 1492"/>
                  <a:gd name="T25" fmla="*/ 322 h 1498"/>
                  <a:gd name="T26" fmla="*/ 472 w 1492"/>
                  <a:gd name="T27" fmla="*/ 334 h 1498"/>
                  <a:gd name="T28" fmla="*/ 492 w 1492"/>
                  <a:gd name="T29" fmla="*/ 376 h 1498"/>
                  <a:gd name="T30" fmla="*/ 470 w 1492"/>
                  <a:gd name="T31" fmla="*/ 452 h 1498"/>
                  <a:gd name="T32" fmla="*/ 456 w 1492"/>
                  <a:gd name="T33" fmla="*/ 508 h 1498"/>
                  <a:gd name="T34" fmla="*/ 458 w 1492"/>
                  <a:gd name="T35" fmla="*/ 548 h 1498"/>
                  <a:gd name="T36" fmla="*/ 480 w 1492"/>
                  <a:gd name="T37" fmla="*/ 580 h 1498"/>
                  <a:gd name="T38" fmla="*/ 546 w 1492"/>
                  <a:gd name="T39" fmla="*/ 580 h 1498"/>
                  <a:gd name="T40" fmla="*/ 642 w 1492"/>
                  <a:gd name="T41" fmla="*/ 554 h 1498"/>
                  <a:gd name="T42" fmla="*/ 692 w 1492"/>
                  <a:gd name="T43" fmla="*/ 556 h 1498"/>
                  <a:gd name="T44" fmla="*/ 718 w 1492"/>
                  <a:gd name="T45" fmla="*/ 592 h 1498"/>
                  <a:gd name="T46" fmla="*/ 708 w 1492"/>
                  <a:gd name="T47" fmla="*/ 646 h 1498"/>
                  <a:gd name="T48" fmla="*/ 684 w 1492"/>
                  <a:gd name="T49" fmla="*/ 718 h 1498"/>
                  <a:gd name="T50" fmla="*/ 686 w 1492"/>
                  <a:gd name="T51" fmla="*/ 780 h 1498"/>
                  <a:gd name="T52" fmla="*/ 702 w 1492"/>
                  <a:gd name="T53" fmla="*/ 806 h 1498"/>
                  <a:gd name="T54" fmla="*/ 744 w 1492"/>
                  <a:gd name="T55" fmla="*/ 816 h 1498"/>
                  <a:gd name="T56" fmla="*/ 824 w 1492"/>
                  <a:gd name="T57" fmla="*/ 790 h 1498"/>
                  <a:gd name="T58" fmla="*/ 884 w 1492"/>
                  <a:gd name="T59" fmla="*/ 776 h 1498"/>
                  <a:gd name="T60" fmla="*/ 910 w 1492"/>
                  <a:gd name="T61" fmla="*/ 782 h 1498"/>
                  <a:gd name="T62" fmla="*/ 930 w 1492"/>
                  <a:gd name="T63" fmla="*/ 796 h 1498"/>
                  <a:gd name="T64" fmla="*/ 942 w 1492"/>
                  <a:gd name="T65" fmla="*/ 822 h 1498"/>
                  <a:gd name="T66" fmla="*/ 942 w 1492"/>
                  <a:gd name="T67" fmla="*/ 858 h 1498"/>
                  <a:gd name="T68" fmla="*/ 914 w 1492"/>
                  <a:gd name="T69" fmla="*/ 940 h 1498"/>
                  <a:gd name="T70" fmla="*/ 910 w 1492"/>
                  <a:gd name="T71" fmla="*/ 994 h 1498"/>
                  <a:gd name="T72" fmla="*/ 914 w 1492"/>
                  <a:gd name="T73" fmla="*/ 1012 h 1498"/>
                  <a:gd name="T74" fmla="*/ 920 w 1492"/>
                  <a:gd name="T75" fmla="*/ 1026 h 1498"/>
                  <a:gd name="T76" fmla="*/ 950 w 1492"/>
                  <a:gd name="T77" fmla="*/ 1040 h 1498"/>
                  <a:gd name="T78" fmla="*/ 1010 w 1492"/>
                  <a:gd name="T79" fmla="*/ 1032 h 1498"/>
                  <a:gd name="T80" fmla="*/ 1102 w 1492"/>
                  <a:gd name="T81" fmla="*/ 1008 h 1498"/>
                  <a:gd name="T82" fmla="*/ 1154 w 1492"/>
                  <a:gd name="T83" fmla="*/ 1018 h 1498"/>
                  <a:gd name="T84" fmla="*/ 1168 w 1492"/>
                  <a:gd name="T85" fmla="*/ 1058 h 1498"/>
                  <a:gd name="T86" fmla="*/ 1156 w 1492"/>
                  <a:gd name="T87" fmla="*/ 1128 h 1498"/>
                  <a:gd name="T88" fmla="*/ 1134 w 1492"/>
                  <a:gd name="T89" fmla="*/ 1198 h 1498"/>
                  <a:gd name="T90" fmla="*/ 1142 w 1492"/>
                  <a:gd name="T91" fmla="*/ 1242 h 1498"/>
                  <a:gd name="T92" fmla="*/ 1170 w 1492"/>
                  <a:gd name="T93" fmla="*/ 1264 h 1498"/>
                  <a:gd name="T94" fmla="*/ 1204 w 1492"/>
                  <a:gd name="T95" fmla="*/ 1268 h 1498"/>
                  <a:gd name="T96" fmla="*/ 1270 w 1492"/>
                  <a:gd name="T97" fmla="*/ 1250 h 1498"/>
                  <a:gd name="T98" fmla="*/ 1344 w 1492"/>
                  <a:gd name="T99" fmla="*/ 1234 h 1498"/>
                  <a:gd name="T100" fmla="*/ 1386 w 1492"/>
                  <a:gd name="T101" fmla="*/ 1246 h 1498"/>
                  <a:gd name="T102" fmla="*/ 1402 w 1492"/>
                  <a:gd name="T103" fmla="*/ 1284 h 1498"/>
                  <a:gd name="T104" fmla="*/ 1382 w 1492"/>
                  <a:gd name="T105" fmla="*/ 1354 h 1498"/>
                  <a:gd name="T106" fmla="*/ 1362 w 1492"/>
                  <a:gd name="T107" fmla="*/ 1406 h 1498"/>
                  <a:gd name="T108" fmla="*/ 1368 w 1492"/>
                  <a:gd name="T109" fmla="*/ 1464 h 1498"/>
                  <a:gd name="T110" fmla="*/ 1402 w 1492"/>
                  <a:gd name="T111" fmla="*/ 1498 h 1498"/>
                  <a:gd name="T112" fmla="*/ 1462 w 1492"/>
                  <a:gd name="T113" fmla="*/ 1488 h 149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1498"/>
                  <a:gd name="T173" fmla="*/ 1492 w 1492"/>
                  <a:gd name="T174" fmla="*/ 1498 h 149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1498">
                    <a:moveTo>
                      <a:pt x="22" y="0"/>
                    </a:moveTo>
                    <a:lnTo>
                      <a:pt x="12" y="24"/>
                    </a:lnTo>
                    <a:lnTo>
                      <a:pt x="2" y="56"/>
                    </a:lnTo>
                    <a:lnTo>
                      <a:pt x="0" y="72"/>
                    </a:lnTo>
                    <a:lnTo>
                      <a:pt x="0" y="92"/>
                    </a:lnTo>
                    <a:lnTo>
                      <a:pt x="6" y="108"/>
                    </a:lnTo>
                    <a:lnTo>
                      <a:pt x="18" y="120"/>
                    </a:lnTo>
                    <a:lnTo>
                      <a:pt x="30" y="128"/>
                    </a:lnTo>
                    <a:lnTo>
                      <a:pt x="48" y="132"/>
                    </a:lnTo>
                    <a:lnTo>
                      <a:pt x="68" y="132"/>
                    </a:lnTo>
                    <a:lnTo>
                      <a:pt x="88" y="130"/>
                    </a:lnTo>
                    <a:lnTo>
                      <a:pt x="112" y="120"/>
                    </a:lnTo>
                    <a:lnTo>
                      <a:pt x="142" y="110"/>
                    </a:lnTo>
                    <a:lnTo>
                      <a:pt x="166" y="102"/>
                    </a:lnTo>
                    <a:lnTo>
                      <a:pt x="194" y="96"/>
                    </a:lnTo>
                    <a:lnTo>
                      <a:pt x="214" y="96"/>
                    </a:lnTo>
                    <a:lnTo>
                      <a:pt x="234" y="100"/>
                    </a:lnTo>
                    <a:lnTo>
                      <a:pt x="250" y="112"/>
                    </a:lnTo>
                    <a:lnTo>
                      <a:pt x="256" y="120"/>
                    </a:lnTo>
                    <a:lnTo>
                      <a:pt x="262" y="130"/>
                    </a:lnTo>
                    <a:lnTo>
                      <a:pt x="266" y="156"/>
                    </a:lnTo>
                    <a:lnTo>
                      <a:pt x="266" y="152"/>
                    </a:lnTo>
                    <a:lnTo>
                      <a:pt x="264" y="176"/>
                    </a:lnTo>
                    <a:lnTo>
                      <a:pt x="254" y="206"/>
                    </a:lnTo>
                    <a:lnTo>
                      <a:pt x="248" y="234"/>
                    </a:lnTo>
                    <a:lnTo>
                      <a:pt x="240" y="262"/>
                    </a:lnTo>
                    <a:lnTo>
                      <a:pt x="236" y="284"/>
                    </a:lnTo>
                    <a:lnTo>
                      <a:pt x="234" y="308"/>
                    </a:lnTo>
                    <a:lnTo>
                      <a:pt x="240" y="330"/>
                    </a:lnTo>
                    <a:lnTo>
                      <a:pt x="250" y="348"/>
                    </a:lnTo>
                    <a:lnTo>
                      <a:pt x="262" y="354"/>
                    </a:lnTo>
                    <a:lnTo>
                      <a:pt x="272" y="356"/>
                    </a:lnTo>
                    <a:lnTo>
                      <a:pt x="284" y="356"/>
                    </a:lnTo>
                    <a:lnTo>
                      <a:pt x="296" y="358"/>
                    </a:lnTo>
                    <a:lnTo>
                      <a:pt x="322" y="352"/>
                    </a:lnTo>
                    <a:lnTo>
                      <a:pt x="352" y="342"/>
                    </a:lnTo>
                    <a:lnTo>
                      <a:pt x="372" y="336"/>
                    </a:lnTo>
                    <a:lnTo>
                      <a:pt x="392" y="328"/>
                    </a:lnTo>
                    <a:lnTo>
                      <a:pt x="422" y="322"/>
                    </a:lnTo>
                    <a:lnTo>
                      <a:pt x="446" y="324"/>
                    </a:lnTo>
                    <a:lnTo>
                      <a:pt x="460" y="328"/>
                    </a:lnTo>
                    <a:lnTo>
                      <a:pt x="472" y="334"/>
                    </a:lnTo>
                    <a:lnTo>
                      <a:pt x="482" y="346"/>
                    </a:lnTo>
                    <a:lnTo>
                      <a:pt x="488" y="360"/>
                    </a:lnTo>
                    <a:lnTo>
                      <a:pt x="492" y="376"/>
                    </a:lnTo>
                    <a:lnTo>
                      <a:pt x="488" y="396"/>
                    </a:lnTo>
                    <a:lnTo>
                      <a:pt x="482" y="420"/>
                    </a:lnTo>
                    <a:lnTo>
                      <a:pt x="470" y="452"/>
                    </a:lnTo>
                    <a:lnTo>
                      <a:pt x="460" y="480"/>
                    </a:lnTo>
                    <a:lnTo>
                      <a:pt x="458" y="494"/>
                    </a:lnTo>
                    <a:lnTo>
                      <a:pt x="456" y="508"/>
                    </a:lnTo>
                    <a:lnTo>
                      <a:pt x="456" y="524"/>
                    </a:lnTo>
                    <a:lnTo>
                      <a:pt x="456" y="532"/>
                    </a:lnTo>
                    <a:lnTo>
                      <a:pt x="458" y="548"/>
                    </a:lnTo>
                    <a:lnTo>
                      <a:pt x="462" y="562"/>
                    </a:lnTo>
                    <a:lnTo>
                      <a:pt x="470" y="574"/>
                    </a:lnTo>
                    <a:lnTo>
                      <a:pt x="480" y="580"/>
                    </a:lnTo>
                    <a:lnTo>
                      <a:pt x="496" y="586"/>
                    </a:lnTo>
                    <a:lnTo>
                      <a:pt x="518" y="588"/>
                    </a:lnTo>
                    <a:lnTo>
                      <a:pt x="546" y="580"/>
                    </a:lnTo>
                    <a:lnTo>
                      <a:pt x="590" y="568"/>
                    </a:lnTo>
                    <a:lnTo>
                      <a:pt x="620" y="558"/>
                    </a:lnTo>
                    <a:lnTo>
                      <a:pt x="642" y="554"/>
                    </a:lnTo>
                    <a:lnTo>
                      <a:pt x="658" y="552"/>
                    </a:lnTo>
                    <a:lnTo>
                      <a:pt x="682" y="552"/>
                    </a:lnTo>
                    <a:lnTo>
                      <a:pt x="692" y="556"/>
                    </a:lnTo>
                    <a:lnTo>
                      <a:pt x="702" y="562"/>
                    </a:lnTo>
                    <a:lnTo>
                      <a:pt x="712" y="576"/>
                    </a:lnTo>
                    <a:lnTo>
                      <a:pt x="718" y="592"/>
                    </a:lnTo>
                    <a:lnTo>
                      <a:pt x="716" y="608"/>
                    </a:lnTo>
                    <a:lnTo>
                      <a:pt x="714" y="628"/>
                    </a:lnTo>
                    <a:lnTo>
                      <a:pt x="708" y="646"/>
                    </a:lnTo>
                    <a:lnTo>
                      <a:pt x="702" y="666"/>
                    </a:lnTo>
                    <a:lnTo>
                      <a:pt x="694" y="688"/>
                    </a:lnTo>
                    <a:lnTo>
                      <a:pt x="684" y="718"/>
                    </a:lnTo>
                    <a:lnTo>
                      <a:pt x="680" y="744"/>
                    </a:lnTo>
                    <a:lnTo>
                      <a:pt x="682" y="764"/>
                    </a:lnTo>
                    <a:lnTo>
                      <a:pt x="686" y="780"/>
                    </a:lnTo>
                    <a:lnTo>
                      <a:pt x="690" y="790"/>
                    </a:lnTo>
                    <a:lnTo>
                      <a:pt x="694" y="800"/>
                    </a:lnTo>
                    <a:lnTo>
                      <a:pt x="702" y="806"/>
                    </a:lnTo>
                    <a:lnTo>
                      <a:pt x="716" y="812"/>
                    </a:lnTo>
                    <a:lnTo>
                      <a:pt x="734" y="816"/>
                    </a:lnTo>
                    <a:lnTo>
                      <a:pt x="744" y="816"/>
                    </a:lnTo>
                    <a:lnTo>
                      <a:pt x="758" y="812"/>
                    </a:lnTo>
                    <a:lnTo>
                      <a:pt x="794" y="802"/>
                    </a:lnTo>
                    <a:lnTo>
                      <a:pt x="824" y="790"/>
                    </a:lnTo>
                    <a:lnTo>
                      <a:pt x="844" y="784"/>
                    </a:lnTo>
                    <a:lnTo>
                      <a:pt x="860" y="778"/>
                    </a:lnTo>
                    <a:lnTo>
                      <a:pt x="884" y="776"/>
                    </a:lnTo>
                    <a:lnTo>
                      <a:pt x="898" y="778"/>
                    </a:lnTo>
                    <a:lnTo>
                      <a:pt x="904" y="778"/>
                    </a:lnTo>
                    <a:lnTo>
                      <a:pt x="910" y="782"/>
                    </a:lnTo>
                    <a:lnTo>
                      <a:pt x="918" y="784"/>
                    </a:lnTo>
                    <a:lnTo>
                      <a:pt x="926" y="788"/>
                    </a:lnTo>
                    <a:lnTo>
                      <a:pt x="930" y="796"/>
                    </a:lnTo>
                    <a:lnTo>
                      <a:pt x="936" y="804"/>
                    </a:lnTo>
                    <a:lnTo>
                      <a:pt x="940" y="812"/>
                    </a:lnTo>
                    <a:lnTo>
                      <a:pt x="942" y="822"/>
                    </a:lnTo>
                    <a:lnTo>
                      <a:pt x="944" y="828"/>
                    </a:lnTo>
                    <a:lnTo>
                      <a:pt x="944" y="840"/>
                    </a:lnTo>
                    <a:lnTo>
                      <a:pt x="942" y="858"/>
                    </a:lnTo>
                    <a:lnTo>
                      <a:pt x="936" y="884"/>
                    </a:lnTo>
                    <a:lnTo>
                      <a:pt x="924" y="914"/>
                    </a:lnTo>
                    <a:lnTo>
                      <a:pt x="914" y="940"/>
                    </a:lnTo>
                    <a:lnTo>
                      <a:pt x="910" y="956"/>
                    </a:lnTo>
                    <a:lnTo>
                      <a:pt x="908" y="974"/>
                    </a:lnTo>
                    <a:lnTo>
                      <a:pt x="910" y="994"/>
                    </a:lnTo>
                    <a:lnTo>
                      <a:pt x="910" y="1004"/>
                    </a:lnTo>
                    <a:lnTo>
                      <a:pt x="912" y="1010"/>
                    </a:lnTo>
                    <a:lnTo>
                      <a:pt x="914" y="1012"/>
                    </a:lnTo>
                    <a:lnTo>
                      <a:pt x="912" y="1008"/>
                    </a:lnTo>
                    <a:lnTo>
                      <a:pt x="916" y="1018"/>
                    </a:lnTo>
                    <a:lnTo>
                      <a:pt x="920" y="1026"/>
                    </a:lnTo>
                    <a:lnTo>
                      <a:pt x="932" y="1034"/>
                    </a:lnTo>
                    <a:lnTo>
                      <a:pt x="940" y="1038"/>
                    </a:lnTo>
                    <a:lnTo>
                      <a:pt x="950" y="1040"/>
                    </a:lnTo>
                    <a:lnTo>
                      <a:pt x="964" y="1040"/>
                    </a:lnTo>
                    <a:lnTo>
                      <a:pt x="990" y="1038"/>
                    </a:lnTo>
                    <a:lnTo>
                      <a:pt x="1010" y="1032"/>
                    </a:lnTo>
                    <a:lnTo>
                      <a:pt x="1040" y="1024"/>
                    </a:lnTo>
                    <a:lnTo>
                      <a:pt x="1074" y="1012"/>
                    </a:lnTo>
                    <a:lnTo>
                      <a:pt x="1102" y="1008"/>
                    </a:lnTo>
                    <a:lnTo>
                      <a:pt x="1128" y="1006"/>
                    </a:lnTo>
                    <a:lnTo>
                      <a:pt x="1140" y="1010"/>
                    </a:lnTo>
                    <a:lnTo>
                      <a:pt x="1154" y="1018"/>
                    </a:lnTo>
                    <a:lnTo>
                      <a:pt x="1164" y="1036"/>
                    </a:lnTo>
                    <a:lnTo>
                      <a:pt x="1168" y="1052"/>
                    </a:lnTo>
                    <a:lnTo>
                      <a:pt x="1168" y="1058"/>
                    </a:lnTo>
                    <a:lnTo>
                      <a:pt x="1166" y="1082"/>
                    </a:lnTo>
                    <a:lnTo>
                      <a:pt x="1162" y="1108"/>
                    </a:lnTo>
                    <a:lnTo>
                      <a:pt x="1156" y="1128"/>
                    </a:lnTo>
                    <a:lnTo>
                      <a:pt x="1148" y="1150"/>
                    </a:lnTo>
                    <a:lnTo>
                      <a:pt x="1140" y="1174"/>
                    </a:lnTo>
                    <a:lnTo>
                      <a:pt x="1134" y="1198"/>
                    </a:lnTo>
                    <a:lnTo>
                      <a:pt x="1136" y="1222"/>
                    </a:lnTo>
                    <a:lnTo>
                      <a:pt x="1140" y="1232"/>
                    </a:lnTo>
                    <a:lnTo>
                      <a:pt x="1142" y="1242"/>
                    </a:lnTo>
                    <a:lnTo>
                      <a:pt x="1148" y="1250"/>
                    </a:lnTo>
                    <a:lnTo>
                      <a:pt x="1158" y="1258"/>
                    </a:lnTo>
                    <a:lnTo>
                      <a:pt x="1170" y="1264"/>
                    </a:lnTo>
                    <a:lnTo>
                      <a:pt x="1182" y="1268"/>
                    </a:lnTo>
                    <a:lnTo>
                      <a:pt x="1198" y="1268"/>
                    </a:lnTo>
                    <a:lnTo>
                      <a:pt x="1204" y="1268"/>
                    </a:lnTo>
                    <a:lnTo>
                      <a:pt x="1224" y="1262"/>
                    </a:lnTo>
                    <a:lnTo>
                      <a:pt x="1242" y="1258"/>
                    </a:lnTo>
                    <a:lnTo>
                      <a:pt x="1270" y="1250"/>
                    </a:lnTo>
                    <a:lnTo>
                      <a:pt x="1294" y="1242"/>
                    </a:lnTo>
                    <a:lnTo>
                      <a:pt x="1320" y="1236"/>
                    </a:lnTo>
                    <a:lnTo>
                      <a:pt x="1344" y="1234"/>
                    </a:lnTo>
                    <a:lnTo>
                      <a:pt x="1358" y="1236"/>
                    </a:lnTo>
                    <a:lnTo>
                      <a:pt x="1372" y="1238"/>
                    </a:lnTo>
                    <a:lnTo>
                      <a:pt x="1386" y="1246"/>
                    </a:lnTo>
                    <a:lnTo>
                      <a:pt x="1394" y="1258"/>
                    </a:lnTo>
                    <a:lnTo>
                      <a:pt x="1400" y="1272"/>
                    </a:lnTo>
                    <a:lnTo>
                      <a:pt x="1402" y="1284"/>
                    </a:lnTo>
                    <a:lnTo>
                      <a:pt x="1396" y="1310"/>
                    </a:lnTo>
                    <a:lnTo>
                      <a:pt x="1388" y="1334"/>
                    </a:lnTo>
                    <a:lnTo>
                      <a:pt x="1382" y="1354"/>
                    </a:lnTo>
                    <a:lnTo>
                      <a:pt x="1372" y="1370"/>
                    </a:lnTo>
                    <a:lnTo>
                      <a:pt x="1368" y="1386"/>
                    </a:lnTo>
                    <a:lnTo>
                      <a:pt x="1362" y="1406"/>
                    </a:lnTo>
                    <a:lnTo>
                      <a:pt x="1360" y="1426"/>
                    </a:lnTo>
                    <a:lnTo>
                      <a:pt x="1360" y="1440"/>
                    </a:lnTo>
                    <a:lnTo>
                      <a:pt x="1368" y="1464"/>
                    </a:lnTo>
                    <a:lnTo>
                      <a:pt x="1380" y="1486"/>
                    </a:lnTo>
                    <a:lnTo>
                      <a:pt x="1396" y="1494"/>
                    </a:lnTo>
                    <a:lnTo>
                      <a:pt x="1402" y="1498"/>
                    </a:lnTo>
                    <a:lnTo>
                      <a:pt x="1418" y="1496"/>
                    </a:lnTo>
                    <a:lnTo>
                      <a:pt x="1434" y="1494"/>
                    </a:lnTo>
                    <a:lnTo>
                      <a:pt x="1462" y="1488"/>
                    </a:lnTo>
                    <a:lnTo>
                      <a:pt x="1482" y="1482"/>
                    </a:lnTo>
                    <a:lnTo>
                      <a:pt x="1492" y="1478"/>
                    </a:lnTo>
                  </a:path>
                </a:pathLst>
              </a:custGeom>
              <a:noFill/>
              <a:ln w="15875">
                <a:solidFill>
                  <a:srgbClr val="0096D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cxnSp>
          <p:nvCxnSpPr>
            <p:cNvPr id="90" name="꺾인 연결선 74"/>
            <p:cNvCxnSpPr>
              <a:cxnSpLocks noChangeShapeType="1"/>
              <a:stCxn id="87" idx="1"/>
            </p:cNvCxnSpPr>
            <p:nvPr/>
          </p:nvCxnSpPr>
          <p:spPr bwMode="auto">
            <a:xfrm rot="10800000" flipV="1">
              <a:off x="5745059" y="3510717"/>
              <a:ext cx="122363" cy="676067"/>
            </a:xfrm>
            <a:prstGeom prst="bentConnector2">
              <a:avLst/>
            </a:prstGeom>
            <a:noFill/>
            <a:ln w="190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pic>
          <p:nvPicPr>
            <p:cNvPr id="91" name="Picture 4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248" y="4148399"/>
              <a:ext cx="538304" cy="378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8" descr="D:\Document\현대엔지니어링\IT인프라\Network\해외현장\UGCC\사진\UGCC_임시사무소\20121203_235615.jpg"/>
            <p:cNvPicPr preferRelativeResize="0">
              <a:picLocks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0" t="38100" r="27139" b="21436"/>
            <a:stretch>
              <a:fillRect/>
            </a:stretch>
          </p:blipFill>
          <p:spPr bwMode="auto">
            <a:xfrm>
              <a:off x="8384061" y="4383985"/>
              <a:ext cx="563426" cy="567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2"/>
            <p:cNvPicPr>
              <a:picLocks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246" y="3162854"/>
              <a:ext cx="687977" cy="19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직사각형 461"/>
            <p:cNvSpPr>
              <a:spLocks noChangeArrowheads="1"/>
            </p:cNvSpPr>
            <p:nvPr/>
          </p:nvSpPr>
          <p:spPr bwMode="auto">
            <a:xfrm>
              <a:off x="4664969" y="3160218"/>
              <a:ext cx="1200748" cy="373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>
                  <a:latin typeface="굴림" pitchFamily="50" charset="-127"/>
                  <a:ea typeface="굴림" pitchFamily="50" charset="-127"/>
                </a:rPr>
                <a:t>WAN</a:t>
              </a:r>
              <a:r>
                <a:rPr lang="ko-KR" altLang="en-US" sz="800">
                  <a:latin typeface="굴림" pitchFamily="50" charset="-127"/>
                  <a:ea typeface="굴림" pitchFamily="50" charset="-127"/>
                </a:rPr>
                <a:t>가속기</a:t>
              </a:r>
            </a:p>
          </p:txBody>
        </p:sp>
        <p:sp>
          <p:nvSpPr>
            <p:cNvPr id="95" name="직사각형 386"/>
            <p:cNvSpPr>
              <a:spLocks noChangeArrowheads="1"/>
            </p:cNvSpPr>
            <p:nvPr/>
          </p:nvSpPr>
          <p:spPr bwMode="auto">
            <a:xfrm>
              <a:off x="4788567" y="4082342"/>
              <a:ext cx="816680" cy="373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800" b="1" dirty="0"/>
                <a:t>HEC-B</a:t>
              </a:r>
              <a:endParaRPr lang="ko-KR" altLang="en-US" sz="800" dirty="0"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49" name="직사각형 248"/>
          <p:cNvSpPr/>
          <p:nvPr/>
        </p:nvSpPr>
        <p:spPr>
          <a:xfrm>
            <a:off x="1865530" y="1898830"/>
            <a:ext cx="6057360" cy="948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현장 통신망 구축 계획</a:t>
            </a: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현장</a:t>
            </a:r>
            <a:r>
              <a:rPr lang="en-US" altLang="ko-KR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본사간 </a:t>
            </a:r>
            <a:r>
              <a:rPr lang="en-US" altLang="ko-KR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Communication </a:t>
            </a:r>
            <a:r>
              <a:rPr lang="ko-KR" altLang="en-US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정례화 </a:t>
            </a:r>
            <a:r>
              <a:rPr lang="en-US" altLang="ko-KR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– </a:t>
            </a:r>
            <a:r>
              <a:rPr lang="ko-KR" altLang="en-US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화상회의</a:t>
            </a: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3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공구별</a:t>
            </a:r>
            <a:r>
              <a:rPr lang="ko-KR" altLang="en-US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일일 보고 철저 실시로 </a:t>
            </a:r>
            <a:r>
              <a:rPr lang="ko-KR" altLang="en-US" sz="13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공구별</a:t>
            </a:r>
            <a:r>
              <a:rPr lang="ko-KR" altLang="en-US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현황</a:t>
            </a:r>
            <a:r>
              <a:rPr lang="en-US" altLang="ko-KR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13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정보 공유</a:t>
            </a:r>
          </a:p>
        </p:txBody>
      </p:sp>
      <p:sp>
        <p:nvSpPr>
          <p:cNvPr id="250" name="직사각형 282"/>
          <p:cNvSpPr>
            <a:spLocks noChangeArrowheads="1"/>
          </p:cNvSpPr>
          <p:nvPr/>
        </p:nvSpPr>
        <p:spPr bwMode="auto">
          <a:xfrm>
            <a:off x="8256241" y="3762252"/>
            <a:ext cx="636599" cy="215444"/>
          </a:xfrm>
          <a:prstGeom prst="rect">
            <a:avLst/>
          </a:prstGeom>
          <a:solidFill>
            <a:srgbClr val="00B0F0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800" b="1" dirty="0"/>
              <a:t>CAMP</a:t>
            </a:r>
            <a:endParaRPr lang="ko-KR" altLang="en-US" sz="800" dirty="0"/>
          </a:p>
        </p:txBody>
      </p:sp>
      <p:sp>
        <p:nvSpPr>
          <p:cNvPr id="251" name="직사각형 386"/>
          <p:cNvSpPr>
            <a:spLocks noChangeArrowheads="1"/>
          </p:cNvSpPr>
          <p:nvPr/>
        </p:nvSpPr>
        <p:spPr bwMode="auto">
          <a:xfrm>
            <a:off x="5960986" y="3248980"/>
            <a:ext cx="1096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800" dirty="0">
                <a:latin typeface="굴림" pitchFamily="50" charset="-127"/>
                <a:ea typeface="굴림" pitchFamily="50" charset="-127"/>
              </a:rPr>
              <a:t>광케이블 연결</a:t>
            </a:r>
            <a:endParaRPr lang="en-US" altLang="ko-KR" sz="800" dirty="0">
              <a:latin typeface="굴림" pitchFamily="50" charset="-127"/>
              <a:ea typeface="굴림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800" dirty="0">
                <a:latin typeface="굴림" pitchFamily="50" charset="-127"/>
                <a:ea typeface="굴림" pitchFamily="50" charset="-127"/>
              </a:rPr>
              <a:t>15Mbps ~ 20Mbps</a:t>
            </a:r>
            <a:endParaRPr lang="ko-KR" altLang="en-US" sz="800" dirty="0"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252" name="그룹 1"/>
          <p:cNvGrpSpPr>
            <a:grpSpLocks/>
          </p:cNvGrpSpPr>
          <p:nvPr/>
        </p:nvGrpSpPr>
        <p:grpSpPr bwMode="auto">
          <a:xfrm>
            <a:off x="1719263" y="1127128"/>
            <a:ext cx="8640762" cy="288925"/>
            <a:chOff x="576696" y="1127625"/>
            <a:chExt cx="8639998" cy="288000"/>
          </a:xfrm>
        </p:grpSpPr>
        <p:sp>
          <p:nvSpPr>
            <p:cNvPr id="253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7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54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887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8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예상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리스크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및 대책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3" name="그룹 17"/>
          <p:cNvGrpSpPr/>
          <p:nvPr/>
        </p:nvGrpSpPr>
        <p:grpSpPr>
          <a:xfrm>
            <a:off x="1730516" y="1701479"/>
            <a:ext cx="8787227" cy="3595737"/>
            <a:chOff x="576263" y="1976040"/>
            <a:chExt cx="8787227" cy="3143142"/>
          </a:xfrm>
        </p:grpSpPr>
        <p:sp>
          <p:nvSpPr>
            <p:cNvPr id="19" name="직사각형 18"/>
            <p:cNvSpPr/>
            <p:nvPr/>
          </p:nvSpPr>
          <p:spPr>
            <a:xfrm>
              <a:off x="723577" y="2092519"/>
              <a:ext cx="8639913" cy="3026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 eaLnBrk="0" latinLnBrk="0" hangingPunct="0">
                <a:lnSpc>
                  <a:spcPct val="150000"/>
                </a:lnSpc>
                <a:buClr>
                  <a:srgbClr val="002060"/>
                </a:buClr>
                <a:buFont typeface="Wingdings" panose="05000000000000000000" pitchFamily="2" charset="2"/>
                <a:buChar char="v"/>
                <a:tabLst>
                  <a:tab pos="1800000" algn="l"/>
                </a:tabLst>
                <a:defRPr/>
              </a:pPr>
              <a:r>
                <a:rPr lang="ko-KR" altLang="en-US" sz="11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리스크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요약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: 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- </a:t>
              </a:r>
              <a:r>
                <a:rPr lang="en-US" altLang="ko-KR" sz="105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Special Agreement for Protected Area Permits </a:t>
              </a:r>
              <a:r>
                <a:rPr lang="en-US" altLang="ko-KR" sz="105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(SAPA: </a:t>
              </a:r>
              <a:r>
                <a:rPr lang="ko-KR" altLang="en-US" sz="105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발주처</a:t>
              </a:r>
              <a:r>
                <a:rPr lang="ko-KR" altLang="en-US" sz="105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역무</a:t>
              </a:r>
              <a:r>
                <a:rPr lang="en-US" altLang="ko-KR" sz="105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)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-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Building Permit for Coal Unloading Jetty      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              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      </a:t>
              </a:r>
            </a:p>
            <a:p>
              <a:pPr eaLnBrk="0" latinLnBrk="0" hangingPunct="0">
                <a:lnSpc>
                  <a:spcPct val="150000"/>
                </a:lnSpc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                  -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Permit to Construct Coal Unloading Jetty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                               -</a:t>
              </a:r>
              <a:r>
                <a:rPr lang="en-US" altLang="ko-KR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Construction Safety and Health Program (CSHP</a:t>
              </a:r>
              <a:r>
                <a:rPr lang="en-US" altLang="ko-KR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)</a:t>
              </a:r>
            </a:p>
            <a:p>
              <a:pPr eaLnBrk="0" latinLnBrk="0" hangingPunct="0">
                <a:lnSpc>
                  <a:spcPct val="150000"/>
                </a:lnSpc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                  -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Permits to Construct Barge Unloading Pier &amp; Temporary Fabrication Area</a:t>
              </a:r>
            </a:p>
            <a:p>
              <a:pPr eaLnBrk="0" latinLnBrk="0" hangingPunct="0">
                <a:lnSpc>
                  <a:spcPct val="150000"/>
                </a:lnSpc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                 인허가 관련하여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업무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승인 준비 및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진행 중에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있으나 지역 사회 및 지방 정부 등 이해관계자들과의 협의안 도출 지체로 인해 당사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및 </a:t>
              </a: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eaLnBrk="0" latinLnBrk="0" hangingPunct="0">
                <a:lnSpc>
                  <a:spcPct val="150000"/>
                </a:lnSpc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                </a:t>
              </a:r>
              <a:r>
                <a:rPr lang="ko-KR" altLang="en-US" sz="11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발주처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역무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의 인허가 발급 지연 가능성 있음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.</a:t>
              </a:r>
            </a:p>
            <a:p>
              <a:pPr eaLnBrk="0" latinLnBrk="0" hangingPunct="0">
                <a:lnSpc>
                  <a:spcPct val="150000"/>
                </a:lnSpc>
                <a:buClr>
                  <a:srgbClr val="002060"/>
                </a:buClr>
                <a:tabLst>
                  <a:tab pos="1800000" algn="l"/>
                </a:tabLst>
                <a:defRPr/>
              </a:pP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6213" indent="-176213" eaLnBrk="0" latinLnBrk="0" hangingPunct="0">
                <a:lnSpc>
                  <a:spcPct val="150000"/>
                </a:lnSpc>
                <a:buClr>
                  <a:srgbClr val="002060"/>
                </a:buClr>
                <a:buFont typeface="Wingdings" panose="05000000000000000000" pitchFamily="2" charset="2"/>
                <a:buChar char="v"/>
                <a:tabLst>
                  <a:tab pos="1800000" algn="l"/>
                </a:tabLst>
                <a:defRPr/>
              </a:pPr>
              <a:r>
                <a:rPr lang="ko-KR" altLang="en-US" sz="11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리스크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영향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: 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인허가 발급 지연으로 인한 공기 순연 가능성 산재</a:t>
              </a:r>
            </a:p>
            <a:p>
              <a:pPr marL="176213" indent="-176213" eaLnBrk="0" latinLnBrk="0" hangingPunct="0">
                <a:lnSpc>
                  <a:spcPct val="150000"/>
                </a:lnSpc>
                <a:buClr>
                  <a:srgbClr val="002060"/>
                </a:buClr>
                <a:buFont typeface="Wingdings" panose="05000000000000000000" pitchFamily="2" charset="2"/>
                <a:buChar char="v"/>
                <a:tabLst>
                  <a:tab pos="1800000" algn="l"/>
                </a:tabLst>
                <a:defRPr/>
              </a:pP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해결 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방안  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:  -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인허가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List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관리 및 진행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Status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체크를 통한 사전 준비 철저</a:t>
              </a: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eaLnBrk="0" latinLnBrk="0" hangingPunct="0">
                <a:lnSpc>
                  <a:spcPct val="150000"/>
                </a:lnSpc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                  -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Permit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관련 승인절차에 필요한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도서 및 자료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조기 준비 </a:t>
              </a:r>
            </a:p>
            <a:p>
              <a:pPr eaLnBrk="0" latinLnBrk="0" hangingPunct="0">
                <a:lnSpc>
                  <a:spcPct val="150000"/>
                </a:lnSpc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                  -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지방 정부 관련 인사와 친밀한 협력 관계 유지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.</a:t>
              </a:r>
            </a:p>
            <a:p>
              <a:pPr eaLnBrk="0" latinLnBrk="0" hangingPunct="0">
                <a:lnSpc>
                  <a:spcPct val="150000"/>
                </a:lnSpc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                 -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해당 인허가 승인 지연 관련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Extension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of Time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방안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모색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1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발주처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인허가 지연 시 등</a:t>
              </a: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)</a:t>
              </a: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 bwMode="black">
            <a:xfrm>
              <a:off x="576263" y="1976040"/>
              <a:ext cx="8640000" cy="2611897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  <a:extLst/>
          </p:spPr>
          <p:txBody>
            <a:bodyPr lIns="72000" tIns="72000" rIns="72000" bIns="72000"/>
            <a:lstStyle/>
            <a:p>
              <a:pPr marL="85725" indent="-85725" eaLnBrk="0" latinLnBrk="0" hangingPunct="0">
                <a:spcBef>
                  <a:spcPts val="300"/>
                </a:spcBef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  <a:p>
              <a:pPr marL="85725" indent="-85725" eaLnBrk="0" latinLnBrk="0" hangingPunct="0">
                <a:lnSpc>
                  <a:spcPct val="110000"/>
                </a:lnSpc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4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  <a:p>
              <a:pPr marL="85725" indent="-85725" eaLnBrk="0" latinLnBrk="0" hangingPunct="0">
                <a:lnSpc>
                  <a:spcPct val="110000"/>
                </a:lnSpc>
                <a:spcBef>
                  <a:spcPts val="600"/>
                </a:spcBef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</p:txBody>
        </p:sp>
      </p:grpSp>
      <p:grpSp>
        <p:nvGrpSpPr>
          <p:cNvPr id="29" name="그룹 35"/>
          <p:cNvGrpSpPr>
            <a:grpSpLocks/>
          </p:cNvGrpSpPr>
          <p:nvPr/>
        </p:nvGrpSpPr>
        <p:grpSpPr bwMode="auto">
          <a:xfrm>
            <a:off x="1722438" y="1557338"/>
            <a:ext cx="3113422" cy="296862"/>
            <a:chOff x="589112" y="2929136"/>
            <a:chExt cx="2016199" cy="297525"/>
          </a:xfrm>
        </p:grpSpPr>
        <p:sp>
          <p:nvSpPr>
            <p:cNvPr id="30" name="한쪽 모서리가 잘린 사각형 29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 공사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Permit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승인 지연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54</a:t>
            </a:fld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 bwMode="black">
          <a:xfrm>
            <a:off x="1727893" y="4922708"/>
            <a:ext cx="8640000" cy="14766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3" name="그룹 35"/>
          <p:cNvGrpSpPr>
            <a:grpSpLocks/>
          </p:cNvGrpSpPr>
          <p:nvPr/>
        </p:nvGrpSpPr>
        <p:grpSpPr bwMode="auto">
          <a:xfrm>
            <a:off x="1722439" y="4784545"/>
            <a:ext cx="2348337" cy="296862"/>
            <a:chOff x="589112" y="2929136"/>
            <a:chExt cx="2016199" cy="297525"/>
          </a:xfrm>
        </p:grpSpPr>
        <p:sp>
          <p:nvSpPr>
            <p:cNvPr id="14" name="한쪽 모서리가 잘린 사각형 13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 defTabSz="900113"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②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Local 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협력업체 계약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830223" y="5268280"/>
            <a:ext cx="8144284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lnSpc>
                <a:spcPct val="70000"/>
              </a:lnSpc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1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리스크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요약 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현지 법규 상 업 면허를 취득한 현지 법인 업체와만 공사 계약이 가능함</a:t>
            </a: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228600" indent="-228600" eaLnBrk="0" latinLnBrk="0" hangingPunct="0">
              <a:lnSpc>
                <a:spcPct val="70000"/>
              </a:lnSpc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1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리스크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영향 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: Onshore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협력사의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선택폭이 적어 업체 선정에 어려움이 있으며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이로 인한 계약금액 증가 가능성 존재</a:t>
            </a: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228600" indent="-228600" eaLnBrk="0" latinLnBrk="0" hangingPunct="0">
              <a:lnSpc>
                <a:spcPct val="70000"/>
              </a:lnSpc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해결 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방안   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해당 조건에 부합하는 국내 협력업체 발굴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견제를 통한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선택의 폭 다양화</a:t>
            </a: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1016FC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eaLnBrk="0" latinLnBrk="0" hangingPunct="0">
              <a:lnSpc>
                <a:spcPct val="70000"/>
              </a:lnSpc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                     - 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현지 협력업체와 장기적 관점에서의 </a:t>
            </a:r>
            <a:r>
              <a:rPr lang="ko-KR" altLang="en-US" sz="11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파트너쉽</a:t>
            </a:r>
            <a:r>
              <a:rPr lang="ko-KR" altLang="en-US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제휴 모색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1016FC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02153" y="1916114"/>
            <a:ext cx="7380085" cy="7478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013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8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예상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리스크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및 대책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4" name="그룹 41"/>
          <p:cNvGrpSpPr/>
          <p:nvPr/>
        </p:nvGrpSpPr>
        <p:grpSpPr>
          <a:xfrm>
            <a:off x="1719264" y="1701478"/>
            <a:ext cx="8787227" cy="1457492"/>
            <a:chOff x="576263" y="1846532"/>
            <a:chExt cx="8787227" cy="1421571"/>
          </a:xfrm>
        </p:grpSpPr>
        <p:sp>
          <p:nvSpPr>
            <p:cNvPr id="43" name="직사각형 42"/>
            <p:cNvSpPr/>
            <p:nvPr/>
          </p:nvSpPr>
          <p:spPr>
            <a:xfrm>
              <a:off x="723577" y="2075033"/>
              <a:ext cx="8639913" cy="1150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 eaLnBrk="0" latinLnBrk="0" hangingPunct="0">
                <a:lnSpc>
                  <a:spcPts val="2000"/>
                </a:lnSpc>
                <a:buClr>
                  <a:srgbClr val="002060"/>
                </a:buClr>
                <a:buFont typeface="Wingdings" panose="05000000000000000000" pitchFamily="2" charset="2"/>
                <a:buChar char="v"/>
                <a:tabLst>
                  <a:tab pos="1800000" algn="l"/>
                </a:tabLst>
                <a:defRPr/>
              </a:pPr>
              <a:r>
                <a:rPr lang="ko-KR" altLang="en-US" sz="12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리스크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요약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230kV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SWYD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설치 지연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lang="ko-KR" altLang="en-US" sz="12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발주처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역무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)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에 의한 수전 준비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지체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로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Commissioning Test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일정 지연 가능성 상존</a:t>
              </a:r>
              <a:endPara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6213" indent="-176213" eaLnBrk="0" latinLnBrk="0" hangingPunct="0">
                <a:lnSpc>
                  <a:spcPct val="150000"/>
                </a:lnSpc>
                <a:buClr>
                  <a:srgbClr val="002060"/>
                </a:buClr>
                <a:buFont typeface="Wingdings" panose="05000000000000000000" pitchFamily="2" charset="2"/>
                <a:buChar char="v"/>
                <a:tabLst>
                  <a:tab pos="1800000" algn="l"/>
                </a:tabLst>
                <a:defRPr/>
              </a:pPr>
              <a:r>
                <a:rPr lang="ko-KR" altLang="en-US" sz="12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리스크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영향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:  24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개월 시작 이내에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230kV SWYD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를 통해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Back Energizing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하지 못할 경우 전체 공기 지연 가능</a:t>
              </a:r>
              <a:endPara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6213" indent="-176213" eaLnBrk="0" latinLnBrk="0" hangingPunct="0">
                <a:lnSpc>
                  <a:spcPct val="150000"/>
                </a:lnSpc>
                <a:buClr>
                  <a:srgbClr val="002060"/>
                </a:buClr>
                <a:buFont typeface="Wingdings" panose="05000000000000000000" pitchFamily="2" charset="2"/>
                <a:buChar char="v"/>
                <a:tabLst>
                  <a:tab pos="1800000" algn="l"/>
                </a:tabLst>
                <a:defRPr/>
              </a:pP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해결  방안  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: 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계약서에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1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개월 </a:t>
              </a:r>
              <a:r>
                <a:rPr lang="ko-KR" altLang="en-US" sz="12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지연시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공기 연장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, 1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개월 이후부터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V/O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및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EOT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신청 가능하도록 문구 반영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완료함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.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</a:p>
            <a:p>
              <a:pPr eaLnBrk="0" latinLnBrk="0" hangingPunct="0">
                <a:lnSpc>
                  <a:spcPct val="150000"/>
                </a:lnSpc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                           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해당 사안 고려하여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V/O 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및 </a:t>
              </a:r>
              <a:r>
                <a:rPr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EOT</a:t>
              </a:r>
              <a:r>
                <a:rPr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1016FC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방안 강구</a:t>
              </a:r>
              <a:endParaRPr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1016F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 bwMode="black">
            <a:xfrm>
              <a:off x="576263" y="1846532"/>
              <a:ext cx="8640000" cy="1421571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  <a:extLst/>
          </p:spPr>
          <p:txBody>
            <a:bodyPr lIns="72000" tIns="72000" rIns="72000" bIns="72000"/>
            <a:lstStyle/>
            <a:p>
              <a:pPr marL="85725" indent="-85725" eaLnBrk="0" latinLnBrk="0" hangingPunct="0">
                <a:spcBef>
                  <a:spcPts val="300"/>
                </a:spcBef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  <a:p>
              <a:pPr marL="85725" indent="-85725" eaLnBrk="0" latinLnBrk="0" hangingPunct="0">
                <a:lnSpc>
                  <a:spcPct val="110000"/>
                </a:lnSpc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4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  <a:p>
              <a:pPr marL="85725" indent="-85725" eaLnBrk="0" latinLnBrk="0" hangingPunct="0">
                <a:lnSpc>
                  <a:spcPct val="110000"/>
                </a:lnSpc>
                <a:spcBef>
                  <a:spcPts val="600"/>
                </a:spcBef>
                <a:buClr>
                  <a:srgbClr val="002060"/>
                </a:buClr>
                <a:buFont typeface="Arial" panose="020B0604020202020204" pitchFamily="34" charset="0"/>
                <a:buChar char="•"/>
                <a:tabLst>
                  <a:tab pos="1800000" algn="l"/>
                </a:tabLst>
                <a:defRPr/>
              </a:pP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02060"/>
                </a:solidFill>
                <a:latin typeface="Arial Narrow" pitchFamily="34" charset="0"/>
                <a:ea typeface="현대하모니 L" pitchFamily="18" charset="-127"/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55</a:t>
            </a:fld>
            <a:endParaRPr lang="en-US" altLang="ko-KR" dirty="0"/>
          </a:p>
        </p:txBody>
      </p:sp>
      <p:grpSp>
        <p:nvGrpSpPr>
          <p:cNvPr id="26" name="그룹 35"/>
          <p:cNvGrpSpPr>
            <a:grpSpLocks/>
          </p:cNvGrpSpPr>
          <p:nvPr/>
        </p:nvGrpSpPr>
        <p:grpSpPr bwMode="auto">
          <a:xfrm>
            <a:off x="1722438" y="1557338"/>
            <a:ext cx="2663372" cy="296862"/>
            <a:chOff x="589112" y="2929136"/>
            <a:chExt cx="2016199" cy="297525"/>
          </a:xfrm>
        </p:grpSpPr>
        <p:sp>
          <p:nvSpPr>
            <p:cNvPr id="27" name="한쪽 모서리가 잘린 사각형 2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③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Back Energizing Schedule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730516" y="4392009"/>
            <a:ext cx="863991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latinLnBrk="0" hangingPunct="0">
              <a:lnSpc>
                <a:spcPct val="150000"/>
              </a:lnSpc>
              <a:buClr>
                <a:srgbClr val="002060"/>
              </a:buClr>
              <a:tabLst>
                <a:tab pos="1800000" algn="l"/>
              </a:tabLst>
              <a:defRPr/>
            </a:pP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                   </a:t>
            </a:r>
            <a:r>
              <a: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</a:t>
            </a: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01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56</a:t>
            </a:fld>
            <a:endParaRPr lang="en-US" altLang="ko-KR" dirty="0"/>
          </a:p>
        </p:txBody>
      </p:sp>
      <p:grpSp>
        <p:nvGrpSpPr>
          <p:cNvPr id="28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9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30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안전관리 계획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 bwMode="black">
          <a:xfrm>
            <a:off x="1727893" y="1695500"/>
            <a:ext cx="4233093" cy="23635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2" name="그룹 35"/>
          <p:cNvGrpSpPr>
            <a:grpSpLocks/>
          </p:cNvGrpSpPr>
          <p:nvPr/>
        </p:nvGrpSpPr>
        <p:grpSpPr bwMode="auto">
          <a:xfrm>
            <a:off x="1722438" y="1557338"/>
            <a:ext cx="3023412" cy="296862"/>
            <a:chOff x="589112" y="2929136"/>
            <a:chExt cx="2016199" cy="297525"/>
          </a:xfrm>
        </p:grpSpPr>
        <p:sp>
          <p:nvSpPr>
            <p:cNvPr id="33" name="한쪽 모서리가 잘린 사각형 32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HSE Activities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 bwMode="black">
          <a:xfrm>
            <a:off x="6050996" y="1695500"/>
            <a:ext cx="4294032" cy="23635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 bwMode="black">
          <a:xfrm>
            <a:off x="1735970" y="4230300"/>
            <a:ext cx="4233093" cy="221403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7" name="그룹 35"/>
          <p:cNvGrpSpPr>
            <a:grpSpLocks/>
          </p:cNvGrpSpPr>
          <p:nvPr/>
        </p:nvGrpSpPr>
        <p:grpSpPr bwMode="auto">
          <a:xfrm>
            <a:off x="1730515" y="4092138"/>
            <a:ext cx="3023412" cy="296862"/>
            <a:chOff x="589112" y="2929136"/>
            <a:chExt cx="2016199" cy="297525"/>
          </a:xfrm>
        </p:grpSpPr>
        <p:sp>
          <p:nvSpPr>
            <p:cNvPr id="38" name="한쪽 모서리가 잘린 사각형 37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③ 중장비 관리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 bwMode="black">
          <a:xfrm>
            <a:off x="6059073" y="4230300"/>
            <a:ext cx="4294032" cy="221403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41" name="그룹 35"/>
          <p:cNvGrpSpPr>
            <a:grpSpLocks/>
          </p:cNvGrpSpPr>
          <p:nvPr/>
        </p:nvGrpSpPr>
        <p:grpSpPr bwMode="auto">
          <a:xfrm>
            <a:off x="6052167" y="4092138"/>
            <a:ext cx="3521784" cy="296862"/>
            <a:chOff x="589112" y="2929136"/>
            <a:chExt cx="2016199" cy="297525"/>
          </a:xfrm>
        </p:grpSpPr>
        <p:sp>
          <p:nvSpPr>
            <p:cNvPr id="42" name="한쪽 모서리가 잘린 사각형 41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④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Emergency Response Plan / Training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720799" y="1907282"/>
            <a:ext cx="4136713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Toolbox meeting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실시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및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공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외주 인력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 ID Badge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착용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Site walkthrough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및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Weekly HSE Meeting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실시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20407" y="4509121"/>
            <a:ext cx="3710166" cy="17697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중장비 및 운전수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, DOLE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인증 기관인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TESDA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인증 및 보험 유무 필히 확인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 </a:t>
            </a: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현장 사용 전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 점검 및 교육 후 스티커 발급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일일 장비 체크 리스트를 활용하여 매일 작업 전 운전수가 장비 점검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장비 별 혹은 작업 별 교육된 신호수를 배치하여 중장비 교통 통제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6" name="그룹 35"/>
          <p:cNvGrpSpPr>
            <a:grpSpLocks/>
          </p:cNvGrpSpPr>
          <p:nvPr/>
        </p:nvGrpSpPr>
        <p:grpSpPr bwMode="auto">
          <a:xfrm>
            <a:off x="6050182" y="1557338"/>
            <a:ext cx="3023412" cy="296862"/>
            <a:chOff x="589112" y="2929136"/>
            <a:chExt cx="2016199" cy="297525"/>
          </a:xfrm>
        </p:grpSpPr>
        <p:sp>
          <p:nvSpPr>
            <p:cNvPr id="47" name="한쪽 모서리가 잘린 사각형 4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② 전사적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HSE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경영목표 수행</a:t>
              </a:r>
            </a:p>
          </p:txBody>
        </p:sp>
      </p:grpSp>
      <p:pic>
        <p:nvPicPr>
          <p:cNvPr id="49" name="Picture 5" descr="C:\Users\HEC\Desktop\IMG_455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8857" r="2475" b="6213"/>
          <a:stretch/>
        </p:blipFill>
        <p:spPr bwMode="auto">
          <a:xfrm>
            <a:off x="3701952" y="2528900"/>
            <a:ext cx="215556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166" r="14823" b="2947"/>
          <a:stretch/>
        </p:blipFill>
        <p:spPr bwMode="auto">
          <a:xfrm>
            <a:off x="1820525" y="2528900"/>
            <a:ext cx="1881426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6033953" y="4482093"/>
            <a:ext cx="3977483" cy="11439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자연 재해나 기타 비상 상황에 맞는 대응 계획을 수립 및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CSHP(Construction Safety and Health Program)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따른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Drill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실시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지역 협의체와 정기적인 비상 대응 훈련 실시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예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) BFP(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소방청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과 화재 진압 훈련 실시 등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048543" y="1907281"/>
            <a:ext cx="3842250" cy="8874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전 현장 중대재해 및 환경벌점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ZERO</a:t>
            </a: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재해율 관리 철저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  <a:p>
            <a:pPr marL="171450" indent="171450" eaLnBrk="0" latinLnBrk="0" hangingPunct="0">
              <a:spcBef>
                <a:spcPts val="6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§"/>
              <a:tabLst>
                <a:tab pos="1800000" algn="l"/>
              </a:tabLst>
              <a:defRPr/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해외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: TRIR 1.00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이하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048543" y="2794705"/>
            <a:ext cx="3842250" cy="589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현장 근로자 중심의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HSE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혁신문화 조성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전 임직원 교육을 통한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HSE Awareness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강화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744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57</a:t>
            </a:fld>
            <a:endParaRPr lang="en-US" altLang="ko-KR" dirty="0"/>
          </a:p>
        </p:txBody>
      </p:sp>
      <p:grpSp>
        <p:nvGrpSpPr>
          <p:cNvPr id="28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359998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10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30" name="Rectangle 14"/>
            <p:cNvSpPr>
              <a:spLocks noChangeArrowheads="1"/>
            </p:cNvSpPr>
            <p:nvPr/>
          </p:nvSpPr>
          <p:spPr bwMode="auto">
            <a:xfrm>
              <a:off x="1037957" y="1127625"/>
              <a:ext cx="8178737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지원 및 협조 요청사항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 bwMode="black">
          <a:xfrm>
            <a:off x="1727893" y="1695500"/>
            <a:ext cx="8632133" cy="236357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2" name="그룹 35"/>
          <p:cNvGrpSpPr>
            <a:grpSpLocks/>
          </p:cNvGrpSpPr>
          <p:nvPr/>
        </p:nvGrpSpPr>
        <p:grpSpPr bwMode="auto">
          <a:xfrm>
            <a:off x="1722438" y="1557338"/>
            <a:ext cx="3023412" cy="296862"/>
            <a:chOff x="589112" y="2929136"/>
            <a:chExt cx="2016199" cy="297525"/>
          </a:xfrm>
        </p:grpSpPr>
        <p:sp>
          <p:nvSpPr>
            <p:cNvPr id="33" name="한쪽 모서리가 잘린 사각형 32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①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지원 및 협조 요청사항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855814" y="1943836"/>
            <a:ext cx="81106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사업이 성공적으로 마무리되기 위하여는 여러 유관 부서의 적극적 관심과 협조가 필요 합니다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+mn-ea"/>
                <a:cs typeface="Arial" panose="020B0604020202020204" pitchFamily="34" charset="0"/>
              </a:rPr>
              <a:t>.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59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그룹 1"/>
          <p:cNvGrpSpPr>
            <a:grpSpLocks/>
          </p:cNvGrpSpPr>
          <p:nvPr/>
        </p:nvGrpSpPr>
        <p:grpSpPr bwMode="auto">
          <a:xfrm>
            <a:off x="1143001" y="0"/>
            <a:ext cx="9902825" cy="6858000"/>
            <a:chOff x="0" y="0"/>
            <a:chExt cx="9903600" cy="6858000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0" y="0"/>
              <a:ext cx="9903600" cy="68580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pic>
          <p:nvPicPr>
            <p:cNvPr id="24580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01" y="633599"/>
              <a:ext cx="2348453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1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619" y="3159000"/>
              <a:ext cx="2850762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537" y="633599"/>
              <a:ext cx="946463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2" y="3159001"/>
            <a:ext cx="37719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87814" y="2964211"/>
            <a:ext cx="361637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40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감  사  합  </a:t>
            </a:r>
            <a:r>
              <a:rPr lang="ko-KR" altLang="en-US" sz="400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니</a:t>
            </a:r>
            <a:r>
              <a:rPr lang="ko-KR" altLang="en-US" sz="40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 다</a:t>
            </a:r>
            <a:r>
              <a:rPr lang="en-US" altLang="ko-KR" sz="40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.</a:t>
            </a:r>
            <a:endParaRPr lang="ko-KR" altLang="en-US" sz="40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9" y="5422541"/>
            <a:ext cx="32575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8796300" y="431047"/>
            <a:ext cx="1820266" cy="94510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1050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사업 개요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19263" y="1695500"/>
            <a:ext cx="8640762" cy="474883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6</a:t>
            </a:fld>
            <a:endParaRPr lang="en-US" altLang="ko-KR" dirty="0"/>
          </a:p>
        </p:txBody>
      </p:sp>
      <p:pic>
        <p:nvPicPr>
          <p:cNvPr id="2050" name="Picture 2" descr="C:\Users\HEC\Downloads\TVEP-1506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636" y="1835480"/>
            <a:ext cx="6435715" cy="45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5"/>
          <p:cNvGrpSpPr>
            <a:grpSpLocks/>
          </p:cNvGrpSpPr>
          <p:nvPr/>
        </p:nvGrpSpPr>
        <p:grpSpPr bwMode="auto">
          <a:xfrm>
            <a:off x="1722439" y="1552575"/>
            <a:ext cx="2016125" cy="296862"/>
            <a:chOff x="589112" y="2929136"/>
            <a:chExt cx="2016199" cy="297525"/>
          </a:xfrm>
        </p:grpSpPr>
        <p:sp>
          <p:nvSpPr>
            <p:cNvPr id="40" name="한쪽 모서리가 잘린 사각형 39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④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조감도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3370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사업 개요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 bwMode="black">
          <a:xfrm>
            <a:off x="1719263" y="1695500"/>
            <a:ext cx="8640762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24" name="직사각형 1"/>
          <p:cNvSpPr>
            <a:spLocks noChangeArrowheads="1"/>
          </p:cNvSpPr>
          <p:nvPr/>
        </p:nvSpPr>
        <p:spPr bwMode="auto">
          <a:xfrm>
            <a:off x="1775520" y="1906018"/>
            <a:ext cx="4953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1pPr>
            <a:lvl2pPr marL="742950" indent="-285750" eaLnBrk="0" hangingPunct="0"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2pPr>
            <a:lvl3pPr marL="1143000" indent="-228600" eaLnBrk="0" hangingPunct="0"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3pPr>
            <a:lvl4pPr marL="1600200" indent="-228600" eaLnBrk="0" hangingPunct="0"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4pPr>
            <a:lvl5pPr marL="2057400" indent="-228600" eaLnBrk="0" hangingPunct="0"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98638" algn="l"/>
              </a:tabLst>
              <a:defRPr kumimoji="1" sz="1000">
                <a:solidFill>
                  <a:schemeClr val="tx1"/>
                </a:solidFill>
                <a:latin typeface="Elephant" pitchFamily="18" charset="0"/>
                <a:ea typeface="HY헤드라인M" pitchFamily="18" charset="-127"/>
              </a:defRPr>
            </a:lvl9pPr>
          </a:lstStyle>
          <a:p>
            <a:pPr latinLnBrk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kumimoji="0" lang="ko-KR" altLang="en-US" sz="14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기성 </a:t>
            </a:r>
            <a:r>
              <a:rPr kumimoji="0" lang="en-US" altLang="ko-KR" sz="14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(Milestone Payment Base)</a:t>
            </a:r>
            <a:endParaRPr kumimoji="0" lang="ko-KR" altLang="en-US" sz="1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grpSp>
        <p:nvGrpSpPr>
          <p:cNvPr id="16389" name="그룹 35"/>
          <p:cNvGrpSpPr>
            <a:grpSpLocks/>
          </p:cNvGrpSpPr>
          <p:nvPr/>
        </p:nvGrpSpPr>
        <p:grpSpPr bwMode="auto">
          <a:xfrm>
            <a:off x="1722438" y="1552575"/>
            <a:ext cx="2303332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⑤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기성 조건 및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LD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사항  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874228" y="2213116"/>
          <a:ext cx="7867178" cy="175594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51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7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8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kumimoji="0" 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</a:rPr>
                        <a:t>Offshore</a:t>
                      </a:r>
                      <a:r>
                        <a:rPr kumimoji="0" lang="en-US" sz="12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</a:rPr>
                        <a:t> Contract</a:t>
                      </a:r>
                      <a:endParaRPr kumimoji="0" 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</a:rPr>
                        <a:t>Onshore</a:t>
                      </a:r>
                      <a:r>
                        <a:rPr kumimoji="0" lang="en-US" sz="12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</a:rPr>
                        <a:t> Contract</a:t>
                      </a:r>
                      <a:endParaRPr kumimoji="0" 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0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</a:rPr>
                        <a:t>Advance Payment</a:t>
                      </a:r>
                      <a:endParaRPr kumimoji="0" lang="en-US" sz="11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계약 금액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endParaRPr kumimoji="0" lang="en-US" altLang="ko-KR" sz="4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 &amp; P-Bond/Invoice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제출 후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내 수금</a:t>
                      </a:r>
                      <a:endParaRPr kumimoji="0" lang="en-US" altLang="ko-KR" sz="11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계약 금액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endParaRPr kumimoji="0" lang="en-US" altLang="ko-KR" sz="4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 &amp; P-Bond/Invoice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제출 후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내 수금</a:t>
                      </a:r>
                      <a:endParaRPr kumimoji="0" lang="en-US" altLang="ko-KR" sz="11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</a:rPr>
                        <a:t>Interim Payment</a:t>
                      </a:r>
                      <a:endParaRPr kumimoji="0" lang="en-US" sz="11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09" marB="0" anchor="ctr"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매월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Payment Milestone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endParaRPr kumimoji="0" lang="en-US" altLang="ko-KR" sz="4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관련 서류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/Invoice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제출 후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이내 수금</a:t>
                      </a:r>
                      <a:endParaRPr kumimoji="0" lang="en-US" altLang="ko-KR" sz="11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09" marB="0" anchor="ctr"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매월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Payment Milestone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kumimoji="0" lang="en-US" altLang="ko-KR" sz="11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endParaRPr kumimoji="0" lang="en-US" altLang="ko-KR" sz="4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lvl="0" indent="72000" algn="l" defTabSz="914400" rtl="0" eaLnBrk="1" fontAlgn="ctr" latinLnBrk="1" hangingPunct="1">
                        <a:lnSpc>
                          <a:spcPct val="100000"/>
                        </a:lnSpc>
                        <a:buAutoNum type="arabicParenBoth"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관련 서류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/Invoice 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제출 후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이내 수금</a:t>
                      </a:r>
                      <a:endParaRPr kumimoji="0" lang="en-US" altLang="ko-KR" sz="11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09" marB="0" anchor="ctr"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75520" y="4104076"/>
            <a:ext cx="4953000" cy="2205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latinLnBrk="0" hangingPunct="0">
              <a:lnSpc>
                <a:spcPts val="1000"/>
              </a:lnSpc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en-US" altLang="ko-KR" sz="14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Liquidated Damage</a:t>
            </a:r>
            <a:endParaRPr lang="en-US" altLang="ko-KR" sz="1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7</a:t>
            </a:fld>
            <a:endParaRPr lang="en-US" altLang="ko-KR" dirty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865531" y="4374106"/>
          <a:ext cx="7867177" cy="188894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51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2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97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kumimoji="0" lang="en-US" sz="11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Performance L/D</a:t>
                      </a:r>
                      <a:endParaRPr kumimoji="0" 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Delay L/D</a:t>
                      </a:r>
                      <a:endParaRPr kumimoji="0" 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54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조  건</a:t>
                      </a:r>
                      <a:endParaRPr kumimoji="0" lang="en-US" sz="11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Net Power Output : USD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1016FC"/>
                          </a:solidFill>
                          <a:latin typeface="+mj-lt"/>
                          <a:ea typeface="+mn-ea"/>
                          <a:cs typeface="+mn-cs"/>
                        </a:rPr>
                        <a:t>1,600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/ kW</a:t>
                      </a:r>
                    </a:p>
                    <a:p>
                      <a:pPr marL="228600" lvl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latin typeface="+mj-lt"/>
                        </a:rPr>
                        <a:t>Offshore: US$ 1,120 / KW</a:t>
                      </a:r>
                    </a:p>
                    <a:p>
                      <a:pPr marL="228600" lvl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8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Onshore : US$  480 / KW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+mj-lt"/>
                        </a:rPr>
                        <a:t/>
                      </a:r>
                      <a:b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+mj-lt"/>
                        </a:rPr>
                      </a:br>
                      <a:endParaRPr kumimoji="0" lang="en-US" altLang="ko-KR" sz="4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228600" lvl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Net Heat Rate (LHV) : USD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1016FC"/>
                          </a:solidFill>
                          <a:latin typeface="+mj-lt"/>
                          <a:ea typeface="+mn-ea"/>
                          <a:cs typeface="+mn-cs"/>
                        </a:rPr>
                        <a:t>70,000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/ kJ/kWh</a:t>
                      </a:r>
                    </a:p>
                    <a:p>
                      <a:pPr marL="2286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latin typeface="+mj-lt"/>
                        </a:rPr>
                        <a:t>Offshore: US$ 49,000 / kJ/kWh</a:t>
                      </a:r>
                    </a:p>
                    <a:p>
                      <a:pPr marL="2286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Onshore : US$  21,000 / kJ/kWh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FF0000"/>
                          </a:solidFill>
                          <a:latin typeface="+mj-lt"/>
                        </a:rPr>
                        <a:t> </a:t>
                      </a:r>
                      <a:endParaRPr kumimoji="0" lang="en-US" altLang="ko-KR" sz="8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kumimoji="0" 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j-lt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USD </a:t>
                      </a:r>
                      <a:r>
                        <a:rPr kumimoji="0" 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rgbClr val="1016FC"/>
                          </a:solidFill>
                          <a:latin typeface="+mj-lt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115,000</a:t>
                      </a:r>
                      <a:r>
                        <a:rPr kumimoji="0" lang="en-US" sz="11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j-lt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/ day</a:t>
                      </a:r>
                    </a:p>
                    <a:p>
                      <a:pPr marL="0" lvl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latin typeface="+mj-lt"/>
                        </a:rPr>
                        <a:t>Offshore: US$ 80,500 / day </a:t>
                      </a:r>
                    </a:p>
                    <a:p>
                      <a:pPr marL="0" lvl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Onshore : US$  34,500 / day</a:t>
                      </a:r>
                      <a:endParaRPr kumimoji="0" lang="en-US" sz="9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+mj-lt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09" marB="0" anchor="ctr"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kumimoji="0" 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Cap</a:t>
                      </a:r>
                      <a:r>
                        <a:rPr kumimoji="0" lang="en-US" sz="1100" b="1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of L/D</a:t>
                      </a:r>
                      <a:endParaRPr kumimoji="0" lang="en-US" sz="11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09" marB="0" anchor="ctr"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100" kern="120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계약금액</a:t>
                      </a: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10%</a:t>
                      </a:r>
                      <a:endParaRPr kumimoji="0" lang="en-US" altLang="ko-KR" sz="11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09" marB="0" anchor="ctr"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j-lt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계약금액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j-lt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10%</a:t>
                      </a:r>
                      <a:endParaRPr kumimoji="0" lang="en-US" sz="11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+mj-lt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09" marB="0" anchor="ctr"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kumimoji="0" lang="en-US" sz="11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Total Cap of L/D</a:t>
                      </a:r>
                      <a:endParaRPr kumimoji="0" lang="en-US" sz="11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09" marB="0" anchor="ctr"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kumimoji="0" lang="ko-KR" altLang="en-US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j-lt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계약금액 </a:t>
                      </a:r>
                      <a:r>
                        <a:rPr kumimoji="0" lang="en-US" altLang="ko-KR" sz="11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j-lt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20%</a:t>
                      </a:r>
                      <a:endParaRPr kumimoji="0" lang="en-US" sz="11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+mj-lt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09" marB="0" anchor="ctr"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228600" lvl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endParaRPr kumimoji="0" lang="en-US" altLang="ko-KR" sz="11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09" marB="0" anchor="ctr">
                    <a:lnT w="31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0375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1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사업 개요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072553" y="1936866"/>
            <a:ext cx="4248472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0" latinLnBrk="0" hangingPunct="0">
              <a:spcBef>
                <a:spcPts val="600"/>
              </a:spcBef>
              <a:spcAft>
                <a:spcPts val="400"/>
              </a:spcAft>
              <a:buClr>
                <a:srgbClr val="002060"/>
              </a:buClr>
              <a:buFont typeface="Wingdings" pitchFamily="2" charset="2"/>
              <a:buChar char="v"/>
              <a:tabLst>
                <a:tab pos="1800000" algn="l"/>
              </a:tabLst>
              <a:defRPr/>
            </a:pPr>
            <a:r>
              <a:rPr lang="ko-KR" altLang="en-US" sz="16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제</a:t>
            </a:r>
            <a:r>
              <a:rPr lang="ko-KR" altLang="en-US" sz="160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세금</a:t>
            </a:r>
            <a:r>
              <a:rPr lang="ko-KR" altLang="en-US" sz="16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   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rPr>
              <a:t> 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Arial Narrow" pitchFamily="34" charset="0"/>
              <a:ea typeface="현대하모니 L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8</a:t>
            </a:fld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2140799" y="2348881"/>
            <a:ext cx="8250976" cy="3349151"/>
            <a:chOff x="997799" y="2577192"/>
            <a:chExt cx="8250976" cy="3349151"/>
          </a:xfrm>
        </p:grpSpPr>
        <p:sp>
          <p:nvSpPr>
            <p:cNvPr id="29" name="직사각형 2"/>
            <p:cNvSpPr>
              <a:spLocks noChangeArrowheads="1"/>
            </p:cNvSpPr>
            <p:nvPr/>
          </p:nvSpPr>
          <p:spPr bwMode="auto">
            <a:xfrm>
              <a:off x="997799" y="2581838"/>
              <a:ext cx="4047318" cy="3344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marL="206375" indent="-136525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kumimoji="0" lang="en-US" altLang="ko-KR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1) </a:t>
              </a:r>
              <a:r>
                <a:rPr kumimoji="0"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법인세 </a:t>
              </a:r>
              <a:endPara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1450" indent="11113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buFont typeface="Wingdings" panose="05000000000000000000" pitchFamily="2" charset="2"/>
                <a:buChar char="§"/>
                <a:tabLst>
                  <a:tab pos="1800000" algn="l"/>
                </a:tabLst>
                <a:defRPr/>
              </a:pP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과세 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표준의 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30% 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분리 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계약으로 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Off-shore 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비과세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)</a:t>
              </a:r>
            </a:p>
            <a:p>
              <a:pPr marL="171450" indent="-171450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buFont typeface="Wingdings" panose="05000000000000000000" pitchFamily="2" charset="2"/>
                <a:buChar char="§"/>
                <a:tabLst>
                  <a:tab pos="1800000" algn="l"/>
                </a:tabLst>
                <a:defRPr/>
              </a:pPr>
              <a:endParaRPr kumimoji="0" lang="en-US" altLang="ko-KR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206375" indent="-136525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kumimoji="0" lang="en-US" altLang="ko-KR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2</a:t>
              </a:r>
              <a:r>
                <a:rPr kumimoji="0" lang="en-US" altLang="ko-KR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) </a:t>
              </a:r>
              <a:r>
                <a:rPr kumimoji="0"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원천징수 </a:t>
              </a:r>
              <a:endPara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1450" indent="11113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buFont typeface="Wingdings" panose="05000000000000000000" pitchFamily="2" charset="2"/>
                <a:buChar char="§"/>
                <a:tabLst>
                  <a:tab pos="1800000" algn="l"/>
                </a:tabLst>
                <a:defRPr/>
              </a:pP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건설업 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2%, 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예납적 원천징수로 법인세와 정산 </a:t>
              </a:r>
              <a:endParaRPr kumimoji="0"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1450" indent="-171450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buFont typeface="Wingdings" panose="05000000000000000000" pitchFamily="2" charset="2"/>
                <a:buChar char="§"/>
                <a:tabLst>
                  <a:tab pos="1800000" algn="l"/>
                </a:tabLst>
                <a:defRPr/>
              </a:pPr>
              <a:endParaRPr kumimoji="0" lang="en-US" altLang="ko-KR" sz="12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206375" indent="-136525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kumimoji="0" lang="en-US" altLang="ko-KR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3</a:t>
              </a:r>
              <a:r>
                <a:rPr kumimoji="0" lang="en-US" altLang="ko-KR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) </a:t>
              </a:r>
              <a:r>
                <a:rPr kumimoji="0"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개인소득세 </a:t>
              </a:r>
              <a:endPara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171450" indent="11113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buFont typeface="Wingdings" panose="05000000000000000000" pitchFamily="2" charset="2"/>
                <a:buChar char="§"/>
                <a:tabLst>
                  <a:tab pos="1800000" algn="l"/>
                </a:tabLst>
                <a:defRPr/>
              </a:pP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거주자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: 0~32% [</a:t>
              </a:r>
              <a:r>
                <a:rPr kumimoji="0" lang="ko-KR" altLang="en-US" sz="12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누진세율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] / 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비거주자 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25% [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단일세율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]</a:t>
              </a:r>
              <a:endParaRPr kumimoji="0"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" name="직사각형 2"/>
            <p:cNvSpPr>
              <a:spLocks noChangeArrowheads="1"/>
            </p:cNvSpPr>
            <p:nvPr/>
          </p:nvSpPr>
          <p:spPr bwMode="auto">
            <a:xfrm>
              <a:off x="5201457" y="2577192"/>
              <a:ext cx="4047318" cy="3344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Elephant" pitchFamily="18" charset="0"/>
                  <a:ea typeface="HY헤드라인M" pitchFamily="18" charset="-127"/>
                </a:defRPr>
              </a:lvl9pPr>
            </a:lstStyle>
            <a:p>
              <a:pPr indent="72000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kumimoji="0" lang="en-US" altLang="ko-KR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4</a:t>
              </a:r>
              <a:r>
                <a:rPr kumimoji="0" lang="en-US" altLang="ko-KR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) </a:t>
              </a:r>
              <a:r>
                <a:rPr kumimoji="0"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사회 </a:t>
              </a:r>
              <a:r>
                <a:rPr kumimoji="0" lang="ko-KR" altLang="en-US" sz="14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보장세</a:t>
              </a:r>
              <a:r>
                <a:rPr kumimoji="0"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endPara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263525" indent="3175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buFont typeface="Wingdings" panose="05000000000000000000" pitchFamily="2" charset="2"/>
                <a:buChar char="§"/>
                <a:tabLst>
                  <a:tab pos="1800000" algn="l"/>
                </a:tabLst>
                <a:defRPr/>
              </a:pP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0~1,465 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PHP (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현지인에만 해당됨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)</a:t>
              </a:r>
            </a:p>
            <a:p>
              <a:pPr indent="72000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endParaRPr kumimoji="0"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indent="72000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kumimoji="0" lang="en-US" altLang="ko-KR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5) </a:t>
              </a:r>
              <a:r>
                <a:rPr kumimoji="0"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관세 </a:t>
              </a:r>
              <a:endPara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263525" indent="3175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buFont typeface="Wingdings" panose="05000000000000000000" pitchFamily="2" charset="2"/>
                <a:buChar char="§"/>
                <a:tabLst>
                  <a:tab pos="1800000" algn="l"/>
                </a:tabLst>
                <a:defRPr/>
              </a:pP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ko-KR" altLang="en-US" sz="12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과세분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  <a:r>
                <a:rPr kumimoji="0" lang="ko-KR" altLang="en-US" sz="12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발주처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 부담 </a:t>
              </a:r>
              <a:endParaRPr kumimoji="0"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indent="72000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      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(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당사 역무 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면세 서류 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 </a:t>
              </a:r>
              <a:r>
                <a:rPr kumimoji="0" lang="ko-KR" altLang="en-US" sz="12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발주처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 면세 신청</a:t>
              </a:r>
              <a:r>
                <a:rPr kumimoji="0" lang="en-US" altLang="ko-KR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kumimoji="0"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indent="72000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tabLst>
                  <a:tab pos="1800000" algn="l"/>
                </a:tabLst>
                <a:defRPr/>
              </a:pPr>
              <a:r>
                <a:rPr kumimoji="0" lang="en-US" altLang="ko-KR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6) </a:t>
              </a:r>
              <a:r>
                <a:rPr kumimoji="0"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</a:rPr>
                <a:t>부가가치세</a:t>
              </a:r>
              <a:endParaRPr kumimoji="0"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  <a:p>
              <a:pPr marL="263525" indent="3175" eaLnBrk="1" fontAlgn="ctr" hangingPunct="1">
                <a:lnSpc>
                  <a:spcPct val="150000"/>
                </a:lnSpc>
                <a:spcBef>
                  <a:spcPts val="600"/>
                </a:spcBef>
                <a:spcAft>
                  <a:spcPts val="400"/>
                </a:spcAft>
                <a:buClr>
                  <a:srgbClr val="002060"/>
                </a:buClr>
                <a:buFont typeface="Wingdings" panose="05000000000000000000" pitchFamily="2" charset="2"/>
                <a:buChar char="§"/>
                <a:tabLst>
                  <a:tab pos="1800000" algn="l"/>
                </a:tabLst>
                <a:defRPr/>
              </a:pP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itchFamily="2" charset="2"/>
                </a:rPr>
                <a:t> </a:t>
              </a:r>
              <a:r>
                <a:rPr kumimoji="0" lang="ko-KR" altLang="en-US" sz="120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itchFamily="2" charset="2"/>
                </a:rPr>
                <a:t>발주처</a:t>
              </a:r>
              <a:r>
                <a:rPr kumimoji="0" lang="ko-KR" altLang="en-US" sz="12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Arial" panose="020B0604020202020204" pitchFamily="34" charset="0"/>
                  <a:sym typeface="Wingdings" pitchFamily="2" charset="2"/>
                </a:rPr>
                <a:t> 부담</a:t>
              </a:r>
              <a:endParaRPr kumimoji="0" lang="en-US" altLang="ko-KR" sz="12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24" name="직사각형 23"/>
          <p:cNvSpPr/>
          <p:nvPr/>
        </p:nvSpPr>
        <p:spPr bwMode="black">
          <a:xfrm>
            <a:off x="1727893" y="1695500"/>
            <a:ext cx="8828672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 bwMode="auto">
          <a:xfrm>
            <a:off x="6141005" y="2439290"/>
            <a:ext cx="0" cy="360000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grpSp>
        <p:nvGrpSpPr>
          <p:cNvPr id="16" name="그룹 35"/>
          <p:cNvGrpSpPr>
            <a:grpSpLocks/>
          </p:cNvGrpSpPr>
          <p:nvPr/>
        </p:nvGrpSpPr>
        <p:grpSpPr bwMode="auto">
          <a:xfrm>
            <a:off x="1722439" y="1557338"/>
            <a:ext cx="2016125" cy="296862"/>
            <a:chOff x="589112" y="2929136"/>
            <a:chExt cx="2016199" cy="297525"/>
          </a:xfrm>
        </p:grpSpPr>
        <p:sp>
          <p:nvSpPr>
            <p:cNvPr id="18" name="한쪽 모서리가 잘린 사각형 17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⑥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TAX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8359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그룹 1"/>
          <p:cNvGrpSpPr>
            <a:grpSpLocks/>
          </p:cNvGrpSpPr>
          <p:nvPr/>
        </p:nvGrpSpPr>
        <p:grpSpPr bwMode="auto">
          <a:xfrm>
            <a:off x="1719263" y="1127126"/>
            <a:ext cx="8640762" cy="288925"/>
            <a:chOff x="576696" y="1127625"/>
            <a:chExt cx="8639998" cy="2880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76696" y="1127625"/>
              <a:ext cx="288000" cy="288000"/>
            </a:xfrm>
            <a:prstGeom prst="rect">
              <a:avLst/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algn="ctr" defTabSz="900113" latinLnBrk="0">
                <a:defRPr/>
              </a:pPr>
              <a:r>
                <a:rPr lang="en-GB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1</a:t>
              </a:r>
              <a:endParaRPr lang="en-GB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endParaRP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936694" y="1127625"/>
              <a:ext cx="8280000" cy="288000"/>
            </a:xfrm>
            <a:prstGeom prst="rect">
              <a:avLst/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</p:spPr>
          <p:txBody>
            <a:bodyPr lIns="72000" tIns="72000" rIns="72000" bIns="72000" anchor="ctr"/>
            <a:lstStyle/>
            <a:p>
              <a:pPr defTabSz="900113" latinLnBrk="0"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M" pitchFamily="18" charset="-127"/>
                  <a:ea typeface="현대하모니 M" pitchFamily="18" charset="-127"/>
                </a:rPr>
                <a:t>사업 개요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black">
          <a:xfrm>
            <a:off x="1727893" y="1695500"/>
            <a:ext cx="8632132" cy="46138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xtLst/>
        </p:spPr>
        <p:txBody>
          <a:bodyPr lIns="72000" tIns="72000" rIns="72000" bIns="72000"/>
          <a:lstStyle/>
          <a:p>
            <a:pPr marL="85725" indent="-85725" eaLnBrk="0" latinLnBrk="0" hangingPunct="0">
              <a:spcBef>
                <a:spcPts val="3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4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  <a:p>
            <a:pPr marL="85725" indent="-85725" eaLnBrk="0" latinLnBrk="0" hangingPunct="0">
              <a:lnSpc>
                <a:spcPct val="11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  <a:tabLst>
                <a:tab pos="1800000" algn="l"/>
              </a:tabLst>
              <a:defRPr/>
            </a:pPr>
            <a:endParaRPr lang="en-US" altLang="ko-KR" sz="110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02060"/>
              </a:solidFill>
              <a:latin typeface="Arial Narrow" pitchFamily="34" charset="0"/>
              <a:ea typeface="현대하모니 L" pitchFamily="18" charset="-127"/>
            </a:endParaRPr>
          </a:p>
        </p:txBody>
      </p:sp>
      <p:grpSp>
        <p:nvGrpSpPr>
          <p:cNvPr id="17414" name="그룹 35"/>
          <p:cNvGrpSpPr>
            <a:grpSpLocks/>
          </p:cNvGrpSpPr>
          <p:nvPr/>
        </p:nvGrpSpPr>
        <p:grpSpPr bwMode="auto">
          <a:xfrm>
            <a:off x="1722439" y="1557338"/>
            <a:ext cx="2016125" cy="296862"/>
            <a:chOff x="589112" y="2929136"/>
            <a:chExt cx="2016199" cy="297525"/>
          </a:xfrm>
        </p:grpSpPr>
        <p:sp>
          <p:nvSpPr>
            <p:cNvPr id="37" name="한쪽 모서리가 잘린 사각형 36"/>
            <p:cNvSpPr/>
            <p:nvPr/>
          </p:nvSpPr>
          <p:spPr bwMode="auto">
            <a:xfrm flipV="1">
              <a:off x="589112" y="2938682"/>
              <a:ext cx="1763777" cy="287979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0" latinLnBrk="0" hangingPunct="0">
                <a:buClr>
                  <a:schemeClr val="tx1"/>
                </a:buClr>
                <a:defRPr/>
              </a:pP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itchFamily="34" charset="0"/>
                <a:ea typeface="현대하모니 L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598637" y="2929136"/>
              <a:ext cx="2006674" cy="288925"/>
            </a:xfrm>
            <a:prstGeom prst="rect">
              <a:avLst/>
            </a:prstGeom>
            <a:noFill/>
          </p:spPr>
          <p:txBody>
            <a:bodyPr wrap="none" lIns="90000" tIns="0" rIns="0" bIns="0" anchor="ctr"/>
            <a:lstStyle/>
            <a:p>
              <a:pPr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⑦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현대하모니 M" pitchFamily="18" charset="-127"/>
                  <a:ea typeface="현대하모니 M" pitchFamily="18" charset="-127"/>
                </a:rPr>
                <a:t>BOND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910536" y="1943836"/>
          <a:ext cx="8235915" cy="4245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01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구  분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내   용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318">
                <a:tc>
                  <a:txBody>
                    <a:bodyPr/>
                    <a:lstStyle/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Advance Payment Security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금      액 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계약금액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10%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유효 기간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Commencement date ~ Substantial Completion Certificate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발급 시 </a:t>
                      </a:r>
                      <a:endParaRPr kumimoji="0" lang="en-US" altLang="ko-KR" sz="12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감      액 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매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12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kern="1200" baseline="0" dirty="0" err="1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유보금</a:t>
                      </a:r>
                      <a:r>
                        <a:rPr kumimoji="0" lang="ko-KR" altLang="en-US" sz="12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보증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증액 금액만큼 감액</a:t>
                      </a:r>
                      <a:endParaRPr kumimoji="0" lang="ko-KR" altLang="en-US" sz="1200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2">
                <a:tc>
                  <a:txBody>
                    <a:bodyPr/>
                    <a:lstStyle/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Performance Security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금       액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계약금액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10%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유효 기간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Commencement</a:t>
                      </a:r>
                      <a:r>
                        <a:rPr kumimoji="0" lang="en-US" altLang="ko-KR" sz="12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date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~ Substantial Completion Certificate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발급 시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감       액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계약금액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5%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로 감액 후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Warranty Security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로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전환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929">
                <a:tc>
                  <a:txBody>
                    <a:bodyPr/>
                    <a:lstStyle/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Warranty Security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-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금       액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계약금액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5%</a:t>
                      </a: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유효 기간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Substantial Completion</a:t>
                      </a:r>
                      <a:r>
                        <a:rPr kumimoji="0" lang="en-US" altLang="ko-KR" sz="1200" kern="1200" baseline="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Certificate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~ Final Completion Certificate </a:t>
                      </a:r>
                      <a:endParaRPr kumimoji="0" lang="ko-KR" altLang="en-US" sz="12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0602">
                <a:tc>
                  <a:txBody>
                    <a:bodyPr/>
                    <a:lstStyle/>
                    <a:p>
                      <a:pPr marL="0" marR="0" lvl="0" indent="-22860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Retention Security</a:t>
                      </a:r>
                      <a:endParaRPr kumimoji="0" lang="ko-KR" altLang="en-US" sz="1200" b="1" kern="1200" dirty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금      액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10% x [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계약금액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- (PESA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금액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+ AP Bond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금액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)]</a:t>
                      </a:r>
                      <a:b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제출시기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매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개월 증액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/>
                      </a:r>
                      <a:b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유효기간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Punch List clear </a:t>
                      </a:r>
                      <a:b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감      액 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: Substantial Completion Certificate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발급 시 </a:t>
                      </a:r>
                      <a:endParaRPr kumimoji="0" lang="en-US" altLang="ko-KR" sz="12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-2286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                 [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Punch list *150%</a:t>
                      </a:r>
                      <a:r>
                        <a:rPr kumimoji="0" lang="en-US" altLang="ko-KR" sz="1200" b="1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]</a:t>
                      </a:r>
                      <a:r>
                        <a:rPr kumimoji="0" lang="en-US" altLang="ko-KR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200" kern="1200" dirty="0" smtClean="0">
                          <a:ln>
                            <a:solidFill>
                              <a:prstClr val="white">
                                <a:lumMod val="50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anose="020B0604020202020204" pitchFamily="34" charset="0"/>
                        </a:rPr>
                        <a:t>제외하고 감액</a:t>
                      </a:r>
                      <a:endParaRPr kumimoji="0" lang="en-US" altLang="ko-KR" sz="1200" kern="1200" dirty="0" smtClean="0">
                        <a:ln>
                          <a:solidFill>
                            <a:prstClr val="white">
                              <a:lumMod val="50000"/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09229C-DB2C-44ED-A9D9-62AE952C787F}" type="slidenum">
              <a:rPr lang="ko-KR" altLang="en-US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60741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5665</Words>
  <Application>Microsoft Office PowerPoint</Application>
  <PresentationFormat>와이드스크린</PresentationFormat>
  <Paragraphs>2118</Paragraphs>
  <Slides>58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7" baseType="lpstr">
      <vt:lpstr>HY헤드라인M</vt:lpstr>
      <vt:lpstr>가는각진제목체</vt:lpstr>
      <vt:lpstr>굴림</vt:lpstr>
      <vt:lpstr>나눔고딕</vt:lpstr>
      <vt:lpstr>맑은 고딕</vt:lpstr>
      <vt:lpstr>현대하모니 B</vt:lpstr>
      <vt:lpstr>현대하모니 L</vt:lpstr>
      <vt:lpstr>현대하모니 M</vt:lpstr>
      <vt:lpstr>Arial</vt:lpstr>
      <vt:lpstr>Arial Narrow</vt:lpstr>
      <vt:lpstr>Arial Rounded MT Bold</vt:lpstr>
      <vt:lpstr>Calibri</vt:lpstr>
      <vt:lpstr>Century Gothic</vt:lpstr>
      <vt:lpstr>Corbel</vt:lpstr>
      <vt:lpstr>Elephant</vt:lpstr>
      <vt:lpstr>Tahoma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</dc:creator>
  <cp:lastModifiedBy>장만규</cp:lastModifiedBy>
  <cp:revision>1</cp:revision>
  <dcterms:created xsi:type="dcterms:W3CDTF">2022-05-02T07:43:10Z</dcterms:created>
  <dcterms:modified xsi:type="dcterms:W3CDTF">2022-05-02T07:43:10Z</dcterms:modified>
</cp:coreProperties>
</file>